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67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E56CF-C72C-463F-94CC-B3B90014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67" y="880512"/>
            <a:ext cx="4187868" cy="14971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83908" y="2991775"/>
            <a:ext cx="7093258" cy="12281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Time Sheet Training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85064" y="4219974"/>
            <a:ext cx="4492102" cy="902442"/>
          </a:xfrm>
        </p:spPr>
        <p:txBody>
          <a:bodyPr>
            <a:normAutofit/>
          </a:bodyPr>
          <a:lstStyle/>
          <a:p>
            <a:r>
              <a:rPr lang="en-US" sz="2800" b="1" dirty="0"/>
              <a:t>Enrichment Classes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1B0EA90-9934-4CAE-AE1E-F996CC41446C}"/>
              </a:ext>
            </a:extLst>
          </p:cNvPr>
          <p:cNvSpPr txBox="1">
            <a:spLocks/>
          </p:cNvSpPr>
          <p:nvPr/>
        </p:nvSpPr>
        <p:spPr>
          <a:xfrm>
            <a:off x="10468252" y="6560597"/>
            <a:ext cx="1723748" cy="377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revised 2021-10</a:t>
            </a:r>
          </a:p>
        </p:txBody>
      </p:sp>
    </p:spTree>
    <p:extLst>
      <p:ext uri="{BB962C8B-B14F-4D97-AF65-F5344CB8AC3E}">
        <p14:creationId xmlns:p14="http://schemas.microsoft.com/office/powerpoint/2010/main" val="99043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0"/>
    </mc:Choice>
    <mc:Fallback xmlns="">
      <p:transition spd="slow" advTm="11770"/>
    </mc:Fallback>
  </mc:AlternateContent>
  <p:extLst>
    <p:ext uri="{E180D4A7-C9FB-4DFB-919C-405C955672EB}">
      <p14:showEvtLst xmlns:p14="http://schemas.microsoft.com/office/powerpoint/2010/main">
        <p14:playEvt time="2563" objId="2"/>
        <p14:triggerEvt type="onClick" time="2563" objId="2"/>
        <p14:stopEvt time="11770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3467"/>
            <a:ext cx="8596668" cy="695417"/>
          </a:xfrm>
        </p:spPr>
        <p:txBody>
          <a:bodyPr/>
          <a:lstStyle/>
          <a:p>
            <a:r>
              <a:rPr lang="en-US" dirty="0"/>
              <a:t>Futura Payroll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35" y="878878"/>
            <a:ext cx="9277166" cy="569059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Time Sheets &amp; Expense Reports are paid monthly, and are due the following month by the 5</a:t>
            </a:r>
            <a:r>
              <a:rPr lang="en-US" sz="2000" baseline="30000" dirty="0"/>
              <a:t>th</a:t>
            </a:r>
            <a:r>
              <a:rPr lang="en-US" sz="2000" dirty="0"/>
              <a:t> at 5pm</a:t>
            </a:r>
          </a:p>
          <a:p>
            <a:pPr lvl="1"/>
            <a:r>
              <a:rPr lang="en-US" sz="1800" dirty="0"/>
              <a:t>If first class is in October, then all October hours and expenses are due before November 5</a:t>
            </a:r>
            <a:r>
              <a:rPr lang="en-US" sz="1800" baseline="30000" dirty="0"/>
              <a:t>th</a:t>
            </a:r>
            <a:r>
              <a:rPr lang="en-US" sz="1800" dirty="0"/>
              <a:t> at 5pm</a:t>
            </a:r>
          </a:p>
          <a:p>
            <a:pPr lvl="1"/>
            <a:r>
              <a:rPr lang="en-US" sz="1800" dirty="0"/>
              <a:t>If first class is in February, then all February hours and expenses are due before March 5</a:t>
            </a:r>
            <a:r>
              <a:rPr lang="en-US" sz="1800" baseline="30000" dirty="0"/>
              <a:t>th</a:t>
            </a:r>
            <a:r>
              <a:rPr lang="en-US" sz="1800" dirty="0"/>
              <a:t> at 5pm</a:t>
            </a:r>
          </a:p>
          <a:p>
            <a:pPr lvl="1"/>
            <a:r>
              <a:rPr lang="en-US" sz="1800" dirty="0"/>
              <a:t>Any September or January training hours should be added to this first time sheet</a:t>
            </a:r>
          </a:p>
          <a:p>
            <a:r>
              <a:rPr lang="en-US" sz="2000" dirty="0"/>
              <a:t>Submit all items via email to: Dessa@FuturaAdventures.com</a:t>
            </a:r>
          </a:p>
          <a:p>
            <a:pPr lvl="1"/>
            <a:r>
              <a:rPr lang="en-US" sz="1800" dirty="0"/>
              <a:t>Include your location in the subject line (</a:t>
            </a:r>
            <a:r>
              <a:rPr lang="en-US" sz="1800" i="1" dirty="0"/>
              <a:t>Milwaukee, Madison, Minnesota</a:t>
            </a:r>
            <a:r>
              <a:rPr lang="en-US" sz="1800" dirty="0"/>
              <a:t>)</a:t>
            </a:r>
          </a:p>
          <a:p>
            <a:pPr lvl="2"/>
            <a:r>
              <a:rPr lang="en-US" sz="1600" dirty="0"/>
              <a:t>por </a:t>
            </a:r>
            <a:r>
              <a:rPr lang="en-US" sz="1600" dirty="0" err="1"/>
              <a:t>ejemplo</a:t>
            </a:r>
            <a:r>
              <a:rPr lang="en-US" sz="1600" dirty="0"/>
              <a:t>: “Dessa Amble time sheet Wisconsin”</a:t>
            </a:r>
          </a:p>
          <a:p>
            <a:pPr lvl="1"/>
            <a:r>
              <a:rPr lang="en-US" sz="1800" dirty="0"/>
              <a:t>I will reply an email receipt of hours received within 24-48 hours</a:t>
            </a:r>
          </a:p>
          <a:p>
            <a:pPr lvl="0"/>
            <a:r>
              <a:rPr lang="en-US" sz="2000" dirty="0"/>
              <a:t>New teachers start at $30/hour for enrichment classes</a:t>
            </a:r>
          </a:p>
          <a:p>
            <a:pPr lvl="0"/>
            <a:r>
              <a:rPr lang="en-US" sz="2000" dirty="0"/>
              <a:t>Training, Observing &amp; Late Parent time is paid at $10.50/hour</a:t>
            </a:r>
          </a:p>
          <a:p>
            <a:r>
              <a:rPr lang="en-US" sz="2000" dirty="0"/>
              <a:t>$25 material deposit</a:t>
            </a:r>
          </a:p>
          <a:p>
            <a:r>
              <a:rPr lang="en-US" sz="2000" dirty="0"/>
              <a:t>Paid the 15</a:t>
            </a:r>
            <a:r>
              <a:rPr lang="en-US" sz="2000" baseline="30000" dirty="0"/>
              <a:t>th</a:t>
            </a:r>
            <a:r>
              <a:rPr lang="en-US" sz="2000" dirty="0"/>
              <a:t> of each month via Direct Deposit</a:t>
            </a:r>
          </a:p>
          <a:p>
            <a:pPr lvl="1"/>
            <a:r>
              <a:rPr lang="en-US" sz="1800" dirty="0"/>
              <a:t>Access paystubs online</a:t>
            </a:r>
          </a:p>
        </p:txBody>
      </p:sp>
    </p:spTree>
    <p:extLst>
      <p:ext uri="{BB962C8B-B14F-4D97-AF65-F5344CB8AC3E}">
        <p14:creationId xmlns:p14="http://schemas.microsoft.com/office/powerpoint/2010/main" val="85212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96"/>
    </mc:Choice>
    <mc:Fallback xmlns="">
      <p:transition spd="slow" advTm="85096"/>
    </mc:Fallback>
  </mc:AlternateContent>
  <p:extLst>
    <p:ext uri="{E180D4A7-C9FB-4DFB-919C-405C955672EB}">
      <p14:showEvtLst xmlns:p14="http://schemas.microsoft.com/office/powerpoint/2010/main">
        <p14:playEvt time="1166" objId="4"/>
        <p14:triggerEvt type="onClick" time="1166" objId="4"/>
        <p14:stopEvt time="85096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6128"/>
            <a:ext cx="8596668" cy="695417"/>
          </a:xfrm>
        </p:spPr>
        <p:txBody>
          <a:bodyPr/>
          <a:lstStyle/>
          <a:p>
            <a:r>
              <a:rPr lang="en-US" dirty="0"/>
              <a:t>Time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33485"/>
            <a:ext cx="9504891" cy="4074851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2000" dirty="0"/>
              <a:t>Word document</a:t>
            </a:r>
          </a:p>
          <a:p>
            <a:r>
              <a:rPr lang="en-US" sz="2000" dirty="0"/>
              <a:t>Only the 1st - 31st of the previous month should be included</a:t>
            </a:r>
          </a:p>
          <a:p>
            <a:pPr lvl="1"/>
            <a:r>
              <a:rPr lang="en-US" sz="1800" dirty="0"/>
              <a:t>do not include November 1</a:t>
            </a:r>
            <a:r>
              <a:rPr lang="en-US" sz="1800" baseline="30000" dirty="0"/>
              <a:t>st</a:t>
            </a:r>
            <a:r>
              <a:rPr lang="en-US" sz="1800" dirty="0"/>
              <a:t> class with October hours</a:t>
            </a:r>
          </a:p>
          <a:p>
            <a:r>
              <a:rPr lang="en-US" sz="2000" dirty="0"/>
              <a:t>Only include hours that you have already worked</a:t>
            </a:r>
          </a:p>
          <a:p>
            <a:r>
              <a:rPr lang="en-US" sz="2000" dirty="0"/>
              <a:t>Classes scheduled for under 1 hour are still paid at 1 full hour</a:t>
            </a:r>
          </a:p>
          <a:p>
            <a:r>
              <a:rPr lang="en-US" sz="2000" dirty="0"/>
              <a:t>Set up &amp; clean up time should not be included in the class time submitted</a:t>
            </a:r>
          </a:p>
          <a:p>
            <a:pPr lvl="1"/>
            <a:r>
              <a:rPr lang="en-US" sz="1800" dirty="0"/>
              <a:t>Compensation is included in the higher hourly pay rate</a:t>
            </a:r>
          </a:p>
          <a:p>
            <a:r>
              <a:rPr lang="en-US" sz="2000" dirty="0"/>
              <a:t>All time should be submitted in hours</a:t>
            </a:r>
          </a:p>
          <a:p>
            <a:pPr lvl="1"/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ejemplo</a:t>
            </a:r>
            <a:r>
              <a:rPr lang="en-US" sz="1800" dirty="0"/>
              <a:t>: 15 minutes </a:t>
            </a:r>
            <a:r>
              <a:rPr lang="en-US" sz="1800" dirty="0">
                <a:sym typeface="Wingdings" panose="05000000000000000000" pitchFamily="2" charset="2"/>
              </a:rPr>
              <a:t>should be reported as</a:t>
            </a:r>
            <a:r>
              <a:rPr lang="en-US" sz="1800" dirty="0"/>
              <a:t> .25 hours</a:t>
            </a:r>
          </a:p>
          <a:p>
            <a:r>
              <a:rPr lang="en-US" sz="2000" dirty="0"/>
              <a:t>Include notes of any extra events</a:t>
            </a:r>
          </a:p>
        </p:txBody>
      </p:sp>
    </p:spTree>
    <p:extLst>
      <p:ext uri="{BB962C8B-B14F-4D97-AF65-F5344CB8AC3E}">
        <p14:creationId xmlns:p14="http://schemas.microsoft.com/office/powerpoint/2010/main" val="16379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27"/>
    </mc:Choice>
    <mc:Fallback xmlns="">
      <p:transition spd="slow" advTm="75527"/>
    </mc:Fallback>
  </mc:AlternateContent>
  <p:extLst>
    <p:ext uri="{E180D4A7-C9FB-4DFB-919C-405C955672EB}">
      <p14:showEvtLst xmlns:p14="http://schemas.microsoft.com/office/powerpoint/2010/main">
        <p14:playEvt time="1007" objId="5"/>
        <p14:triggerEvt type="onClick" time="1007" objId="5"/>
        <p14:stopEvt time="75527" objId="5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4CF58E0-7351-42A2-A6FD-FB8E36F0D1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6980" y="0"/>
            <a:ext cx="10871202" cy="6858000"/>
          </a:xfrm>
        </p:spPr>
      </p:pic>
    </p:spTree>
    <p:extLst>
      <p:ext uri="{BB962C8B-B14F-4D97-AF65-F5344CB8AC3E}">
        <p14:creationId xmlns:p14="http://schemas.microsoft.com/office/powerpoint/2010/main" val="407728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25"/>
    </mc:Choice>
    <mc:Fallback xmlns="">
      <p:transition spd="slow" advTm="89625"/>
    </mc:Fallback>
  </mc:AlternateContent>
  <p:extLst>
    <p:ext uri="{E180D4A7-C9FB-4DFB-919C-405C955672EB}">
      <p14:showEvtLst xmlns:p14="http://schemas.microsoft.com/office/powerpoint/2010/main">
        <p14:playEvt time="838" objId="8"/>
        <p14:triggerEvt type="onClick" time="838" objId="8"/>
        <p14:stopEvt time="89625" objId="8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0FDF37A-6AC4-482F-88AF-3DB57D9EC1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/>
          <a:stretch/>
        </p:blipFill>
        <p:spPr>
          <a:xfrm>
            <a:off x="3319231" y="428742"/>
            <a:ext cx="6896099" cy="6034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97" y="1403001"/>
            <a:ext cx="2388875" cy="21898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Time</a:t>
            </a:r>
            <a:b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Sheet Example</a:t>
            </a:r>
          </a:p>
        </p:txBody>
      </p:sp>
    </p:spTree>
    <p:extLst>
      <p:ext uri="{BB962C8B-B14F-4D97-AF65-F5344CB8AC3E}">
        <p14:creationId xmlns:p14="http://schemas.microsoft.com/office/powerpoint/2010/main" val="40499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60"/>
    </mc:Choice>
    <mc:Fallback xmlns="">
      <p:transition spd="slow" advTm="62860"/>
    </mc:Fallback>
  </mc:AlternateContent>
  <p:extLst>
    <p:ext uri="{E180D4A7-C9FB-4DFB-919C-405C955672EB}">
      <p14:showEvtLst xmlns:p14="http://schemas.microsoft.com/office/powerpoint/2010/main">
        <p14:playEvt time="1623" objId="7"/>
        <p14:triggerEvt type="onClick" time="1623" objId="7"/>
        <p14:stopEvt time="62860" objId="7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8C9B83F-64CD-41C1-925F-A08801FFD0B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37248A5-D15A-4D13-AFA5-0F9EEFFBBD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97"/>
          <a:stretch/>
        </p:blipFill>
        <p:spPr>
          <a:xfrm>
            <a:off x="985968" y="609600"/>
            <a:ext cx="8288033" cy="3863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969" y="4473227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Time Sheet Examples cont.</a:t>
            </a:r>
          </a:p>
        </p:txBody>
      </p:sp>
    </p:spTree>
    <p:extLst>
      <p:ext uri="{BB962C8B-B14F-4D97-AF65-F5344CB8AC3E}">
        <p14:creationId xmlns:p14="http://schemas.microsoft.com/office/powerpoint/2010/main" val="3341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58"/>
    </mc:Choice>
    <mc:Fallback xmlns="">
      <p:transition spd="slow" advTm="51658"/>
    </mc:Fallback>
  </mc:AlternateContent>
  <p:extLst>
    <p:ext uri="{E180D4A7-C9FB-4DFB-919C-405C955672EB}">
      <p14:showEvtLst xmlns:p14="http://schemas.microsoft.com/office/powerpoint/2010/main">
        <p14:playEvt time="1188" objId="7"/>
        <p14:triggerEvt type="onClick" time="1188" objId="7"/>
        <p14:stopEvt time="51658" objId="7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3467"/>
            <a:ext cx="8596668" cy="695417"/>
          </a:xfrm>
        </p:spPr>
        <p:txBody>
          <a:bodyPr/>
          <a:lstStyle/>
          <a:p>
            <a:r>
              <a:rPr lang="en-US" dirty="0"/>
              <a:t>Payroll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57680"/>
            <a:ext cx="10315853" cy="5340773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sz="2800" dirty="0"/>
              <a:t>Time Sheets &amp; Expense Reports due each month by the 5</a:t>
            </a:r>
            <a:r>
              <a:rPr lang="en-US" sz="2800" baseline="30000" dirty="0"/>
              <a:t>th</a:t>
            </a:r>
            <a:r>
              <a:rPr lang="en-US" sz="2800" dirty="0"/>
              <a:t> at 5pm</a:t>
            </a:r>
          </a:p>
          <a:p>
            <a:pPr lvl="1"/>
            <a:r>
              <a:rPr lang="en-US" sz="2400" dirty="0"/>
              <a:t>If your first classes are in October, then your first time sheet and expense report with receipts are due before </a:t>
            </a:r>
            <a:r>
              <a:rPr lang="en-US" sz="2400" dirty="0">
                <a:solidFill>
                  <a:srgbClr val="FF0000"/>
                </a:solidFill>
              </a:rPr>
              <a:t>November 5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at 5pm</a:t>
            </a:r>
          </a:p>
          <a:p>
            <a:pPr lvl="1"/>
            <a:r>
              <a:rPr lang="en-US" sz="2400" dirty="0"/>
              <a:t>Any September training hours should be added to this first time sheet</a:t>
            </a:r>
          </a:p>
          <a:p>
            <a:r>
              <a:rPr lang="en-US" sz="2800" dirty="0"/>
              <a:t>Submit all items via email to: Dessa@FuturaAdventures.com</a:t>
            </a:r>
          </a:p>
          <a:p>
            <a:pPr lvl="1"/>
            <a:r>
              <a:rPr lang="en-US" sz="2400" dirty="0"/>
              <a:t>Include your location in the subject line (</a:t>
            </a:r>
            <a:r>
              <a:rPr lang="en-US" sz="2400" i="1" dirty="0"/>
              <a:t>Wisconsin, Madison, Minnesota</a:t>
            </a:r>
            <a:r>
              <a:rPr lang="en-US" sz="2400" dirty="0"/>
              <a:t>)</a:t>
            </a:r>
          </a:p>
          <a:p>
            <a:pPr lvl="2"/>
            <a:r>
              <a:rPr lang="en-US" sz="2000" dirty="0"/>
              <a:t>por </a:t>
            </a:r>
            <a:r>
              <a:rPr lang="en-US" sz="2000" dirty="0" err="1"/>
              <a:t>ejemplo</a:t>
            </a:r>
            <a:r>
              <a:rPr lang="en-US" sz="2000" dirty="0"/>
              <a:t>: “Dessa Amble time sheet Wisconsin”</a:t>
            </a:r>
          </a:p>
          <a:p>
            <a:r>
              <a:rPr lang="en-US" sz="2800" dirty="0"/>
              <a:t>Paid the 15</a:t>
            </a:r>
            <a:r>
              <a:rPr lang="en-US" sz="2800" baseline="30000" dirty="0"/>
              <a:t>th</a:t>
            </a:r>
            <a:r>
              <a:rPr lang="en-US" sz="2800" dirty="0"/>
              <a:t> of each month via Direct Deposit</a:t>
            </a:r>
          </a:p>
          <a:p>
            <a:r>
              <a:rPr lang="en-US" sz="2800" dirty="0"/>
              <a:t>Questions? Contact Dessa Amble</a:t>
            </a:r>
          </a:p>
          <a:p>
            <a:pPr lvl="1"/>
            <a:r>
              <a:rPr lang="en-US" sz="2400" dirty="0"/>
              <a:t>Dessa@FuturaAdventures.com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57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04"/>
    </mc:Choice>
    <mc:Fallback xmlns="">
      <p:transition spd="slow" advTm="47304"/>
    </mc:Fallback>
  </mc:AlternateContent>
  <p:extLst>
    <p:ext uri="{E180D4A7-C9FB-4DFB-919C-405C955672EB}">
      <p14:showEvtLst xmlns:p14="http://schemas.microsoft.com/office/powerpoint/2010/main">
        <p14:playEvt time="928" objId="4"/>
        <p14:triggerEvt type="onClick" time="928" objId="4"/>
        <p14:stopEvt time="47304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E56CF-C72C-463F-94CC-B3B90014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92" y="365607"/>
            <a:ext cx="2057227" cy="73545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0801" y="1176775"/>
            <a:ext cx="9607295" cy="4291870"/>
          </a:xfrm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/>
              <a:t>Have a</a:t>
            </a:r>
            <a:br>
              <a:rPr lang="en-US" sz="8000" b="1" dirty="0"/>
            </a:br>
            <a:r>
              <a:rPr lang="en-US" sz="8000" b="1" dirty="0"/>
              <a:t>GREAT year!</a:t>
            </a:r>
          </a:p>
        </p:txBody>
      </p:sp>
    </p:spTree>
    <p:extLst>
      <p:ext uri="{BB962C8B-B14F-4D97-AF65-F5344CB8AC3E}">
        <p14:creationId xmlns:p14="http://schemas.microsoft.com/office/powerpoint/2010/main" val="36681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9"/>
    </mc:Choice>
    <mc:Fallback xmlns="">
      <p:transition spd="slow" advTm="2599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1484</TotalTime>
  <Words>390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Time Sheet Training</vt:lpstr>
      <vt:lpstr>Futura Payroll Highlights</vt:lpstr>
      <vt:lpstr>Time Sheets</vt:lpstr>
      <vt:lpstr>PowerPoint Presentation</vt:lpstr>
      <vt:lpstr>Time Sheet Example</vt:lpstr>
      <vt:lpstr>Time Sheet Examples cont.</vt:lpstr>
      <vt:lpstr>Payroll Recap</vt:lpstr>
      <vt:lpstr>Have a GREAT year!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 Language           Professionals</dc:title>
  <dc:creator>Dessa Unrath</dc:creator>
  <cp:lastModifiedBy>CHARLES A AMBLE</cp:lastModifiedBy>
  <cp:revision>71</cp:revision>
  <dcterms:created xsi:type="dcterms:W3CDTF">2016-09-14T00:19:24Z</dcterms:created>
  <dcterms:modified xsi:type="dcterms:W3CDTF">2021-10-08T19:04:34Z</dcterms:modified>
</cp:coreProperties>
</file>