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71" r:id="rId4"/>
    <p:sldId id="268" r:id="rId5"/>
    <p:sldId id="259" r:id="rId6"/>
    <p:sldId id="260" r:id="rId7"/>
    <p:sldId id="262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4.xml"/></Relationships>
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A330523-F25B-4007-B3E5-ABB5637D16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0E56CF-C72C-463F-94CC-B3B900149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367" y="880512"/>
            <a:ext cx="4187868" cy="149716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83908" y="2991775"/>
            <a:ext cx="7093258" cy="12281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Expenses Training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85064" y="4219974"/>
            <a:ext cx="4492102" cy="902442"/>
          </a:xfrm>
        </p:spPr>
        <p:txBody>
          <a:bodyPr>
            <a:normAutofit/>
          </a:bodyPr>
          <a:lstStyle/>
          <a:p>
            <a:r>
              <a:rPr lang="en-US" sz="2800" b="1" dirty="0"/>
              <a:t>Enrichment Classes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3A56F570-1675-4ADD-9DB2-7A1A57C944C4}"/>
              </a:ext>
            </a:extLst>
          </p:cNvPr>
          <p:cNvSpPr txBox="1">
            <a:spLocks/>
          </p:cNvSpPr>
          <p:nvPr/>
        </p:nvSpPr>
        <p:spPr>
          <a:xfrm>
            <a:off x="9891202" y="6453604"/>
            <a:ext cx="2300798" cy="4631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revised 2021-10</a:t>
            </a:r>
          </a:p>
        </p:txBody>
      </p:sp>
    </p:spTree>
    <p:extLst>
      <p:ext uri="{BB962C8B-B14F-4D97-AF65-F5344CB8AC3E}">
        <p14:creationId xmlns:p14="http://schemas.microsoft.com/office/powerpoint/2010/main" val="9904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87"/>
    </mc:Choice>
    <mc:Fallback xmlns="">
      <p:transition spd="slow" advTm="9987"/>
    </mc:Fallback>
  </mc:AlternateContent>
  <p:extLst>
    <p:ext uri="{E180D4A7-C9FB-4DFB-919C-405C955672EB}">
      <p14:showEvtLst xmlns:p14="http://schemas.microsoft.com/office/powerpoint/2010/main">
        <p14:playEvt time="935" objId="2"/>
        <p14:triggerEvt type="onClick" time="935" objId="2"/>
        <p14:stopEvt time="921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4607-7146-4D23-AD46-CEE69F4A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3467"/>
            <a:ext cx="8596668" cy="695417"/>
          </a:xfrm>
        </p:spPr>
        <p:txBody>
          <a:bodyPr/>
          <a:lstStyle/>
          <a:p>
            <a:r>
              <a:rPr lang="en-US" dirty="0"/>
              <a:t>Expense Reports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0F5083-7791-4DFF-A1FB-5F60BCFF5E0B}"/>
              </a:ext>
            </a:extLst>
          </p:cNvPr>
          <p:cNvSpPr txBox="1">
            <a:spLocks/>
          </p:cNvSpPr>
          <p:nvPr/>
        </p:nvSpPr>
        <p:spPr>
          <a:xfrm>
            <a:off x="677334" y="843366"/>
            <a:ext cx="9230064" cy="59791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Excel document</a:t>
            </a:r>
          </a:p>
          <a:p>
            <a:r>
              <a:rPr lang="en-US" sz="2000" dirty="0"/>
              <a:t>Submitted monthly, only including expenses from the previous month</a:t>
            </a:r>
          </a:p>
          <a:p>
            <a:r>
              <a:rPr lang="en-US" sz="2000" dirty="0"/>
              <a:t>Expense Allotments – classroom management tools, printing, back-up snacks, &amp; things to help enhance students learning</a:t>
            </a:r>
          </a:p>
          <a:p>
            <a:pPr lvl="1"/>
            <a:r>
              <a:rPr lang="en-US" sz="1800" dirty="0"/>
              <a:t>Semesterly, $25 for 1</a:t>
            </a:r>
            <a:r>
              <a:rPr lang="en-US" sz="1800" baseline="30000" dirty="0"/>
              <a:t>st</a:t>
            </a:r>
            <a:r>
              <a:rPr lang="en-US" sz="1800" dirty="0"/>
              <a:t> class, $10 for each additional class</a:t>
            </a:r>
          </a:p>
          <a:p>
            <a:pPr lvl="1"/>
            <a:r>
              <a:rPr lang="en-US" sz="1800" dirty="0"/>
              <a:t>If you teach 1 class in the fall semester </a:t>
            </a:r>
            <a:r>
              <a:rPr lang="en-US" sz="1800" dirty="0">
                <a:sym typeface="Wingdings" panose="05000000000000000000" pitchFamily="2" charset="2"/>
              </a:rPr>
              <a:t> $25 expense allotment,                                                       2 classes  $35,      3 classes  $45</a:t>
            </a:r>
          </a:p>
          <a:p>
            <a:pPr lvl="1"/>
            <a:r>
              <a:rPr lang="en-US" sz="1800" dirty="0"/>
              <a:t>Snacks – all our classes are nut free, some schools don’t allow snacks, check with your Manager</a:t>
            </a:r>
          </a:p>
          <a:p>
            <a:r>
              <a:rPr lang="en-US" sz="2000" dirty="0"/>
              <a:t>Receipts necessary for any reimbursement </a:t>
            </a:r>
            <a:r>
              <a:rPr lang="en-US" dirty="0"/>
              <a:t>(other than printing at home)</a:t>
            </a:r>
          </a:p>
          <a:p>
            <a:pPr lvl="1"/>
            <a:r>
              <a:rPr lang="en-US" dirty="0"/>
              <a:t>Scan &amp; email PDF attachment</a:t>
            </a:r>
          </a:p>
          <a:p>
            <a:pPr lvl="1"/>
            <a:r>
              <a:rPr lang="en-US" dirty="0"/>
              <a:t>Take a photo and email as attachment </a:t>
            </a:r>
            <a:r>
              <a:rPr lang="en-US" b="1" i="1" dirty="0"/>
              <a:t>*</a:t>
            </a:r>
            <a:r>
              <a:rPr lang="en-US" sz="2000" b="1" i="1" dirty="0"/>
              <a:t>TIP</a:t>
            </a:r>
            <a:r>
              <a:rPr lang="en-US" b="1" i="1" dirty="0"/>
              <a:t>: </a:t>
            </a:r>
            <a:r>
              <a:rPr lang="en-US" i="1" dirty="0"/>
              <a:t>take a photo of the receipt right away, so you don’t have to save the receipt for up to a month</a:t>
            </a:r>
            <a:endParaRPr lang="en-US" dirty="0"/>
          </a:p>
          <a:p>
            <a:r>
              <a:rPr lang="en-US" sz="2000" dirty="0"/>
              <a:t>Printing – 1</a:t>
            </a:r>
            <a:r>
              <a:rPr lang="en-US" sz="2000" baseline="30000" dirty="0"/>
              <a:t>st</a:t>
            </a:r>
            <a:r>
              <a:rPr lang="en-US" sz="2000" dirty="0"/>
              <a:t> day Parent Introduction Letter, Cultural Images</a:t>
            </a:r>
          </a:p>
          <a:p>
            <a:pPr lvl="1"/>
            <a:r>
              <a:rPr lang="en-US" sz="1800" dirty="0"/>
              <a:t>At-home copies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$0.05 per copy</a:t>
            </a:r>
          </a:p>
          <a:p>
            <a:pPr lvl="1"/>
            <a:r>
              <a:rPr lang="en-US" sz="1800" dirty="0"/>
              <a:t>Printer paper &amp; ink separately are not reimbursable</a:t>
            </a:r>
          </a:p>
          <a:p>
            <a:r>
              <a:rPr lang="en-US" sz="2000" dirty="0"/>
              <a:t>$25 material deposit taken from first paycheck, returned in full on last paycheck when all items have been returned to area Manager</a:t>
            </a:r>
          </a:p>
          <a:p>
            <a:pPr lvl="1"/>
            <a:r>
              <a:rPr lang="en-US" sz="1800" dirty="0"/>
              <a:t>Covers Futura curriculum guides, flashcards, teacher kit, library items, any items expensed that another teacher could use</a:t>
            </a:r>
          </a:p>
          <a:p>
            <a:r>
              <a:rPr lang="en-US" sz="2000" dirty="0"/>
              <a:t>You are responsible for keeping track of your remaining expense allotment total</a:t>
            </a:r>
          </a:p>
        </p:txBody>
      </p:sp>
    </p:spTree>
    <p:extLst>
      <p:ext uri="{BB962C8B-B14F-4D97-AF65-F5344CB8AC3E}">
        <p14:creationId xmlns:p14="http://schemas.microsoft.com/office/powerpoint/2010/main" val="234274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354"/>
    </mc:Choice>
    <mc:Fallback xmlns="">
      <p:transition spd="slow" advTm="140354"/>
    </mc:Fallback>
  </mc:AlternateContent>
  <p:extLst>
    <p:ext uri="{E180D4A7-C9FB-4DFB-919C-405C955672EB}">
      <p14:showEvtLst xmlns:p14="http://schemas.microsoft.com/office/powerpoint/2010/main">
        <p14:playEvt time="1047" objId="4"/>
        <p14:triggerEvt type="onClick" time="1047" objId="4"/>
        <p14:stopEvt time="140354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4607-7146-4D23-AD46-CEE69F4A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9797"/>
            <a:ext cx="8596668" cy="695417"/>
          </a:xfrm>
        </p:spPr>
        <p:txBody>
          <a:bodyPr/>
          <a:lstStyle/>
          <a:p>
            <a:r>
              <a:rPr lang="en-US" dirty="0"/>
              <a:t>Printing at Office Depot / Office Max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0F5083-7791-4DFF-A1FB-5F60BCFF5E0B}"/>
              </a:ext>
            </a:extLst>
          </p:cNvPr>
          <p:cNvSpPr txBox="1">
            <a:spLocks/>
          </p:cNvSpPr>
          <p:nvPr/>
        </p:nvSpPr>
        <p:spPr>
          <a:xfrm>
            <a:off x="526416" y="1145214"/>
            <a:ext cx="8076046" cy="53621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day Parent Introduction Letter, Cultural Images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Office Depot/Office Max Store Purchasing Program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Discounted pricing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Print on colored paper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Order Prints Online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hlinkClick r:id="rId2"/>
              </a:rPr>
              <a:t>https://business.officedepot.com/index.do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Log In: </a:t>
            </a:r>
            <a:r>
              <a:rPr lang="en-US" sz="1800" dirty="0" err="1">
                <a:solidFill>
                  <a:schemeClr val="tx1"/>
                </a:solidFill>
              </a:rPr>
              <a:t>FuturaAdventures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Password &amp; additional instructions to follow</a:t>
            </a:r>
          </a:p>
          <a:p>
            <a:r>
              <a:rPr lang="en-US" sz="2000" dirty="0">
                <a:solidFill>
                  <a:schemeClr val="tx1"/>
                </a:solidFill>
              </a:rPr>
              <a:t>Be sure to check with your local Office Depot/Office Max as each is run slightly differently</a:t>
            </a:r>
          </a:p>
        </p:txBody>
      </p:sp>
    </p:spTree>
    <p:extLst>
      <p:ext uri="{BB962C8B-B14F-4D97-AF65-F5344CB8AC3E}">
        <p14:creationId xmlns:p14="http://schemas.microsoft.com/office/powerpoint/2010/main" val="10143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80"/>
    </mc:Choice>
    <mc:Fallback xmlns="">
      <p:transition spd="slow" advTm="42880"/>
    </mc:Fallback>
  </mc:AlternateContent>
  <p:extLst>
    <p:ext uri="{E180D4A7-C9FB-4DFB-919C-405C955672EB}">
      <p14:showEvtLst xmlns:p14="http://schemas.microsoft.com/office/powerpoint/2010/main">
        <p14:playEvt time="1120" objId="3"/>
        <p14:triggerEvt type="onClick" time="1120" objId="3"/>
        <p14:stopEvt time="42880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B3CA-16AC-4B75-A29F-55D141BBD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74" y="184297"/>
            <a:ext cx="10058400" cy="694661"/>
          </a:xfrm>
        </p:spPr>
        <p:txBody>
          <a:bodyPr>
            <a:normAutofit/>
          </a:bodyPr>
          <a:lstStyle/>
          <a:p>
            <a:r>
              <a:rPr lang="en-US" b="1" u="sng" dirty="0"/>
              <a:t>What To Do:</a:t>
            </a:r>
            <a:r>
              <a:rPr lang="en-US" b="1" dirty="0"/>
              <a:t>               </a:t>
            </a:r>
            <a:r>
              <a:rPr lang="en-US" b="1" u="sng" dirty="0"/>
              <a:t>What </a:t>
            </a:r>
            <a:r>
              <a:rPr lang="en-US" b="1" i="1" u="sng" dirty="0"/>
              <a:t>NOT</a:t>
            </a:r>
            <a:r>
              <a:rPr lang="en-US" b="1" u="sng" dirty="0"/>
              <a:t> To Do: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34EC-5782-456C-B251-B0DA0C8DB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182" y="878958"/>
            <a:ext cx="4848446" cy="5979042"/>
          </a:xfrm>
        </p:spPr>
        <p:txBody>
          <a:bodyPr>
            <a:normAutofit fontScale="92500" lnSpcReduction="10000"/>
          </a:bodyPr>
          <a:lstStyle/>
          <a:p>
            <a:pPr lvl="0">
              <a:spcAft>
                <a:spcPts val="600"/>
              </a:spcAft>
            </a:pPr>
            <a:r>
              <a:rPr lang="en-US" b="1" dirty="0"/>
              <a:t>Take advantage of the library!</a:t>
            </a:r>
            <a:r>
              <a:rPr lang="en-US" dirty="0"/>
              <a:t> Our Futura library has many useful items for a great classroom, such as:</a:t>
            </a:r>
          </a:p>
          <a:p>
            <a:pPr marL="640080" lvl="1">
              <a:spcBef>
                <a:spcPts val="0"/>
              </a:spcBef>
            </a:pPr>
            <a:r>
              <a:rPr lang="en-US" sz="1700" dirty="0"/>
              <a:t>conversation balls</a:t>
            </a:r>
          </a:p>
          <a:p>
            <a:pPr marL="640080" lvl="1">
              <a:spcBef>
                <a:spcPts val="0"/>
              </a:spcBef>
            </a:pPr>
            <a:r>
              <a:rPr lang="en-US" sz="1700" dirty="0"/>
              <a:t>flyswatters</a:t>
            </a:r>
          </a:p>
          <a:p>
            <a:pPr marL="640080" lvl="1">
              <a:spcBef>
                <a:spcPts val="0"/>
              </a:spcBef>
            </a:pPr>
            <a:r>
              <a:rPr lang="en-US" sz="1700" dirty="0"/>
              <a:t>microphones</a:t>
            </a:r>
          </a:p>
          <a:p>
            <a:pPr marL="640080" lvl="1">
              <a:spcBef>
                <a:spcPts val="0"/>
              </a:spcBef>
            </a:pPr>
            <a:r>
              <a:rPr lang="en-US" sz="1700" dirty="0"/>
              <a:t>white boards &amp; dry erase markers</a:t>
            </a:r>
          </a:p>
          <a:p>
            <a:pPr marL="640080" lvl="1">
              <a:spcBef>
                <a:spcPts val="0"/>
              </a:spcBef>
            </a:pPr>
            <a:r>
              <a:rPr lang="en-US" sz="1700" dirty="0"/>
              <a:t>stickers</a:t>
            </a:r>
          </a:p>
          <a:p>
            <a:r>
              <a:rPr lang="en-US" b="1" dirty="0"/>
              <a:t>Dollar Store/Doller Tree &amp; Goodwill </a:t>
            </a:r>
            <a:r>
              <a:rPr lang="en-US" dirty="0"/>
              <a:t>are a great resources for classroom items also!</a:t>
            </a:r>
          </a:p>
          <a:p>
            <a:r>
              <a:rPr lang="en-US" b="1" dirty="0"/>
              <a:t>Skip the paper! </a:t>
            </a:r>
            <a:r>
              <a:rPr lang="en-US" dirty="0"/>
              <a:t>Your classes should be FUN, so worksheets are completely unnecessary</a:t>
            </a:r>
          </a:p>
          <a:p>
            <a:r>
              <a:rPr lang="en-US" b="1" dirty="0"/>
              <a:t>Utilize your families!</a:t>
            </a:r>
            <a:r>
              <a:rPr lang="en-US" dirty="0"/>
              <a:t> Parents are asked to send their children with a healthy snack each week.</a:t>
            </a:r>
          </a:p>
          <a:p>
            <a:r>
              <a:rPr lang="en-US" b="1" dirty="0"/>
              <a:t>Bring culture into the classroom!</a:t>
            </a:r>
            <a:r>
              <a:rPr lang="en-US" dirty="0"/>
              <a:t> Cultural reinforcements are a great way to teach various topics</a:t>
            </a:r>
          </a:p>
          <a:p>
            <a:r>
              <a:rPr lang="en-US" b="1" dirty="0"/>
              <a:t>Use your money to make you a better teacher!</a:t>
            </a:r>
            <a:r>
              <a:rPr lang="en-US" dirty="0"/>
              <a:t> Create visuals to enhance learning such as flashcards and postcards.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56C81-0A95-454F-B435-16D4D4085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3490" y="878959"/>
            <a:ext cx="3926958" cy="410416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Don’t go snack crazy!</a:t>
            </a:r>
            <a:r>
              <a:rPr lang="en-US" dirty="0"/>
              <a:t> Don’t buy costly items for snacks. Instead buy in bulk for those students that forget—Like boxed raisins or a large bag of pretzels to share</a:t>
            </a:r>
          </a:p>
          <a:p>
            <a:pPr lvl="0"/>
            <a:r>
              <a:rPr lang="en-US" b="1" dirty="0"/>
              <a:t>Don’t give a sticker/prize for EVERYTHING!</a:t>
            </a:r>
            <a:r>
              <a:rPr lang="en-US" dirty="0"/>
              <a:t> Students go through the whole day at school without stickers/prizes, so it is okay to play a game and not to give the winners something each time.</a:t>
            </a:r>
          </a:p>
          <a:p>
            <a:r>
              <a:rPr lang="en-US" b="1" dirty="0"/>
              <a:t>Don’t stock up on craft items!</a:t>
            </a:r>
            <a:r>
              <a:rPr lang="en-US" dirty="0"/>
              <a:t> Crafts are a very small portion of our classes, so utilize the Futura library to pick up items instead of splurging on materials.</a:t>
            </a:r>
          </a:p>
        </p:txBody>
      </p:sp>
      <p:pic>
        <p:nvPicPr>
          <p:cNvPr id="13" name="Picture 12" descr="https://socinnovation.files.wordpress.com/2010/07/be-creative.jpg">
            <a:extLst>
              <a:ext uri="{FF2B5EF4-FFF2-40B4-BE49-F238E27FC236}">
                <a16:creationId xmlns:a16="http://schemas.microsoft.com/office/drawing/2014/main" id="{B2E687F2-A09B-4B14-813C-BEA60D0749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258" y="4983126"/>
            <a:ext cx="2540295" cy="156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2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97"/>
    </mc:Choice>
    <mc:Fallback xmlns="">
      <p:transition spd="slow" advTm="86097"/>
    </mc:Fallback>
  </mc:AlternateContent>
  <p:extLst>
    <p:ext uri="{E180D4A7-C9FB-4DFB-919C-405C955672EB}">
      <p14:showEvtLst xmlns:p14="http://schemas.microsoft.com/office/powerpoint/2010/main">
        <p14:playEvt time="1089" objId="5"/>
        <p14:triggerEvt type="onClick" time="1089" objId="5"/>
        <p14:stopEvt time="86097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4" y="1443346"/>
            <a:ext cx="2496689" cy="1500554"/>
          </a:xfrm>
        </p:spPr>
        <p:txBody>
          <a:bodyPr/>
          <a:lstStyle/>
          <a:p>
            <a:r>
              <a:rPr lang="en-US" dirty="0"/>
              <a:t>Expense</a:t>
            </a:r>
            <a:br>
              <a:rPr lang="en-US" dirty="0"/>
            </a:br>
            <a:r>
              <a:rPr lang="en-US" dirty="0"/>
              <a:t>  Reports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4680A4-BC2E-4340-8D8B-AD2499E11597}"/>
              </a:ext>
            </a:extLst>
          </p:cNvPr>
          <p:cNvSpPr/>
          <p:nvPr/>
        </p:nvSpPr>
        <p:spPr>
          <a:xfrm>
            <a:off x="10558791" y="179846"/>
            <a:ext cx="8579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</a:t>
            </a:r>
            <a:r>
              <a:rPr lang="en-US" sz="4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1</a:t>
            </a:r>
            <a:endParaRPr lang="en-US" sz="2800" b="0" cap="none" spc="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86C09C-A7DE-421D-98CF-6B885B12588F}"/>
              </a:ext>
            </a:extLst>
          </p:cNvPr>
          <p:cNvSpPr/>
          <p:nvPr/>
        </p:nvSpPr>
        <p:spPr>
          <a:xfrm>
            <a:off x="10536139" y="1792515"/>
            <a:ext cx="8579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</a:t>
            </a:r>
            <a:r>
              <a:rPr lang="en-US" sz="4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2</a:t>
            </a:r>
            <a:endParaRPr lang="en-US" sz="2800" b="0" cap="none" spc="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1B9CF5-B957-438D-A44D-88B86971740D}"/>
              </a:ext>
            </a:extLst>
          </p:cNvPr>
          <p:cNvSpPr/>
          <p:nvPr/>
        </p:nvSpPr>
        <p:spPr>
          <a:xfrm>
            <a:off x="10542013" y="3883913"/>
            <a:ext cx="8579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</a:t>
            </a:r>
            <a:r>
              <a:rPr lang="en-US" sz="4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3</a:t>
            </a:r>
            <a:endParaRPr lang="en-US" sz="2800" b="0" cap="none" spc="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A37BF5-E784-4385-9F27-298AB12DF556}"/>
              </a:ext>
            </a:extLst>
          </p:cNvPr>
          <p:cNvSpPr/>
          <p:nvPr/>
        </p:nvSpPr>
        <p:spPr>
          <a:xfrm>
            <a:off x="10510972" y="5431819"/>
            <a:ext cx="8579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</a:t>
            </a:r>
            <a:r>
              <a:rPr lang="en-US" sz="4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4</a:t>
            </a:r>
            <a:endParaRPr lang="en-US" sz="2800" b="0" cap="none" spc="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E2C39-AAFF-EB5F-66A0-2BEB8BFA2B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50" t="21046" r="12372" b="13061"/>
          <a:stretch/>
        </p:blipFill>
        <p:spPr>
          <a:xfrm>
            <a:off x="2503007" y="240032"/>
            <a:ext cx="8055784" cy="643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15"/>
    </mc:Choice>
    <mc:Fallback xmlns="">
      <p:transition spd="slow" advTm="48515"/>
    </mc:Fallback>
  </mc:AlternateContent>
  <p:extLst>
    <p:ext uri="{E180D4A7-C9FB-4DFB-919C-405C955672EB}">
      <p14:showEvtLst xmlns:p14="http://schemas.microsoft.com/office/powerpoint/2010/main">
        <p14:playEvt time="845" objId="15"/>
        <p14:triggerEvt type="onClick" time="845" objId="15"/>
        <p14:stopEvt time="48515" objId="15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35" y="285750"/>
            <a:ext cx="9212139" cy="866776"/>
          </a:xfrm>
        </p:spPr>
        <p:txBody>
          <a:bodyPr>
            <a:normAutofit/>
          </a:bodyPr>
          <a:lstStyle/>
          <a:p>
            <a:r>
              <a:rPr lang="en-US" dirty="0"/>
              <a:t>Expense Report Example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6BAE94-4E35-41E4-802C-45CDD573E249}"/>
              </a:ext>
            </a:extLst>
          </p:cNvPr>
          <p:cNvSpPr/>
          <p:nvPr/>
        </p:nvSpPr>
        <p:spPr>
          <a:xfrm>
            <a:off x="10473305" y="1468976"/>
            <a:ext cx="8579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</a:t>
            </a:r>
            <a:r>
              <a:rPr lang="en-US" sz="4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1</a:t>
            </a:r>
            <a:endParaRPr lang="en-US" sz="2800" b="0" cap="none" spc="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3B425-EC33-4F96-AE98-D3A0D0B24562}"/>
              </a:ext>
            </a:extLst>
          </p:cNvPr>
          <p:cNvSpPr/>
          <p:nvPr/>
        </p:nvSpPr>
        <p:spPr>
          <a:xfrm>
            <a:off x="10479400" y="2932165"/>
            <a:ext cx="8579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</a:t>
            </a:r>
            <a:r>
              <a:rPr lang="en-US" sz="4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2</a:t>
            </a:r>
            <a:endParaRPr lang="en-US" sz="2800" b="0" cap="none" spc="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080CE-CD1B-4040-8E8B-CF4EAD22D813}"/>
              </a:ext>
            </a:extLst>
          </p:cNvPr>
          <p:cNvSpPr/>
          <p:nvPr/>
        </p:nvSpPr>
        <p:spPr>
          <a:xfrm>
            <a:off x="10473305" y="4679079"/>
            <a:ext cx="8579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</a:t>
            </a:r>
            <a:r>
              <a:rPr lang="en-US" sz="4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3</a:t>
            </a:r>
            <a:endParaRPr lang="en-US" sz="2800" b="0" cap="none" spc="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FA6D7C-28EC-4749-BDD5-044689B0E0EC}"/>
              </a:ext>
            </a:extLst>
          </p:cNvPr>
          <p:cNvSpPr/>
          <p:nvPr/>
        </p:nvSpPr>
        <p:spPr>
          <a:xfrm>
            <a:off x="10473305" y="5943464"/>
            <a:ext cx="8579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</a:t>
            </a:r>
            <a:r>
              <a:rPr lang="en-US" sz="480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4</a:t>
            </a:r>
            <a:endParaRPr lang="en-US" sz="2800" b="0" cap="none" spc="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D323E-D0C5-D1DC-D38D-4ACD5B814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97" t="21420" r="12143" b="33717"/>
          <a:stretch/>
        </p:blipFill>
        <p:spPr>
          <a:xfrm>
            <a:off x="168716" y="1152526"/>
            <a:ext cx="10174386" cy="549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13"/>
    </mc:Choice>
    <mc:Fallback xmlns="">
      <p:transition spd="slow" advTm="70213"/>
    </mc:Fallback>
  </mc:AlternateContent>
  <p:extLst>
    <p:ext uri="{E180D4A7-C9FB-4DFB-919C-405C955672EB}">
      <p14:showEvtLst xmlns:p14="http://schemas.microsoft.com/office/powerpoint/2010/main">
        <p14:playEvt time="977" objId="16"/>
        <p14:triggerEvt type="onClick" time="977" objId="16"/>
        <p14:stopEvt time="70213" objId="16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91" y="177210"/>
            <a:ext cx="4993365" cy="949842"/>
          </a:xfrm>
        </p:spPr>
        <p:txBody>
          <a:bodyPr>
            <a:normAutofit/>
          </a:bodyPr>
          <a:lstStyle/>
          <a:p>
            <a:r>
              <a:rPr lang="en-US" dirty="0"/>
              <a:t>Examples of Receipts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A6AD82-30F9-458E-953E-A0910624A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" t="12101" r="5220" b="11275"/>
          <a:stretch/>
        </p:blipFill>
        <p:spPr>
          <a:xfrm rot="5400000">
            <a:off x="6244857" y="1446032"/>
            <a:ext cx="6322828" cy="3941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21AD1B-AAB7-4FD5-AAD0-CB9BEDE3BC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67" r="15158"/>
          <a:stretch/>
        </p:blipFill>
        <p:spPr>
          <a:xfrm rot="16200000">
            <a:off x="874232" y="614723"/>
            <a:ext cx="5730949" cy="61956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190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30"/>
    </mc:Choice>
    <mc:Fallback xmlns="">
      <p:transition spd="slow" advTm="49930"/>
    </mc:Fallback>
  </mc:AlternateContent>
  <p:extLst>
    <p:ext uri="{E180D4A7-C9FB-4DFB-919C-405C955672EB}">
      <p14:showEvtLst xmlns:p14="http://schemas.microsoft.com/office/powerpoint/2010/main">
        <p14:playEvt time="840" objId="3"/>
        <p14:triggerEvt type="onClick" time="840" objId="3"/>
        <p14:stopEvt time="49930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4607-7146-4D23-AD46-CEE69F4A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701" y="243681"/>
            <a:ext cx="8596668" cy="695417"/>
          </a:xfrm>
        </p:spPr>
        <p:txBody>
          <a:bodyPr/>
          <a:lstStyle/>
          <a:p>
            <a:r>
              <a:rPr lang="en-US" dirty="0"/>
              <a:t>Expense Reports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379A9-2626-46C2-AF9F-864F5DAD0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349" y="1065320"/>
            <a:ext cx="9629641" cy="537986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/>
              <a:t>Expense Allotment each semester based on number of classes assigned</a:t>
            </a:r>
          </a:p>
          <a:p>
            <a:r>
              <a:rPr lang="en-US" sz="2400" dirty="0"/>
              <a:t>Expense Reports with all receipts due each month by the 5</a:t>
            </a:r>
            <a:r>
              <a:rPr lang="en-US" sz="2400" baseline="30000" dirty="0"/>
              <a:t>th</a:t>
            </a:r>
            <a:r>
              <a:rPr lang="en-US" sz="2400" dirty="0"/>
              <a:t> at 5pm</a:t>
            </a:r>
          </a:p>
          <a:p>
            <a:pPr lvl="1"/>
            <a:r>
              <a:rPr lang="en-US" sz="2000" dirty="0"/>
              <a:t>If your first classes are in October, then your first expense report with receipts are due before </a:t>
            </a:r>
            <a:r>
              <a:rPr lang="en-US" sz="2000" dirty="0">
                <a:solidFill>
                  <a:srgbClr val="FF0000"/>
                </a:solidFill>
              </a:rPr>
              <a:t>November 5</a:t>
            </a:r>
            <a:r>
              <a:rPr lang="en-US" sz="2000" baseline="30000" dirty="0">
                <a:solidFill>
                  <a:srgbClr val="FF0000"/>
                </a:solidFill>
              </a:rPr>
              <a:t>th</a:t>
            </a:r>
            <a:r>
              <a:rPr lang="en-US" sz="2000" dirty="0">
                <a:solidFill>
                  <a:srgbClr val="FF0000"/>
                </a:solidFill>
              </a:rPr>
              <a:t> at 5pm</a:t>
            </a:r>
          </a:p>
          <a:p>
            <a:r>
              <a:rPr lang="en-US" sz="2400" dirty="0"/>
              <a:t>Submit all items with time sheets via email to:</a:t>
            </a:r>
          </a:p>
          <a:p>
            <a:pPr lvl="1"/>
            <a:r>
              <a:rPr lang="en-US" sz="2200" dirty="0"/>
              <a:t>payroll@FuturaAdventures.com</a:t>
            </a:r>
          </a:p>
          <a:p>
            <a:r>
              <a:rPr lang="en-US" sz="2400" dirty="0"/>
              <a:t>Paid with hourly wages</a:t>
            </a:r>
          </a:p>
          <a:p>
            <a:r>
              <a:rPr lang="en-US" sz="2400" dirty="0"/>
              <a:t>Questions? Contact Payroll</a:t>
            </a:r>
          </a:p>
          <a:p>
            <a:pPr lvl="1"/>
            <a:r>
              <a:rPr lang="en-US" sz="2000" dirty="0"/>
              <a:t>payroll@FuturaAdventures.com</a:t>
            </a:r>
          </a:p>
        </p:txBody>
      </p:sp>
    </p:spTree>
    <p:extLst>
      <p:ext uri="{BB962C8B-B14F-4D97-AF65-F5344CB8AC3E}">
        <p14:creationId xmlns:p14="http://schemas.microsoft.com/office/powerpoint/2010/main" val="306857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19"/>
    </mc:Choice>
    <mc:Fallback xmlns="">
      <p:transition spd="slow" advTm="42419"/>
    </mc:Fallback>
  </mc:AlternateContent>
  <p:extLst>
    <p:ext uri="{E180D4A7-C9FB-4DFB-919C-405C955672EB}">
      <p14:showEvtLst xmlns:p14="http://schemas.microsoft.com/office/powerpoint/2010/main">
        <p14:playEvt time="847" objId="5"/>
        <p14:triggerEvt type="onClick" time="847" objId="5"/>
        <p14:stopEvt time="42419" objId="5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A330523-F25B-4007-B3E5-ABB5637D16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0E56CF-C72C-463F-94CC-B3B900149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92" y="365607"/>
            <a:ext cx="2057227" cy="7354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90801" y="1176775"/>
            <a:ext cx="9607295" cy="3705943"/>
          </a:xfr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0" b="1" dirty="0"/>
              <a:t>Have a </a:t>
            </a:r>
            <a:br>
              <a:rPr lang="en-US" sz="8000" b="1" dirty="0"/>
            </a:br>
            <a:r>
              <a:rPr lang="en-US" sz="8000" b="1" dirty="0"/>
              <a:t>GREAT year!</a:t>
            </a:r>
          </a:p>
        </p:txBody>
      </p:sp>
    </p:spTree>
    <p:extLst>
      <p:ext uri="{BB962C8B-B14F-4D97-AF65-F5344CB8AC3E}">
        <p14:creationId xmlns:p14="http://schemas.microsoft.com/office/powerpoint/2010/main" val="366813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2"/>
    </mc:Choice>
    <mc:Fallback xmlns="">
      <p:transition spd="slow" advTm="3692"/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1823</TotalTime>
  <Words>640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Expenses Training</vt:lpstr>
      <vt:lpstr>Expense Reports</vt:lpstr>
      <vt:lpstr>Printing at Office Depot / Office Max </vt:lpstr>
      <vt:lpstr>What To Do:               What NOT To Do:</vt:lpstr>
      <vt:lpstr>Expense   Reports</vt:lpstr>
      <vt:lpstr>Expense Report Example</vt:lpstr>
      <vt:lpstr>Examples of Receipts</vt:lpstr>
      <vt:lpstr>Expense Reports Recap</vt:lpstr>
      <vt:lpstr>Have a  GREAT year!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Futura Language           Professionals</dc:title>
  <dc:creator>Dessa Unrath</dc:creator>
  <cp:lastModifiedBy>Futura Employee</cp:lastModifiedBy>
  <cp:revision>75</cp:revision>
  <dcterms:created xsi:type="dcterms:W3CDTF">2016-09-14T00:19:24Z</dcterms:created>
  <dcterms:modified xsi:type="dcterms:W3CDTF">2022-07-14T17:13:45Z</dcterms:modified>
</cp:coreProperties>
</file>