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5" r:id="rId4"/>
    <p:sldId id="257" r:id="rId5"/>
    <p:sldId id="258" r:id="rId6"/>
    <p:sldId id="267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A330523-F25B-4007-B3E5-ABB5637D16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0E56CF-C72C-463F-94CC-B3B900149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367" y="880512"/>
            <a:ext cx="4187868" cy="14971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83908" y="2991775"/>
            <a:ext cx="7093258" cy="12281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Time Sheet Training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85064" y="4219974"/>
            <a:ext cx="4492102" cy="902442"/>
          </a:xfrm>
        </p:spPr>
        <p:txBody>
          <a:bodyPr>
            <a:normAutofit/>
          </a:bodyPr>
          <a:lstStyle/>
          <a:p>
            <a:r>
              <a:rPr lang="en-US" sz="2800" b="1" dirty="0"/>
              <a:t>Enrichment Classes</a:t>
            </a:r>
          </a:p>
        </p:txBody>
      </p:sp>
    </p:spTree>
    <p:extLst>
      <p:ext uri="{BB962C8B-B14F-4D97-AF65-F5344CB8AC3E}">
        <p14:creationId xmlns:p14="http://schemas.microsoft.com/office/powerpoint/2010/main" val="99043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70"/>
    </mc:Choice>
    <mc:Fallback xmlns="">
      <p:transition spd="slow" advTm="11770"/>
    </mc:Fallback>
  </mc:AlternateContent>
  <p:extLst>
    <p:ext uri="{E180D4A7-C9FB-4DFB-919C-405C955672EB}">
      <p14:showEvtLst xmlns:p14="http://schemas.microsoft.com/office/powerpoint/2010/main">
        <p14:playEvt time="2563" objId="2"/>
        <p14:triggerEvt type="onClick" time="2563" objId="2"/>
        <p14:stopEvt time="11770" objId="2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4607-7146-4D23-AD46-CEE69F4A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3467"/>
            <a:ext cx="8596668" cy="695417"/>
          </a:xfrm>
        </p:spPr>
        <p:txBody>
          <a:bodyPr/>
          <a:lstStyle/>
          <a:p>
            <a:r>
              <a:rPr lang="en-US" dirty="0"/>
              <a:t>Futura Payroll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79A9-2626-46C2-AF9F-864F5DAD0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35" y="878878"/>
            <a:ext cx="9277166" cy="569059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Time Sheets &amp; Expense Reports are paid monthly, and are due the following month by the 5</a:t>
            </a:r>
            <a:r>
              <a:rPr lang="en-US" sz="2000" baseline="30000" dirty="0"/>
              <a:t>th</a:t>
            </a:r>
            <a:r>
              <a:rPr lang="en-US" sz="2000" dirty="0"/>
              <a:t> at 5pm</a:t>
            </a:r>
          </a:p>
          <a:p>
            <a:pPr lvl="1"/>
            <a:r>
              <a:rPr lang="en-US" sz="1800" dirty="0"/>
              <a:t>If first class is in October, then all October hours and expenses are due before November 5</a:t>
            </a:r>
            <a:r>
              <a:rPr lang="en-US" sz="1800" baseline="30000" dirty="0"/>
              <a:t>th</a:t>
            </a:r>
            <a:r>
              <a:rPr lang="en-US" sz="1800" dirty="0"/>
              <a:t> at 5pm</a:t>
            </a:r>
          </a:p>
          <a:p>
            <a:pPr lvl="1"/>
            <a:r>
              <a:rPr lang="en-US" sz="1800" dirty="0"/>
              <a:t>If first class is in February, then all February hours and expenses are due before March 5</a:t>
            </a:r>
            <a:r>
              <a:rPr lang="en-US" sz="1800" baseline="30000" dirty="0"/>
              <a:t>th</a:t>
            </a:r>
            <a:r>
              <a:rPr lang="en-US" sz="1800" dirty="0"/>
              <a:t> at 5pm</a:t>
            </a:r>
          </a:p>
          <a:p>
            <a:pPr lvl="1"/>
            <a:r>
              <a:rPr lang="en-US" sz="1800" dirty="0"/>
              <a:t>Any September or January training hours should be added to this first time sheet</a:t>
            </a:r>
          </a:p>
          <a:p>
            <a:r>
              <a:rPr lang="en-US" sz="2000" dirty="0"/>
              <a:t>Submit all items via email to: payroll@FuturaAdventures.com</a:t>
            </a:r>
          </a:p>
          <a:p>
            <a:pPr lvl="1"/>
            <a:r>
              <a:rPr lang="en-US" sz="1800" dirty="0"/>
              <a:t>Include your location in the subject line (</a:t>
            </a:r>
            <a:r>
              <a:rPr lang="en-US" sz="1800" i="1" dirty="0"/>
              <a:t>Wisconsin, Minnesota</a:t>
            </a:r>
            <a:r>
              <a:rPr lang="en-US" sz="1800" dirty="0"/>
              <a:t>)</a:t>
            </a:r>
          </a:p>
          <a:p>
            <a:pPr lvl="2"/>
            <a:r>
              <a:rPr lang="en-US" sz="1600" dirty="0"/>
              <a:t>por </a:t>
            </a:r>
            <a:r>
              <a:rPr lang="en-US" sz="1600" dirty="0" err="1"/>
              <a:t>ejemplo</a:t>
            </a:r>
            <a:r>
              <a:rPr lang="en-US" sz="1600" dirty="0"/>
              <a:t>: “time sheet Wisconsin”</a:t>
            </a:r>
          </a:p>
          <a:p>
            <a:pPr lvl="1"/>
            <a:r>
              <a:rPr lang="en-US" sz="1800" dirty="0"/>
              <a:t>I will reply an email receipt of hours received within 24-48 hours</a:t>
            </a:r>
          </a:p>
          <a:p>
            <a:pPr lvl="0"/>
            <a:r>
              <a:rPr lang="en-US" sz="2000" dirty="0"/>
              <a:t>New teachers start at $30/hour for enrichment classes</a:t>
            </a:r>
          </a:p>
          <a:p>
            <a:pPr lvl="0"/>
            <a:r>
              <a:rPr lang="en-US" sz="2000" dirty="0"/>
              <a:t>Training, Observing &amp; Late Parent time is paid at $13.00/hour</a:t>
            </a:r>
          </a:p>
          <a:p>
            <a:r>
              <a:rPr lang="en-US" sz="2000" dirty="0"/>
              <a:t>$25 material deposit</a:t>
            </a:r>
          </a:p>
          <a:p>
            <a:r>
              <a:rPr lang="en-US" sz="2000" dirty="0"/>
              <a:t>Paid the 15</a:t>
            </a:r>
            <a:r>
              <a:rPr lang="en-US" sz="2000" baseline="30000" dirty="0"/>
              <a:t>th</a:t>
            </a:r>
            <a:r>
              <a:rPr lang="en-US" sz="2000" dirty="0"/>
              <a:t> of each month via Direct Deposit</a:t>
            </a:r>
          </a:p>
          <a:p>
            <a:pPr lvl="1"/>
            <a:r>
              <a:rPr lang="en-US" sz="1800" dirty="0"/>
              <a:t>Access paystubs online</a:t>
            </a:r>
          </a:p>
        </p:txBody>
      </p:sp>
    </p:spTree>
    <p:extLst>
      <p:ext uri="{BB962C8B-B14F-4D97-AF65-F5344CB8AC3E}">
        <p14:creationId xmlns:p14="http://schemas.microsoft.com/office/powerpoint/2010/main" val="85212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096"/>
    </mc:Choice>
    <mc:Fallback xmlns="">
      <p:transition spd="slow" advTm="85096"/>
    </mc:Fallback>
  </mc:AlternateContent>
  <p:extLst>
    <p:ext uri="{E180D4A7-C9FB-4DFB-919C-405C955672EB}">
      <p14:showEvtLst xmlns:p14="http://schemas.microsoft.com/office/powerpoint/2010/main">
        <p14:playEvt time="1166" objId="4"/>
        <p14:triggerEvt type="onClick" time="1166" objId="4"/>
        <p14:stopEvt time="85096" objId="4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4607-7146-4D23-AD46-CEE69F4A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6128"/>
            <a:ext cx="8596668" cy="695417"/>
          </a:xfrm>
        </p:spPr>
        <p:txBody>
          <a:bodyPr/>
          <a:lstStyle/>
          <a:p>
            <a:r>
              <a:rPr lang="en-US" dirty="0"/>
              <a:t>Time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79A9-2626-46C2-AF9F-864F5DAD0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33485"/>
            <a:ext cx="9504891" cy="4074851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sz="2000" dirty="0"/>
              <a:t>Word document</a:t>
            </a:r>
          </a:p>
          <a:p>
            <a:r>
              <a:rPr lang="en-US" sz="2000" dirty="0"/>
              <a:t>Only the 1st - 31st of the previous month should be included</a:t>
            </a:r>
          </a:p>
          <a:p>
            <a:pPr lvl="1"/>
            <a:r>
              <a:rPr lang="en-US" sz="1800" dirty="0"/>
              <a:t>do not include November 1</a:t>
            </a:r>
            <a:r>
              <a:rPr lang="en-US" sz="1800" baseline="30000" dirty="0"/>
              <a:t>st</a:t>
            </a:r>
            <a:r>
              <a:rPr lang="en-US" sz="1800" dirty="0"/>
              <a:t> class with October hours</a:t>
            </a:r>
          </a:p>
          <a:p>
            <a:r>
              <a:rPr lang="en-US" sz="2000" dirty="0"/>
              <a:t>Only include hours that you have already worked</a:t>
            </a:r>
          </a:p>
          <a:p>
            <a:r>
              <a:rPr lang="en-US" sz="2000" dirty="0"/>
              <a:t>Classes scheduled for under 1 hour are still paid at 1 full hour</a:t>
            </a:r>
          </a:p>
          <a:p>
            <a:r>
              <a:rPr lang="en-US" sz="2000" dirty="0"/>
              <a:t>Set up &amp; clean up time should not be included in the class time submitted</a:t>
            </a:r>
          </a:p>
          <a:p>
            <a:pPr lvl="1"/>
            <a:r>
              <a:rPr lang="en-US" sz="1800" dirty="0"/>
              <a:t>Compensation is included in the higher hourly pay rate</a:t>
            </a:r>
          </a:p>
          <a:p>
            <a:r>
              <a:rPr lang="en-US" sz="2000" dirty="0"/>
              <a:t>All time should be submitted in hours</a:t>
            </a:r>
          </a:p>
          <a:p>
            <a:pPr lvl="1"/>
            <a:r>
              <a:rPr lang="en-US" sz="1800" dirty="0" err="1"/>
              <a:t>por</a:t>
            </a:r>
            <a:r>
              <a:rPr lang="en-US" sz="1800" dirty="0"/>
              <a:t> </a:t>
            </a:r>
            <a:r>
              <a:rPr lang="en-US" sz="1800" dirty="0" err="1"/>
              <a:t>ejemplo</a:t>
            </a:r>
            <a:r>
              <a:rPr lang="en-US" sz="1800" dirty="0"/>
              <a:t>: 15 minutes </a:t>
            </a:r>
            <a:r>
              <a:rPr lang="en-US" sz="1800" dirty="0">
                <a:sym typeface="Wingdings" panose="05000000000000000000" pitchFamily="2" charset="2"/>
              </a:rPr>
              <a:t>should be reported as</a:t>
            </a:r>
            <a:r>
              <a:rPr lang="en-US" sz="1800" dirty="0"/>
              <a:t> .25 hours</a:t>
            </a:r>
          </a:p>
          <a:p>
            <a:r>
              <a:rPr lang="en-US" sz="2000" dirty="0"/>
              <a:t>Include notes of any extra events</a:t>
            </a:r>
          </a:p>
        </p:txBody>
      </p:sp>
    </p:spTree>
    <p:extLst>
      <p:ext uri="{BB962C8B-B14F-4D97-AF65-F5344CB8AC3E}">
        <p14:creationId xmlns:p14="http://schemas.microsoft.com/office/powerpoint/2010/main" val="163791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527"/>
    </mc:Choice>
    <mc:Fallback xmlns="">
      <p:transition spd="slow" advTm="75527"/>
    </mc:Fallback>
  </mc:AlternateContent>
  <p:extLst>
    <p:ext uri="{E180D4A7-C9FB-4DFB-919C-405C955672EB}">
      <p14:showEvtLst xmlns:p14="http://schemas.microsoft.com/office/powerpoint/2010/main">
        <p14:playEvt time="1007" objId="5"/>
        <p14:triggerEvt type="onClick" time="1007" objId="5"/>
        <p14:stopEvt time="75527" objId="5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F03FB9-F78C-220C-8E84-457371E247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6856" t="25402" r="67449" b="15023"/>
          <a:stretch/>
        </p:blipFill>
        <p:spPr>
          <a:xfrm>
            <a:off x="354563" y="532826"/>
            <a:ext cx="4441372" cy="579234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4E684E-1162-97D5-AD16-E07BEDF448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35" t="25525" r="40490" b="15348"/>
          <a:stretch/>
        </p:blipFill>
        <p:spPr>
          <a:xfrm>
            <a:off x="4752228" y="532825"/>
            <a:ext cx="4441371" cy="577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8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625"/>
    </mc:Choice>
    <mc:Fallback xmlns="">
      <p:transition spd="slow" advTm="89625"/>
    </mc:Fallback>
  </mc:AlternateContent>
  <p:extLst>
    <p:ext uri="{E180D4A7-C9FB-4DFB-919C-405C955672EB}">
      <p14:showEvtLst xmlns:p14="http://schemas.microsoft.com/office/powerpoint/2010/main">
        <p14:playEvt time="838" objId="8"/>
        <p14:triggerEvt type="onClick" time="838" objId="8"/>
        <p14:stopEvt time="89625" objId="8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B4DE830A-B531-4A3B-96F6-0ECE88B0855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AA330523-F25B-4007-B3E5-ABB5637D16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597" y="1403001"/>
            <a:ext cx="2388875" cy="21898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Time</a:t>
            </a:r>
            <a:b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Sheet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4A2572-C931-D6A2-4455-F9ADD7AEF8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2868" t="26328" r="51149" b="13648"/>
          <a:stretch/>
        </p:blipFill>
        <p:spPr>
          <a:xfrm>
            <a:off x="3463902" y="35913"/>
            <a:ext cx="4833872" cy="6281348"/>
          </a:xfrm>
        </p:spPr>
      </p:pic>
    </p:spTree>
    <p:extLst>
      <p:ext uri="{BB962C8B-B14F-4D97-AF65-F5344CB8AC3E}">
        <p14:creationId xmlns:p14="http://schemas.microsoft.com/office/powerpoint/2010/main" val="404994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60"/>
    </mc:Choice>
    <mc:Fallback xmlns="">
      <p:transition spd="slow" advTm="62860"/>
    </mc:Fallback>
  </mc:AlternateContent>
  <p:extLst>
    <p:ext uri="{E180D4A7-C9FB-4DFB-919C-405C955672EB}">
      <p14:showEvtLst xmlns:p14="http://schemas.microsoft.com/office/powerpoint/2010/main">
        <p14:playEvt time="1623" objId="7"/>
        <p14:triggerEvt type="onClick" time="1623" objId="7"/>
        <p14:stopEvt time="62860" objId="7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8C9B83F-64CD-41C1-925F-A08801FFD0B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78" y="4404676"/>
            <a:ext cx="4584407" cy="10966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/>
              <a:t>Time Sheet Examples cont.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7A0C3-9984-0BFD-0947-D6B4D47FD2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5986" r="23934" b="14014"/>
          <a:stretch/>
        </p:blipFill>
        <p:spPr>
          <a:xfrm>
            <a:off x="4213189" y="144938"/>
            <a:ext cx="4824409" cy="624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58"/>
    </mc:Choice>
    <mc:Fallback xmlns="">
      <p:transition spd="slow" advTm="51658"/>
    </mc:Fallback>
  </mc:AlternateContent>
  <p:extLst>
    <p:ext uri="{E180D4A7-C9FB-4DFB-919C-405C955672EB}">
      <p14:showEvtLst xmlns:p14="http://schemas.microsoft.com/office/powerpoint/2010/main">
        <p14:playEvt time="1188" objId="7"/>
        <p14:triggerEvt type="onClick" time="1188" objId="7"/>
        <p14:stopEvt time="51658" objId="7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4607-7146-4D23-AD46-CEE69F4A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3467"/>
            <a:ext cx="8596668" cy="695417"/>
          </a:xfrm>
        </p:spPr>
        <p:txBody>
          <a:bodyPr/>
          <a:lstStyle/>
          <a:p>
            <a:r>
              <a:rPr lang="en-US" dirty="0"/>
              <a:t>Payroll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79A9-2626-46C2-AF9F-864F5DAD0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76532"/>
            <a:ext cx="10315853" cy="5521922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en-US" sz="2800" dirty="0"/>
              <a:t>Time Sheets &amp; Expense Reports due each month by the 5</a:t>
            </a:r>
            <a:r>
              <a:rPr lang="en-US" sz="2800" baseline="30000" dirty="0"/>
              <a:t>th</a:t>
            </a:r>
            <a:r>
              <a:rPr lang="en-US" sz="2800" dirty="0"/>
              <a:t> at 5pm</a:t>
            </a:r>
          </a:p>
          <a:p>
            <a:pPr lvl="1"/>
            <a:r>
              <a:rPr lang="en-US" sz="2400" dirty="0"/>
              <a:t>If your first classes are in October, then your first time sheet and expense report with receipts are due before </a:t>
            </a:r>
            <a:r>
              <a:rPr lang="en-US" sz="2400" dirty="0">
                <a:solidFill>
                  <a:srgbClr val="FF0000"/>
                </a:solidFill>
              </a:rPr>
              <a:t>November 5</a:t>
            </a:r>
            <a:r>
              <a:rPr lang="en-US" sz="2400" baseline="30000" dirty="0">
                <a:solidFill>
                  <a:srgbClr val="FF0000"/>
                </a:solidFill>
              </a:rPr>
              <a:t>th</a:t>
            </a:r>
            <a:r>
              <a:rPr lang="en-US" sz="2400" dirty="0">
                <a:solidFill>
                  <a:srgbClr val="FF0000"/>
                </a:solidFill>
              </a:rPr>
              <a:t> at 5pm</a:t>
            </a:r>
          </a:p>
          <a:p>
            <a:pPr lvl="1"/>
            <a:r>
              <a:rPr lang="en-US" sz="2400" dirty="0"/>
              <a:t>Any September training hours should be added to this first time sheet</a:t>
            </a:r>
          </a:p>
          <a:p>
            <a:r>
              <a:rPr lang="en-US" sz="2800" dirty="0"/>
              <a:t>Submit all items via email to: payroll@FuturaAdventures.com</a:t>
            </a:r>
          </a:p>
          <a:p>
            <a:pPr lvl="1"/>
            <a:r>
              <a:rPr lang="en-US" sz="2400" dirty="0"/>
              <a:t>Include your location in the subject line (</a:t>
            </a:r>
            <a:r>
              <a:rPr lang="en-US" sz="2400" i="1" dirty="0"/>
              <a:t>Wisconsin, Minnesota</a:t>
            </a:r>
            <a:r>
              <a:rPr lang="en-US" sz="2400" dirty="0"/>
              <a:t>)</a:t>
            </a:r>
          </a:p>
          <a:p>
            <a:pPr lvl="2"/>
            <a:r>
              <a:rPr lang="en-US" sz="2000" dirty="0"/>
              <a:t>por </a:t>
            </a:r>
            <a:r>
              <a:rPr lang="en-US" sz="2000" dirty="0" err="1"/>
              <a:t>ejemplo</a:t>
            </a:r>
            <a:r>
              <a:rPr lang="en-US" sz="2000" dirty="0"/>
              <a:t>: “time sheet Wisconsin”</a:t>
            </a:r>
          </a:p>
          <a:p>
            <a:r>
              <a:rPr lang="en-US" sz="2800" dirty="0"/>
              <a:t>Paid the 15</a:t>
            </a:r>
            <a:r>
              <a:rPr lang="en-US" sz="2800" baseline="30000" dirty="0"/>
              <a:t>th</a:t>
            </a:r>
            <a:r>
              <a:rPr lang="en-US" sz="2800" dirty="0"/>
              <a:t> of each month via Direct Deposit</a:t>
            </a:r>
          </a:p>
          <a:p>
            <a:r>
              <a:rPr lang="en-US" sz="2800" dirty="0"/>
              <a:t>Questions? Contact Futura Payroll coordinator</a:t>
            </a:r>
          </a:p>
          <a:p>
            <a:pPr lvl="1"/>
            <a:r>
              <a:rPr lang="en-US" sz="2400" dirty="0"/>
              <a:t>payroll@FuturaAdventures.com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857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04"/>
    </mc:Choice>
    <mc:Fallback xmlns="">
      <p:transition spd="slow" advTm="47304"/>
    </mc:Fallback>
  </mc:AlternateContent>
  <p:extLst>
    <p:ext uri="{E180D4A7-C9FB-4DFB-919C-405C955672EB}">
      <p14:showEvtLst xmlns:p14="http://schemas.microsoft.com/office/powerpoint/2010/main">
        <p14:playEvt time="928" objId="4"/>
        <p14:triggerEvt type="onClick" time="928" objId="4"/>
        <p14:stopEvt time="47304" objId="4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A330523-F25B-4007-B3E5-ABB5637D16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0E56CF-C72C-463F-94CC-B3B900149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692" y="365607"/>
            <a:ext cx="2057227" cy="73545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0801" y="1176775"/>
            <a:ext cx="9607295" cy="4291870"/>
          </a:xfrm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/>
              <a:t>Have a</a:t>
            </a:r>
            <a:br>
              <a:rPr lang="en-US" sz="8000" b="1" dirty="0"/>
            </a:br>
            <a:r>
              <a:rPr lang="en-US" sz="8000" b="1" dirty="0"/>
              <a:t>GREAT year!</a:t>
            </a:r>
          </a:p>
        </p:txBody>
      </p:sp>
    </p:spTree>
    <p:extLst>
      <p:ext uri="{BB962C8B-B14F-4D97-AF65-F5344CB8AC3E}">
        <p14:creationId xmlns:p14="http://schemas.microsoft.com/office/powerpoint/2010/main" val="366813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9"/>
    </mc:Choice>
    <mc:Fallback xmlns="">
      <p:transition spd="slow" advTm="2599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1494</TotalTime>
  <Words>381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Time Sheet Training</vt:lpstr>
      <vt:lpstr>Futura Payroll Highlights</vt:lpstr>
      <vt:lpstr>Time Sheets</vt:lpstr>
      <vt:lpstr>PowerPoint Presentation</vt:lpstr>
      <vt:lpstr>Time Sheet Example</vt:lpstr>
      <vt:lpstr>Time Sheet Examples cont.</vt:lpstr>
      <vt:lpstr>Payroll Recap</vt:lpstr>
      <vt:lpstr>Have a GREAT year!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Futura Language           Professionals</dc:title>
  <dc:creator>Dessa Unrath</dc:creator>
  <cp:lastModifiedBy>Sandy OKeefe</cp:lastModifiedBy>
  <cp:revision>72</cp:revision>
  <dcterms:created xsi:type="dcterms:W3CDTF">2016-09-14T00:19:24Z</dcterms:created>
  <dcterms:modified xsi:type="dcterms:W3CDTF">2022-08-16T18:20:48Z</dcterms:modified>
</cp:coreProperties>
</file>