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1" r:id="rId4"/>
    <p:sldId id="259" r:id="rId5"/>
    <p:sldId id="260" r:id="rId6"/>
    <p:sldId id="262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E56CF-C72C-463F-94CC-B3B90014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67" y="880512"/>
            <a:ext cx="4187868" cy="14971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83908" y="2991775"/>
            <a:ext cx="7093258" cy="1228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Expenses Training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85064" y="4219974"/>
            <a:ext cx="4492102" cy="902442"/>
          </a:xfrm>
        </p:spPr>
        <p:txBody>
          <a:bodyPr>
            <a:normAutofit/>
          </a:bodyPr>
          <a:lstStyle/>
          <a:p>
            <a:r>
              <a:rPr lang="en-US" sz="2800" b="1" dirty="0"/>
              <a:t>Integrated Classes</a:t>
            </a:r>
          </a:p>
        </p:txBody>
      </p:sp>
    </p:spTree>
    <p:extLst>
      <p:ext uri="{BB962C8B-B14F-4D97-AF65-F5344CB8AC3E}">
        <p14:creationId xmlns:p14="http://schemas.microsoft.com/office/powerpoint/2010/main" val="9904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9"/>
    </mc:Choice>
    <mc:Fallback xmlns="">
      <p:transition spd="slow" advTm="10809"/>
    </mc:Fallback>
  </mc:AlternateContent>
  <p:extLst>
    <p:ext uri="{E180D4A7-C9FB-4DFB-919C-405C955672EB}">
      <p14:showEvtLst xmlns:p14="http://schemas.microsoft.com/office/powerpoint/2010/main">
        <p14:playEvt time="1052" objId="2"/>
        <p14:triggerEvt type="onClick" time="1052" objId="2"/>
        <p14:stopEvt time="924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607-7146-4D23-AD46-CEE69F4A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39654"/>
            <a:ext cx="8596668" cy="695417"/>
          </a:xfrm>
        </p:spPr>
        <p:txBody>
          <a:bodyPr/>
          <a:lstStyle/>
          <a:p>
            <a:r>
              <a:rPr lang="en-US" dirty="0"/>
              <a:t>Integrated Expense Reports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F5083-7791-4DFF-A1FB-5F60BCFF5E0B}"/>
              </a:ext>
            </a:extLst>
          </p:cNvPr>
          <p:cNvSpPr txBox="1">
            <a:spLocks/>
          </p:cNvSpPr>
          <p:nvPr/>
        </p:nvSpPr>
        <p:spPr>
          <a:xfrm>
            <a:off x="390617" y="798991"/>
            <a:ext cx="11363418" cy="5850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Excel document</a:t>
            </a:r>
          </a:p>
          <a:p>
            <a:r>
              <a:rPr lang="en-US" sz="1600" dirty="0"/>
              <a:t>Submitted each month or at the end of each semester (with December or May/June hours)</a:t>
            </a:r>
          </a:p>
          <a:p>
            <a:r>
              <a:rPr lang="en-US" sz="1600" dirty="0"/>
              <a:t>Expense Allotments</a:t>
            </a:r>
          </a:p>
          <a:p>
            <a:pPr lvl="1"/>
            <a:r>
              <a:rPr lang="en-US" sz="1400" dirty="0"/>
              <a:t>Integrated expense allotments are for the full year</a:t>
            </a:r>
          </a:p>
          <a:p>
            <a:pPr lvl="1"/>
            <a:r>
              <a:rPr lang="en-US" sz="1400" dirty="0"/>
              <a:t>Refer to your schools teaching contract, as each school is different</a:t>
            </a:r>
          </a:p>
          <a:p>
            <a:r>
              <a:rPr lang="en-US" sz="1600" dirty="0"/>
              <a:t>For purchasing things like cultural items, visual aides, posters, maracas, things for games, culture treats, etc. </a:t>
            </a:r>
          </a:p>
          <a:p>
            <a:r>
              <a:rPr lang="en-US" sz="1600" dirty="0"/>
              <a:t>Check with your school first for basic items such as dry erase markers, tissues, etc. </a:t>
            </a:r>
          </a:p>
          <a:p>
            <a:r>
              <a:rPr lang="en-US" sz="1600" dirty="0"/>
              <a:t>Receipts necessary for any reimbursement</a:t>
            </a:r>
          </a:p>
          <a:p>
            <a:pPr lvl="1"/>
            <a:r>
              <a:rPr lang="en-US" sz="1400" dirty="0"/>
              <a:t>Scan &amp; email PDF attachment</a:t>
            </a:r>
          </a:p>
          <a:p>
            <a:pPr lvl="1"/>
            <a:r>
              <a:rPr lang="en-US" sz="1400" dirty="0"/>
              <a:t>Take a photo and email as attachment</a:t>
            </a:r>
          </a:p>
          <a:p>
            <a:r>
              <a:rPr lang="en-US" sz="1600" dirty="0"/>
              <a:t>Printing should be done at the schools</a:t>
            </a:r>
          </a:p>
          <a:p>
            <a:pPr lvl="1"/>
            <a:r>
              <a:rPr lang="en-US" sz="1400" dirty="0"/>
              <a:t>If you print a few sheets at home, these are reimbursed at $0.05 each</a:t>
            </a:r>
          </a:p>
          <a:p>
            <a:pPr lvl="1"/>
            <a:r>
              <a:rPr lang="en-US" sz="1400" dirty="0"/>
              <a:t>Office Depot/Office Max Store Purchasing Program</a:t>
            </a:r>
          </a:p>
          <a:p>
            <a:r>
              <a:rPr lang="en-US" sz="1600" dirty="0"/>
              <a:t>$25 material deposit taken from first paycheck, returned in full when all items have been returned to area Manager</a:t>
            </a:r>
          </a:p>
          <a:p>
            <a:pPr lvl="1"/>
            <a:r>
              <a:rPr lang="en-US" sz="1400" dirty="0"/>
              <a:t>Covers Futura curriculum guides, library items, any items expensed that another teacher could use</a:t>
            </a:r>
          </a:p>
          <a:p>
            <a:r>
              <a:rPr lang="en-US" sz="1600" dirty="0"/>
              <a:t>You are responsible for keeping track of your remaining expense allotment</a:t>
            </a:r>
          </a:p>
        </p:txBody>
      </p:sp>
    </p:spTree>
    <p:extLst>
      <p:ext uri="{BB962C8B-B14F-4D97-AF65-F5344CB8AC3E}">
        <p14:creationId xmlns:p14="http://schemas.microsoft.com/office/powerpoint/2010/main" val="2342748042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242" objId="3"/>
        <p14:triggerEvt type="onClick" time="1242" objId="3"/>
        <p14:stopEvt time="129821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607-7146-4D23-AD46-CEE69F4A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810" y="423163"/>
            <a:ext cx="8244192" cy="695417"/>
          </a:xfrm>
        </p:spPr>
        <p:txBody>
          <a:bodyPr/>
          <a:lstStyle/>
          <a:p>
            <a:r>
              <a:rPr lang="en-US" dirty="0"/>
              <a:t>Printing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F5083-7791-4DFF-A1FB-5F60BCFF5E0B}"/>
              </a:ext>
            </a:extLst>
          </p:cNvPr>
          <p:cNvSpPr txBox="1">
            <a:spLocks/>
          </p:cNvSpPr>
          <p:nvPr/>
        </p:nvSpPr>
        <p:spPr>
          <a:xfrm>
            <a:off x="479395" y="1145214"/>
            <a:ext cx="8913180" cy="55663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 printing for integrated classes should be done at the school</a:t>
            </a:r>
          </a:p>
          <a:p>
            <a:pPr lvl="1"/>
            <a:r>
              <a:rPr lang="en-US" sz="1800" dirty="0"/>
              <a:t>If you cannot print at school, let us know as soon as possible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Office Depot/Office Max Store Purchasing Program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Discounted pricing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Print on colored paper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Printing In Store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Physical card to scan to receive discount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Check with your local store first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Printing Online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hlinkClick r:id="rId2"/>
              </a:rPr>
              <a:t>https://business.officedepot.com/index.do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Log In: </a:t>
            </a:r>
            <a:r>
              <a:rPr lang="en-US" sz="1600" dirty="0" err="1">
                <a:solidFill>
                  <a:schemeClr val="tx1"/>
                </a:solidFill>
              </a:rPr>
              <a:t>FuturaAdventures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Password &amp; additional instructions to follow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Be sure to check with your local Office Depot/Office Max as each is run slightly differently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Save all receipts for copies made outside of the school and include them                  with your expense report</a:t>
            </a:r>
          </a:p>
        </p:txBody>
      </p:sp>
    </p:spTree>
    <p:extLst>
      <p:ext uri="{BB962C8B-B14F-4D97-AF65-F5344CB8AC3E}">
        <p14:creationId xmlns:p14="http://schemas.microsoft.com/office/powerpoint/2010/main" val="1014366550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056" objId="6"/>
        <p14:triggerEvt type="onClick" time="1056" objId="6"/>
        <p14:stopEvt time="50567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4" y="1443346"/>
            <a:ext cx="2496689" cy="1500554"/>
          </a:xfrm>
        </p:spPr>
        <p:txBody>
          <a:bodyPr/>
          <a:lstStyle/>
          <a:p>
            <a:r>
              <a:rPr lang="en-US" dirty="0"/>
              <a:t>Expense</a:t>
            </a:r>
            <a:br>
              <a:rPr lang="en-US" dirty="0"/>
            </a:br>
            <a:r>
              <a:rPr lang="en-US" dirty="0"/>
              <a:t>  Reports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680A4-BC2E-4340-8D8B-AD2499E11597}"/>
              </a:ext>
            </a:extLst>
          </p:cNvPr>
          <p:cNvSpPr/>
          <p:nvPr/>
        </p:nvSpPr>
        <p:spPr>
          <a:xfrm>
            <a:off x="11368900" y="240808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1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6C09C-A7DE-421D-98CF-6B885B12588F}"/>
              </a:ext>
            </a:extLst>
          </p:cNvPr>
          <p:cNvSpPr/>
          <p:nvPr/>
        </p:nvSpPr>
        <p:spPr>
          <a:xfrm>
            <a:off x="11334072" y="2101076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2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B9CF5-B957-438D-A44D-88B86971740D}"/>
              </a:ext>
            </a:extLst>
          </p:cNvPr>
          <p:cNvSpPr/>
          <p:nvPr/>
        </p:nvSpPr>
        <p:spPr>
          <a:xfrm>
            <a:off x="11368900" y="3677379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3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37BF5-E784-4385-9F27-298AB12DF556}"/>
              </a:ext>
            </a:extLst>
          </p:cNvPr>
          <p:cNvSpPr/>
          <p:nvPr/>
        </p:nvSpPr>
        <p:spPr>
          <a:xfrm>
            <a:off x="11334072" y="4508376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4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C8F65-E9FB-2A4B-37E9-DDC2DF1C0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29" t="21934" r="12960" b="20635"/>
          <a:stretch/>
        </p:blipFill>
        <p:spPr>
          <a:xfrm>
            <a:off x="2214096" y="240808"/>
            <a:ext cx="8997079" cy="64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845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936" objId="3"/>
        <p14:triggerEvt type="onClick" time="936" objId="3"/>
        <p14:stopEvt time="68569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130" y="53975"/>
            <a:ext cx="9212139" cy="866776"/>
          </a:xfrm>
        </p:spPr>
        <p:txBody>
          <a:bodyPr>
            <a:normAutofit/>
          </a:bodyPr>
          <a:lstStyle/>
          <a:p>
            <a:r>
              <a:rPr lang="en-US" dirty="0"/>
              <a:t>Expense Report Example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6BAE94-4E35-41E4-802C-45CDD573E249}"/>
              </a:ext>
            </a:extLst>
          </p:cNvPr>
          <p:cNvSpPr/>
          <p:nvPr/>
        </p:nvSpPr>
        <p:spPr>
          <a:xfrm>
            <a:off x="11073985" y="1045038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1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3B425-EC33-4F96-AE98-D3A0D0B24562}"/>
              </a:ext>
            </a:extLst>
          </p:cNvPr>
          <p:cNvSpPr/>
          <p:nvPr/>
        </p:nvSpPr>
        <p:spPr>
          <a:xfrm>
            <a:off x="11073985" y="2704525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2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080CE-CD1B-4040-8E8B-CF4EAD22D813}"/>
              </a:ext>
            </a:extLst>
          </p:cNvPr>
          <p:cNvSpPr/>
          <p:nvPr/>
        </p:nvSpPr>
        <p:spPr>
          <a:xfrm>
            <a:off x="11073985" y="4488300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3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FA6D7C-28EC-4749-BDD5-044689B0E0EC}"/>
              </a:ext>
            </a:extLst>
          </p:cNvPr>
          <p:cNvSpPr/>
          <p:nvPr/>
        </p:nvSpPr>
        <p:spPr>
          <a:xfrm>
            <a:off x="11073985" y="5505907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4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76B82-A3F6-4B75-8ABF-A143BF170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9" y="831975"/>
            <a:ext cx="10623926" cy="56220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9723600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096" objId="3"/>
        <p14:triggerEvt type="onClick" time="1096" objId="3"/>
        <p14:stopEvt time="5707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91" y="177210"/>
            <a:ext cx="4993365" cy="949842"/>
          </a:xfrm>
        </p:spPr>
        <p:txBody>
          <a:bodyPr>
            <a:normAutofit/>
          </a:bodyPr>
          <a:lstStyle/>
          <a:p>
            <a:r>
              <a:rPr lang="en-US" dirty="0"/>
              <a:t>Examples of Receipts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6AD82-30F9-458E-953E-A0910624A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" t="12101" r="5220" b="11275"/>
          <a:stretch/>
        </p:blipFill>
        <p:spPr>
          <a:xfrm rot="5400000">
            <a:off x="6244857" y="1446032"/>
            <a:ext cx="6322828" cy="3941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21AD1B-AAB7-4FD5-AAD0-CB9BEDE3B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7" r="15158"/>
          <a:stretch/>
        </p:blipFill>
        <p:spPr>
          <a:xfrm rot="16200000">
            <a:off x="874232" y="614723"/>
            <a:ext cx="5730949" cy="61956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9080685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809" objId="3"/>
        <p14:triggerEvt type="onClick" time="809" objId="3"/>
        <p14:stopEvt time="50808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607-7146-4D23-AD46-CEE69F4A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67" y="487363"/>
            <a:ext cx="8596668" cy="695417"/>
          </a:xfrm>
        </p:spPr>
        <p:txBody>
          <a:bodyPr/>
          <a:lstStyle/>
          <a:p>
            <a:r>
              <a:rPr lang="en-US" dirty="0"/>
              <a:t>Expense Reports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79A9-2626-46C2-AF9F-864F5DAD0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784" y="1296140"/>
            <a:ext cx="9694414" cy="49448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/>
              <a:t>Submitted each month by the 5</a:t>
            </a:r>
            <a:r>
              <a:rPr lang="en-US" sz="2000" baseline="30000" dirty="0"/>
              <a:t>th</a:t>
            </a:r>
            <a:r>
              <a:rPr lang="en-US" sz="2000" dirty="0"/>
              <a:t> or each semester along with December hours     and May hours</a:t>
            </a:r>
          </a:p>
          <a:p>
            <a:r>
              <a:rPr lang="en-US" sz="2000" dirty="0"/>
              <a:t>Integrated expense allotments are for the full year</a:t>
            </a:r>
          </a:p>
          <a:p>
            <a:r>
              <a:rPr lang="en-US" sz="2000" dirty="0"/>
              <a:t>Refer to your schools teaching contract for allotment, as each school is different</a:t>
            </a:r>
          </a:p>
          <a:p>
            <a:pPr lvl="1"/>
            <a:r>
              <a:rPr lang="en-US" sz="1800" dirty="0"/>
              <a:t>You are only eligible for reimbursement up to the total amount of your expense allotment(s), so spend wisely and track your total</a:t>
            </a:r>
          </a:p>
          <a:p>
            <a:r>
              <a:rPr lang="en-US" sz="2000" dirty="0"/>
              <a:t>Receipts are necessary for reimbursement</a:t>
            </a:r>
          </a:p>
          <a:p>
            <a:r>
              <a:rPr lang="en-US" sz="2000" dirty="0"/>
              <a:t>Items reimbursed for become the property of Futura Language Professionals</a:t>
            </a:r>
          </a:p>
          <a:p>
            <a:r>
              <a:rPr lang="en-US" sz="2000" dirty="0"/>
              <a:t>Submit all items with time sheets via email to payroll@futuraadventures.com</a:t>
            </a:r>
          </a:p>
          <a:p>
            <a:r>
              <a:rPr lang="en-US" sz="2000" dirty="0"/>
              <a:t>Paid with hourly wages</a:t>
            </a:r>
          </a:p>
          <a:p>
            <a:r>
              <a:rPr lang="en-US" sz="2000" dirty="0"/>
              <a:t>Questions? Contact the payroll coordinator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857617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292" objId="6"/>
        <p14:triggerEvt type="onClick" time="1292" objId="6"/>
        <p14:stopEvt time="73216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E56CF-C72C-463F-94CC-B3B90014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2" y="365607"/>
            <a:ext cx="2057227" cy="7354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0801" y="1176775"/>
            <a:ext cx="9607295" cy="4646976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/>
              <a:t>Have a GREAT school year!</a:t>
            </a:r>
          </a:p>
        </p:txBody>
      </p:sp>
    </p:spTree>
    <p:extLst>
      <p:ext uri="{BB962C8B-B14F-4D97-AF65-F5344CB8AC3E}">
        <p14:creationId xmlns:p14="http://schemas.microsoft.com/office/powerpoint/2010/main" val="36681309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6145</TotalTime>
  <Words>438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Expenses Training</vt:lpstr>
      <vt:lpstr>Integrated Expense Reports</vt:lpstr>
      <vt:lpstr>Printing</vt:lpstr>
      <vt:lpstr>Expense   Reports</vt:lpstr>
      <vt:lpstr>Expense Report Example</vt:lpstr>
      <vt:lpstr>Examples of Receipts</vt:lpstr>
      <vt:lpstr>Expense Reports Recap</vt:lpstr>
      <vt:lpstr>Have a GREAT school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Futura Language           Professionals</dc:title>
  <dc:creator>Dessa Unrath</dc:creator>
  <cp:lastModifiedBy>Sandy OKeefe</cp:lastModifiedBy>
  <cp:revision>94</cp:revision>
  <dcterms:created xsi:type="dcterms:W3CDTF">2016-09-14T00:19:24Z</dcterms:created>
  <dcterms:modified xsi:type="dcterms:W3CDTF">2022-08-16T19:39:56Z</dcterms:modified>
</cp:coreProperties>
</file>