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0"/>
  </p:notesMasterIdLst>
  <p:sldIdLst>
    <p:sldId id="256" r:id="rId3"/>
    <p:sldId id="281" r:id="rId4"/>
    <p:sldId id="277" r:id="rId5"/>
    <p:sldId id="274" r:id="rId6"/>
    <p:sldId id="286" r:id="rId7"/>
    <p:sldId id="285" r:id="rId8"/>
    <p:sldId id="30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57" d="100"/>
          <a:sy n="157" d="100"/>
        </p:scale>
        <p:origin x="38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C464F-940E-4BB5-AA8E-EE4AE81BA08A}" type="datetimeFigureOut">
              <a:rPr lang="en-US" smtClean="0"/>
              <a:t>9/23/2022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9D568B-2D24-4EBD-98EE-D075BDEB7BF8}" type="slidenum">
              <a:rPr lang="en-US" smtClean="0"/>
              <a:t>‹#›</a:t>
            </a:fld>
            <a:endParaRPr lang="en-US"/>
          </a:p>
        </p:txBody>
      </p:sp>
    </p:spTree>
    <p:extLst>
      <p:ext uri="{BB962C8B-B14F-4D97-AF65-F5344CB8AC3E}">
        <p14:creationId xmlns:p14="http://schemas.microsoft.com/office/powerpoint/2010/main" val="1786446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17b8e0f05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17b8e0f05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0f3edff1f3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0f3edff1f3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0c860f93e8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0c860f93e8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0c860f93e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0c860f93e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0c7323427b_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10c7323427b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0c860f93e8_0_2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10c860f93e8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11865c0ca5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11865c0ca5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79908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02329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41845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58840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65027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36851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24764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48913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03022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41523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84500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29426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14216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60373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72031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84568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52029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60940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25101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639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26075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1248143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54343493"/>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hyperlink" Target="about:blan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about:blank" TargetMode="External"/><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about:blank" TargetMode="Externa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subTitle" idx="4294967295"/>
          </p:nvPr>
        </p:nvSpPr>
        <p:spPr>
          <a:xfrm>
            <a:off x="415600" y="264967"/>
            <a:ext cx="2549200" cy="773200"/>
          </a:xfrm>
          <a:prstGeom prst="rect">
            <a:avLst/>
          </a:prstGeom>
        </p:spPr>
        <p:txBody>
          <a:bodyPr spcFirstLastPara="1" wrap="square" lIns="121900" tIns="121900" rIns="121900" bIns="121900" anchor="ctr" anchorCtr="0">
            <a:noAutofit/>
          </a:bodyPr>
          <a:lstStyle/>
          <a:p>
            <a:pPr marL="0" indent="0">
              <a:spcAft>
                <a:spcPts val="1600"/>
              </a:spcAft>
              <a:buNone/>
            </a:pPr>
            <a:r>
              <a:rPr lang="en" sz="6400">
                <a:solidFill>
                  <a:srgbClr val="FFFFFF"/>
                </a:solidFill>
                <a:highlight>
                  <a:schemeClr val="dk1"/>
                </a:highlight>
                <a:latin typeface="Oswald"/>
                <a:ea typeface="Oswald"/>
                <a:cs typeface="Oswald"/>
                <a:sym typeface="Oswald"/>
              </a:rPr>
              <a:t>Español</a:t>
            </a:r>
            <a:endParaRPr sz="6400">
              <a:solidFill>
                <a:srgbClr val="FFFFFF"/>
              </a:solidFill>
              <a:highlight>
                <a:schemeClr val="dk1"/>
              </a:highlight>
              <a:latin typeface="Oswald"/>
              <a:ea typeface="Oswald"/>
              <a:cs typeface="Oswald"/>
              <a:sym typeface="Oswald"/>
            </a:endParaRPr>
          </a:p>
        </p:txBody>
      </p:sp>
      <p:sp>
        <p:nvSpPr>
          <p:cNvPr id="55" name="Google Shape;55;p13"/>
          <p:cNvSpPr txBox="1">
            <a:spLocks noGrp="1"/>
          </p:cNvSpPr>
          <p:nvPr>
            <p:ph type="ctrTitle" idx="4294967295"/>
          </p:nvPr>
        </p:nvSpPr>
        <p:spPr>
          <a:xfrm>
            <a:off x="4737700" y="5423533"/>
            <a:ext cx="7454400" cy="1323600"/>
          </a:xfrm>
          <a:prstGeom prst="rect">
            <a:avLst/>
          </a:prstGeom>
        </p:spPr>
        <p:txBody>
          <a:bodyPr spcFirstLastPara="1" wrap="square" lIns="121900" tIns="121900" rIns="121900" bIns="121900" anchor="t" anchorCtr="0">
            <a:noAutofit/>
          </a:bodyPr>
          <a:lstStyle/>
          <a:p>
            <a:pPr algn="r"/>
            <a:r>
              <a:rPr lang="en" sz="8000" u="sng">
                <a:solidFill>
                  <a:schemeClr val="hlink"/>
                </a:solidFill>
                <a:highlight>
                  <a:schemeClr val="dk1"/>
                </a:highlight>
                <a:latin typeface="Oswald"/>
                <a:ea typeface="Oswald"/>
                <a:cs typeface="Oswald"/>
                <a:sym typeface="Oswald"/>
                <a:hlinkClick r:id="rId4"/>
              </a:rPr>
              <a:t>La Familia Madrigal</a:t>
            </a:r>
            <a:endParaRPr sz="8000">
              <a:solidFill>
                <a:srgbClr val="FFFFFF"/>
              </a:solidFill>
              <a:highlight>
                <a:schemeClr val="dk1"/>
              </a:highlight>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0"/>
        <p:cNvGrpSpPr/>
        <p:nvPr/>
      </p:nvGrpSpPr>
      <p:grpSpPr>
        <a:xfrm>
          <a:off x="0" y="0"/>
          <a:ext cx="0" cy="0"/>
          <a:chOff x="0" y="0"/>
          <a:chExt cx="0" cy="0"/>
        </a:xfrm>
      </p:grpSpPr>
      <p:sp>
        <p:nvSpPr>
          <p:cNvPr id="271" name="Google Shape;271;p38"/>
          <p:cNvSpPr txBox="1"/>
          <p:nvPr/>
        </p:nvSpPr>
        <p:spPr>
          <a:xfrm>
            <a:off x="3384067" y="4434"/>
            <a:ext cx="3847600" cy="1559489"/>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4267" kern="0">
                <a:solidFill>
                  <a:srgbClr val="FFFFFF"/>
                </a:solidFill>
                <a:highlight>
                  <a:srgbClr val="000000"/>
                </a:highlight>
                <a:latin typeface="Oswald"/>
                <a:ea typeface="Oswald"/>
                <a:cs typeface="Oswald"/>
                <a:sym typeface="Oswald"/>
              </a:rPr>
              <a:t>Los Miembros de </a:t>
            </a:r>
            <a:endParaRPr sz="4267" kern="0">
              <a:solidFill>
                <a:srgbClr val="FFFFFF"/>
              </a:solidFill>
              <a:highlight>
                <a:srgbClr val="000000"/>
              </a:highlight>
              <a:latin typeface="Oswald"/>
              <a:ea typeface="Oswald"/>
              <a:cs typeface="Oswald"/>
              <a:sym typeface="Oswald"/>
            </a:endParaRPr>
          </a:p>
          <a:p>
            <a:pPr algn="ctr" defTabSz="1219170">
              <a:buClr>
                <a:srgbClr val="000000"/>
              </a:buClr>
            </a:pPr>
            <a:r>
              <a:rPr lang="en" sz="4267" kern="0">
                <a:solidFill>
                  <a:srgbClr val="FFFFFF"/>
                </a:solidFill>
                <a:highlight>
                  <a:srgbClr val="000000"/>
                </a:highlight>
                <a:latin typeface="Oswald"/>
                <a:ea typeface="Oswald"/>
                <a:cs typeface="Oswald"/>
                <a:sym typeface="Oswald"/>
              </a:rPr>
              <a:t>la Familia</a:t>
            </a:r>
            <a:endParaRPr sz="4267" kern="0">
              <a:solidFill>
                <a:srgbClr val="FFFFFF"/>
              </a:solidFill>
              <a:highlight>
                <a:srgbClr val="000000"/>
              </a:highlight>
              <a:latin typeface="Oswald"/>
              <a:ea typeface="Oswald"/>
              <a:cs typeface="Oswald"/>
              <a:sym typeface="Oswald"/>
            </a:endParaRPr>
          </a:p>
        </p:txBody>
      </p:sp>
      <p:sp>
        <p:nvSpPr>
          <p:cNvPr id="272" name="Google Shape;272;p38"/>
          <p:cNvSpPr/>
          <p:nvPr/>
        </p:nvSpPr>
        <p:spPr>
          <a:xfrm>
            <a:off x="342100" y="1131733"/>
            <a:ext cx="1550400" cy="553200"/>
          </a:xfrm>
          <a:prstGeom prst="rect">
            <a:avLst/>
          </a:prstGeom>
          <a:solidFill>
            <a:srgbClr val="FFFFFF"/>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2933" kern="0">
                <a:solidFill>
                  <a:srgbClr val="000000"/>
                </a:solidFill>
                <a:latin typeface="Oswald"/>
                <a:ea typeface="Oswald"/>
                <a:cs typeface="Oswald"/>
                <a:sym typeface="Oswald"/>
              </a:rPr>
              <a:t>el hijo(a)</a:t>
            </a:r>
            <a:endParaRPr sz="2933" kern="0">
              <a:solidFill>
                <a:srgbClr val="000000"/>
              </a:solidFill>
              <a:latin typeface="Oswald"/>
              <a:ea typeface="Oswald"/>
              <a:cs typeface="Oswald"/>
              <a:sym typeface="Oswald"/>
            </a:endParaRPr>
          </a:p>
        </p:txBody>
      </p:sp>
      <p:sp>
        <p:nvSpPr>
          <p:cNvPr id="273" name="Google Shape;273;p38"/>
          <p:cNvSpPr/>
          <p:nvPr/>
        </p:nvSpPr>
        <p:spPr>
          <a:xfrm>
            <a:off x="7932133" y="4700067"/>
            <a:ext cx="1945200" cy="416800"/>
          </a:xfrm>
          <a:prstGeom prst="rect">
            <a:avLst/>
          </a:prstGeom>
          <a:solidFill>
            <a:srgbClr val="FFFFFF"/>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buSzPts val="1100"/>
            </a:pPr>
            <a:r>
              <a:rPr lang="en" sz="2933" kern="0">
                <a:solidFill>
                  <a:srgbClr val="000000"/>
                </a:solidFill>
                <a:latin typeface="Oswald"/>
                <a:ea typeface="Oswald"/>
                <a:cs typeface="Oswald"/>
                <a:sym typeface="Oswald"/>
              </a:rPr>
              <a:t>el hermano</a:t>
            </a:r>
            <a:endParaRPr sz="2933" kern="0">
              <a:solidFill>
                <a:srgbClr val="000000"/>
              </a:solidFill>
              <a:latin typeface="Oswald"/>
              <a:ea typeface="Oswald"/>
              <a:cs typeface="Oswald"/>
              <a:sym typeface="Oswald"/>
            </a:endParaRPr>
          </a:p>
        </p:txBody>
      </p:sp>
      <p:sp>
        <p:nvSpPr>
          <p:cNvPr id="274" name="Google Shape;274;p38"/>
          <p:cNvSpPr/>
          <p:nvPr/>
        </p:nvSpPr>
        <p:spPr>
          <a:xfrm>
            <a:off x="5450367" y="6331967"/>
            <a:ext cx="1178400" cy="416800"/>
          </a:xfrm>
          <a:prstGeom prst="rect">
            <a:avLst/>
          </a:prstGeom>
          <a:solidFill>
            <a:srgbClr val="FFFFFF"/>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2933" kern="0">
                <a:solidFill>
                  <a:srgbClr val="000000"/>
                </a:solidFill>
                <a:latin typeface="Oswald"/>
                <a:ea typeface="Oswald"/>
                <a:cs typeface="Oswald"/>
                <a:sym typeface="Oswald"/>
              </a:rPr>
              <a:t>la tía</a:t>
            </a:r>
            <a:endParaRPr sz="2933" kern="0">
              <a:solidFill>
                <a:srgbClr val="000000"/>
              </a:solidFill>
              <a:latin typeface="Oswald"/>
              <a:ea typeface="Oswald"/>
              <a:cs typeface="Oswald"/>
              <a:sym typeface="Oswald"/>
            </a:endParaRPr>
          </a:p>
        </p:txBody>
      </p:sp>
      <p:sp>
        <p:nvSpPr>
          <p:cNvPr id="275" name="Google Shape;275;p38"/>
          <p:cNvSpPr/>
          <p:nvPr/>
        </p:nvSpPr>
        <p:spPr>
          <a:xfrm>
            <a:off x="9989733" y="5638933"/>
            <a:ext cx="1994800" cy="462800"/>
          </a:xfrm>
          <a:prstGeom prst="rect">
            <a:avLst/>
          </a:prstGeom>
          <a:solidFill>
            <a:srgbClr val="FFFFFF"/>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2933" kern="0">
                <a:solidFill>
                  <a:srgbClr val="000000"/>
                </a:solidFill>
                <a:latin typeface="Oswald"/>
                <a:ea typeface="Oswald"/>
                <a:cs typeface="Oswald"/>
                <a:sym typeface="Oswald"/>
              </a:rPr>
              <a:t>la hermana</a:t>
            </a:r>
            <a:endParaRPr sz="2933" kern="0">
              <a:solidFill>
                <a:srgbClr val="000000"/>
              </a:solidFill>
              <a:latin typeface="Oswald"/>
              <a:ea typeface="Oswald"/>
              <a:cs typeface="Oswald"/>
              <a:sym typeface="Oswald"/>
            </a:endParaRPr>
          </a:p>
        </p:txBody>
      </p:sp>
      <p:sp>
        <p:nvSpPr>
          <p:cNvPr id="276" name="Google Shape;276;p38"/>
          <p:cNvSpPr/>
          <p:nvPr/>
        </p:nvSpPr>
        <p:spPr>
          <a:xfrm>
            <a:off x="10923567" y="4991233"/>
            <a:ext cx="1024800" cy="416800"/>
          </a:xfrm>
          <a:prstGeom prst="rect">
            <a:avLst/>
          </a:prstGeom>
          <a:solidFill>
            <a:srgbClr val="FFFFFF"/>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buSzPts val="1100"/>
            </a:pPr>
            <a:r>
              <a:rPr lang="en" sz="2933" kern="0">
                <a:solidFill>
                  <a:srgbClr val="000000"/>
                </a:solidFill>
                <a:latin typeface="Oswald"/>
                <a:ea typeface="Oswald"/>
                <a:cs typeface="Oswald"/>
                <a:sym typeface="Oswald"/>
              </a:rPr>
              <a:t>el tío</a:t>
            </a:r>
            <a:endParaRPr sz="2933" kern="0">
              <a:solidFill>
                <a:srgbClr val="000000"/>
              </a:solidFill>
              <a:latin typeface="Oswald"/>
              <a:ea typeface="Oswald"/>
              <a:cs typeface="Oswald"/>
              <a:sym typeface="Oswald"/>
            </a:endParaRPr>
          </a:p>
        </p:txBody>
      </p:sp>
      <p:sp>
        <p:nvSpPr>
          <p:cNvPr id="277" name="Google Shape;277;p38"/>
          <p:cNvSpPr/>
          <p:nvPr/>
        </p:nvSpPr>
        <p:spPr>
          <a:xfrm>
            <a:off x="3553700" y="6308967"/>
            <a:ext cx="1792000" cy="462800"/>
          </a:xfrm>
          <a:prstGeom prst="rect">
            <a:avLst/>
          </a:prstGeom>
          <a:solidFill>
            <a:srgbClr val="FFFFFF"/>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buSzPts val="1100"/>
            </a:pPr>
            <a:r>
              <a:rPr lang="en" sz="2933" kern="0">
                <a:solidFill>
                  <a:srgbClr val="000000"/>
                </a:solidFill>
                <a:latin typeface="Oswald"/>
                <a:ea typeface="Oswald"/>
                <a:cs typeface="Oswald"/>
                <a:sym typeface="Oswald"/>
              </a:rPr>
              <a:t>el sobrino</a:t>
            </a:r>
            <a:endParaRPr sz="2933" kern="0">
              <a:solidFill>
                <a:srgbClr val="000000"/>
              </a:solidFill>
              <a:latin typeface="Oswald"/>
              <a:ea typeface="Oswald"/>
              <a:cs typeface="Oswald"/>
              <a:sym typeface="Oswald"/>
            </a:endParaRPr>
          </a:p>
        </p:txBody>
      </p:sp>
      <p:sp>
        <p:nvSpPr>
          <p:cNvPr id="278" name="Google Shape;278;p38"/>
          <p:cNvSpPr/>
          <p:nvPr/>
        </p:nvSpPr>
        <p:spPr>
          <a:xfrm>
            <a:off x="9148767" y="6201133"/>
            <a:ext cx="1994800" cy="498400"/>
          </a:xfrm>
          <a:prstGeom prst="rect">
            <a:avLst/>
          </a:prstGeom>
          <a:solidFill>
            <a:srgbClr val="FFFFFF"/>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buSzPts val="1100"/>
            </a:pPr>
            <a:r>
              <a:rPr lang="en" sz="2933" kern="0">
                <a:solidFill>
                  <a:srgbClr val="000000"/>
                </a:solidFill>
                <a:latin typeface="Oswald"/>
                <a:ea typeface="Oswald"/>
                <a:cs typeface="Oswald"/>
                <a:sym typeface="Oswald"/>
              </a:rPr>
              <a:t>los gemelos</a:t>
            </a:r>
            <a:endParaRPr sz="2933" kern="0">
              <a:solidFill>
                <a:srgbClr val="000000"/>
              </a:solidFill>
              <a:latin typeface="Oswald"/>
              <a:ea typeface="Oswald"/>
              <a:cs typeface="Oswald"/>
              <a:sym typeface="Oswald"/>
            </a:endParaRPr>
          </a:p>
        </p:txBody>
      </p:sp>
      <p:sp>
        <p:nvSpPr>
          <p:cNvPr id="279" name="Google Shape;279;p38"/>
          <p:cNvSpPr/>
          <p:nvPr/>
        </p:nvSpPr>
        <p:spPr>
          <a:xfrm>
            <a:off x="10558033" y="4297533"/>
            <a:ext cx="1507200" cy="462800"/>
          </a:xfrm>
          <a:prstGeom prst="rect">
            <a:avLst/>
          </a:prstGeom>
          <a:solidFill>
            <a:srgbClr val="FFFFFF"/>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buSzPts val="1100"/>
            </a:pPr>
            <a:r>
              <a:rPr lang="en" sz="2933" kern="0">
                <a:solidFill>
                  <a:srgbClr val="000000"/>
                </a:solidFill>
                <a:latin typeface="Oswald"/>
                <a:ea typeface="Oswald"/>
                <a:cs typeface="Oswald"/>
                <a:sym typeface="Oswald"/>
              </a:rPr>
              <a:t>el padre</a:t>
            </a:r>
            <a:endParaRPr sz="2933" kern="0">
              <a:solidFill>
                <a:srgbClr val="000000"/>
              </a:solidFill>
              <a:latin typeface="Oswald"/>
              <a:ea typeface="Oswald"/>
              <a:cs typeface="Oswald"/>
              <a:sym typeface="Oswald"/>
            </a:endParaRPr>
          </a:p>
        </p:txBody>
      </p:sp>
      <p:sp>
        <p:nvSpPr>
          <p:cNvPr id="280" name="Google Shape;280;p38"/>
          <p:cNvSpPr/>
          <p:nvPr/>
        </p:nvSpPr>
        <p:spPr>
          <a:xfrm>
            <a:off x="6966000" y="6218933"/>
            <a:ext cx="1735200" cy="462800"/>
          </a:xfrm>
          <a:prstGeom prst="rect">
            <a:avLst/>
          </a:prstGeom>
          <a:solidFill>
            <a:srgbClr val="FFFFFF"/>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buSzPts val="1100"/>
            </a:pPr>
            <a:r>
              <a:rPr lang="en" sz="2933" kern="0">
                <a:solidFill>
                  <a:srgbClr val="000000"/>
                </a:solidFill>
                <a:latin typeface="Oswald"/>
                <a:ea typeface="Oswald"/>
                <a:cs typeface="Oswald"/>
                <a:sym typeface="Oswald"/>
              </a:rPr>
              <a:t>la abuela</a:t>
            </a:r>
            <a:endParaRPr sz="2933" kern="0">
              <a:solidFill>
                <a:srgbClr val="000000"/>
              </a:solidFill>
              <a:latin typeface="Oswald"/>
              <a:ea typeface="Oswald"/>
              <a:cs typeface="Oswald"/>
              <a:sym typeface="Oswald"/>
            </a:endParaRPr>
          </a:p>
        </p:txBody>
      </p:sp>
      <p:sp>
        <p:nvSpPr>
          <p:cNvPr id="281" name="Google Shape;281;p38"/>
          <p:cNvSpPr/>
          <p:nvPr/>
        </p:nvSpPr>
        <p:spPr>
          <a:xfrm>
            <a:off x="10513033" y="3008584"/>
            <a:ext cx="1428800" cy="416800"/>
          </a:xfrm>
          <a:prstGeom prst="rect">
            <a:avLst/>
          </a:prstGeom>
          <a:solidFill>
            <a:srgbClr val="FFFFFF"/>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buSzPts val="1100"/>
            </a:pPr>
            <a:r>
              <a:rPr lang="en" sz="2933" kern="0">
                <a:solidFill>
                  <a:srgbClr val="000000"/>
                </a:solidFill>
                <a:latin typeface="Oswald"/>
                <a:ea typeface="Oswald"/>
                <a:cs typeface="Oswald"/>
                <a:sym typeface="Oswald"/>
              </a:rPr>
              <a:t>la prima</a:t>
            </a:r>
            <a:endParaRPr sz="2933" kern="0">
              <a:solidFill>
                <a:srgbClr val="000000"/>
              </a:solidFill>
              <a:latin typeface="Oswald"/>
              <a:ea typeface="Oswald"/>
              <a:cs typeface="Oswald"/>
              <a:sym typeface="Oswald"/>
            </a:endParaRPr>
          </a:p>
        </p:txBody>
      </p:sp>
      <p:sp>
        <p:nvSpPr>
          <p:cNvPr id="282" name="Google Shape;282;p38"/>
          <p:cNvSpPr/>
          <p:nvPr/>
        </p:nvSpPr>
        <p:spPr>
          <a:xfrm>
            <a:off x="10580100" y="2281433"/>
            <a:ext cx="1428800" cy="498400"/>
          </a:xfrm>
          <a:prstGeom prst="rect">
            <a:avLst/>
          </a:prstGeom>
          <a:solidFill>
            <a:srgbClr val="FFFFFF"/>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buSzPts val="1100"/>
            </a:pPr>
            <a:r>
              <a:rPr lang="en" sz="2933" kern="0">
                <a:solidFill>
                  <a:srgbClr val="000000"/>
                </a:solidFill>
                <a:latin typeface="Oswald"/>
                <a:ea typeface="Oswald"/>
                <a:cs typeface="Oswald"/>
                <a:sym typeface="Oswald"/>
              </a:rPr>
              <a:t>el primo</a:t>
            </a:r>
            <a:endParaRPr sz="2933" kern="0">
              <a:solidFill>
                <a:srgbClr val="000000"/>
              </a:solidFill>
              <a:latin typeface="Oswald"/>
              <a:ea typeface="Oswald"/>
              <a:cs typeface="Oswald"/>
              <a:sym typeface="Oswald"/>
            </a:endParaRPr>
          </a:p>
        </p:txBody>
      </p:sp>
      <p:sp>
        <p:nvSpPr>
          <p:cNvPr id="283" name="Google Shape;283;p38"/>
          <p:cNvSpPr/>
          <p:nvPr/>
        </p:nvSpPr>
        <p:spPr>
          <a:xfrm>
            <a:off x="10391833" y="3654133"/>
            <a:ext cx="1671200" cy="462800"/>
          </a:xfrm>
          <a:prstGeom prst="rect">
            <a:avLst/>
          </a:prstGeom>
          <a:solidFill>
            <a:srgbClr val="FFFFFF"/>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buSzPts val="1100"/>
            </a:pPr>
            <a:r>
              <a:rPr lang="en" sz="2933" kern="0">
                <a:solidFill>
                  <a:srgbClr val="000000"/>
                </a:solidFill>
                <a:latin typeface="Oswald"/>
                <a:ea typeface="Oswald"/>
                <a:cs typeface="Oswald"/>
                <a:sym typeface="Oswald"/>
              </a:rPr>
              <a:t>la madre</a:t>
            </a:r>
            <a:endParaRPr sz="2933" kern="0">
              <a:solidFill>
                <a:srgbClr val="000000"/>
              </a:solidFill>
              <a:latin typeface="Oswald"/>
              <a:ea typeface="Oswald"/>
              <a:cs typeface="Oswald"/>
              <a:sym typeface="Oswald"/>
            </a:endParaRPr>
          </a:p>
        </p:txBody>
      </p:sp>
      <p:sp>
        <p:nvSpPr>
          <p:cNvPr id="284" name="Google Shape;284;p38"/>
          <p:cNvSpPr/>
          <p:nvPr/>
        </p:nvSpPr>
        <p:spPr>
          <a:xfrm>
            <a:off x="10151533" y="1639600"/>
            <a:ext cx="1671200" cy="416800"/>
          </a:xfrm>
          <a:prstGeom prst="rect">
            <a:avLst/>
          </a:prstGeom>
          <a:solidFill>
            <a:srgbClr val="FFFFFF"/>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buSzPts val="1100"/>
            </a:pPr>
            <a:r>
              <a:rPr lang="en" sz="2933" kern="0">
                <a:solidFill>
                  <a:srgbClr val="000000"/>
                </a:solidFill>
                <a:latin typeface="Oswald"/>
                <a:ea typeface="Oswald"/>
                <a:cs typeface="Oswald"/>
                <a:sym typeface="Oswald"/>
              </a:rPr>
              <a:t>la sobrina</a:t>
            </a:r>
            <a:endParaRPr sz="2933" kern="0">
              <a:solidFill>
                <a:srgbClr val="000000"/>
              </a:solidFill>
              <a:latin typeface="Oswald"/>
              <a:ea typeface="Oswald"/>
              <a:cs typeface="Oswald"/>
              <a:sym typeface="Oswald"/>
            </a:endParaRPr>
          </a:p>
        </p:txBody>
      </p:sp>
      <p:sp>
        <p:nvSpPr>
          <p:cNvPr id="285" name="Google Shape;285;p38"/>
          <p:cNvSpPr/>
          <p:nvPr/>
        </p:nvSpPr>
        <p:spPr>
          <a:xfrm>
            <a:off x="9739267" y="265333"/>
            <a:ext cx="1550400" cy="498400"/>
          </a:xfrm>
          <a:prstGeom prst="rect">
            <a:avLst/>
          </a:prstGeom>
          <a:solidFill>
            <a:srgbClr val="FFFFFF"/>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2933" kern="0">
                <a:solidFill>
                  <a:srgbClr val="000000"/>
                </a:solidFill>
                <a:latin typeface="Oswald"/>
                <a:ea typeface="Oswald"/>
                <a:cs typeface="Oswald"/>
                <a:sym typeface="Oswald"/>
              </a:rPr>
              <a:t>el abuelo</a:t>
            </a:r>
            <a:endParaRPr sz="2933" kern="0">
              <a:solidFill>
                <a:srgbClr val="000000"/>
              </a:solidFill>
              <a:latin typeface="Oswald"/>
              <a:ea typeface="Oswald"/>
              <a:cs typeface="Oswald"/>
              <a:sym typeface="Oswald"/>
            </a:endParaRPr>
          </a:p>
        </p:txBody>
      </p:sp>
      <p:sp>
        <p:nvSpPr>
          <p:cNvPr id="286" name="Google Shape;286;p38"/>
          <p:cNvSpPr/>
          <p:nvPr/>
        </p:nvSpPr>
        <p:spPr>
          <a:xfrm>
            <a:off x="221300" y="1941733"/>
            <a:ext cx="1671200" cy="462800"/>
          </a:xfrm>
          <a:prstGeom prst="rect">
            <a:avLst/>
          </a:prstGeom>
          <a:solidFill>
            <a:srgbClr val="FFFFFF"/>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2933" kern="0">
                <a:solidFill>
                  <a:srgbClr val="000000"/>
                </a:solidFill>
                <a:latin typeface="Oswald"/>
                <a:ea typeface="Oswald"/>
                <a:cs typeface="Oswald"/>
                <a:sym typeface="Oswald"/>
              </a:rPr>
              <a:t>el nieto(a)</a:t>
            </a:r>
            <a:endParaRPr sz="2933" kern="0">
              <a:solidFill>
                <a:srgbClr val="000000"/>
              </a:solidFill>
              <a:latin typeface="Oswald"/>
              <a:ea typeface="Oswald"/>
              <a:cs typeface="Oswald"/>
              <a:sym typeface="Oswald"/>
            </a:endParaRPr>
          </a:p>
        </p:txBody>
      </p:sp>
      <p:sp>
        <p:nvSpPr>
          <p:cNvPr id="287" name="Google Shape;287;p38"/>
          <p:cNvSpPr/>
          <p:nvPr/>
        </p:nvSpPr>
        <p:spPr>
          <a:xfrm>
            <a:off x="309467" y="321733"/>
            <a:ext cx="2655200" cy="553200"/>
          </a:xfrm>
          <a:prstGeom prst="rect">
            <a:avLst/>
          </a:prstGeom>
          <a:solidFill>
            <a:srgbClr val="FFFFFF"/>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2933" kern="0">
                <a:solidFill>
                  <a:srgbClr val="000000"/>
                </a:solidFill>
                <a:latin typeface="Oswald"/>
                <a:ea typeface="Oswald"/>
                <a:cs typeface="Oswald"/>
                <a:sym typeface="Oswald"/>
              </a:rPr>
              <a:t>el hermanastro(a)</a:t>
            </a:r>
            <a:endParaRPr sz="2933" kern="0">
              <a:solidFill>
                <a:srgbClr val="000000"/>
              </a:solidFill>
              <a:latin typeface="Oswald"/>
              <a:ea typeface="Oswald"/>
              <a:cs typeface="Oswald"/>
              <a:sym typeface="Oswald"/>
            </a:endParaRPr>
          </a:p>
        </p:txBody>
      </p:sp>
      <p:sp>
        <p:nvSpPr>
          <p:cNvPr id="288" name="Google Shape;288;p38"/>
          <p:cNvSpPr/>
          <p:nvPr/>
        </p:nvSpPr>
        <p:spPr>
          <a:xfrm>
            <a:off x="7491351" y="5409800"/>
            <a:ext cx="1994800" cy="498400"/>
          </a:xfrm>
          <a:prstGeom prst="rect">
            <a:avLst/>
          </a:prstGeom>
          <a:solidFill>
            <a:srgbClr val="FFFFFF"/>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2933" kern="0">
                <a:solidFill>
                  <a:srgbClr val="000000"/>
                </a:solidFill>
                <a:latin typeface="Oswald"/>
                <a:ea typeface="Oswald"/>
                <a:cs typeface="Oswald"/>
                <a:sym typeface="Oswald"/>
              </a:rPr>
              <a:t>la madrastra</a:t>
            </a:r>
            <a:endParaRPr sz="2933" kern="0">
              <a:solidFill>
                <a:srgbClr val="000000"/>
              </a:solidFill>
              <a:latin typeface="Oswald"/>
              <a:ea typeface="Oswald"/>
              <a:cs typeface="Oswald"/>
              <a:sym typeface="Oswald"/>
            </a:endParaRPr>
          </a:p>
        </p:txBody>
      </p:sp>
      <p:sp>
        <p:nvSpPr>
          <p:cNvPr id="289" name="Google Shape;289;p38"/>
          <p:cNvSpPr/>
          <p:nvPr/>
        </p:nvSpPr>
        <p:spPr>
          <a:xfrm>
            <a:off x="400700" y="3485867"/>
            <a:ext cx="1792000" cy="462800"/>
          </a:xfrm>
          <a:prstGeom prst="rect">
            <a:avLst/>
          </a:prstGeom>
          <a:solidFill>
            <a:srgbClr val="FFFFFF"/>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buSzPts val="1100"/>
            </a:pPr>
            <a:r>
              <a:rPr lang="en" sz="2933" kern="0">
                <a:solidFill>
                  <a:srgbClr val="000000"/>
                </a:solidFill>
                <a:latin typeface="Oswald"/>
                <a:ea typeface="Oswald"/>
                <a:cs typeface="Oswald"/>
                <a:sym typeface="Oswald"/>
              </a:rPr>
              <a:t>la mascota</a:t>
            </a:r>
            <a:endParaRPr sz="2933" kern="0">
              <a:solidFill>
                <a:srgbClr val="000000"/>
              </a:solidFill>
              <a:latin typeface="Oswald"/>
              <a:ea typeface="Oswald"/>
              <a:cs typeface="Oswald"/>
              <a:sym typeface="Oswald"/>
            </a:endParaRPr>
          </a:p>
        </p:txBody>
      </p:sp>
      <p:sp>
        <p:nvSpPr>
          <p:cNvPr id="290" name="Google Shape;290;p38"/>
          <p:cNvSpPr/>
          <p:nvPr/>
        </p:nvSpPr>
        <p:spPr>
          <a:xfrm>
            <a:off x="261300" y="5833567"/>
            <a:ext cx="1994800" cy="498400"/>
          </a:xfrm>
          <a:prstGeom prst="rect">
            <a:avLst/>
          </a:prstGeom>
          <a:solidFill>
            <a:srgbClr val="FFFFFF"/>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2933" kern="0">
                <a:solidFill>
                  <a:srgbClr val="000000"/>
                </a:solidFill>
                <a:latin typeface="Oswald"/>
                <a:ea typeface="Oswald"/>
                <a:cs typeface="Oswald"/>
                <a:sym typeface="Oswald"/>
              </a:rPr>
              <a:t>los parientes</a:t>
            </a:r>
            <a:endParaRPr sz="2933" kern="0">
              <a:solidFill>
                <a:srgbClr val="000000"/>
              </a:solidFill>
              <a:latin typeface="Oswald"/>
              <a:ea typeface="Oswald"/>
              <a:cs typeface="Oswald"/>
              <a:sym typeface="Oswald"/>
            </a:endParaRPr>
          </a:p>
        </p:txBody>
      </p:sp>
      <p:sp>
        <p:nvSpPr>
          <p:cNvPr id="291" name="Google Shape;291;p38"/>
          <p:cNvSpPr/>
          <p:nvPr/>
        </p:nvSpPr>
        <p:spPr>
          <a:xfrm>
            <a:off x="400700" y="4274800"/>
            <a:ext cx="1945200" cy="498400"/>
          </a:xfrm>
          <a:prstGeom prst="rect">
            <a:avLst/>
          </a:prstGeom>
          <a:solidFill>
            <a:srgbClr val="FFFFFF"/>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2933" kern="0">
                <a:solidFill>
                  <a:srgbClr val="000000"/>
                </a:solidFill>
                <a:latin typeface="Oswald"/>
                <a:ea typeface="Oswald"/>
                <a:cs typeface="Oswald"/>
                <a:sym typeface="Oswald"/>
              </a:rPr>
              <a:t>el padrastro</a:t>
            </a:r>
            <a:endParaRPr sz="2933" kern="0">
              <a:solidFill>
                <a:srgbClr val="000000"/>
              </a:solidFill>
              <a:latin typeface="Oswald"/>
              <a:ea typeface="Oswald"/>
              <a:cs typeface="Oswald"/>
              <a:sym typeface="Oswald"/>
            </a:endParaRPr>
          </a:p>
        </p:txBody>
      </p:sp>
      <p:sp>
        <p:nvSpPr>
          <p:cNvPr id="292" name="Google Shape;292;p38"/>
          <p:cNvSpPr/>
          <p:nvPr/>
        </p:nvSpPr>
        <p:spPr>
          <a:xfrm>
            <a:off x="221300" y="2730667"/>
            <a:ext cx="1219600" cy="498400"/>
          </a:xfrm>
          <a:prstGeom prst="rect">
            <a:avLst/>
          </a:prstGeom>
          <a:solidFill>
            <a:srgbClr val="FFFFFF"/>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2933" kern="0">
                <a:solidFill>
                  <a:srgbClr val="000000"/>
                </a:solidFill>
                <a:latin typeface="Oswald"/>
                <a:ea typeface="Oswald"/>
                <a:cs typeface="Oswald"/>
                <a:sym typeface="Oswald"/>
              </a:rPr>
              <a:t>la hija</a:t>
            </a:r>
            <a:endParaRPr sz="2933" kern="0">
              <a:solidFill>
                <a:srgbClr val="000000"/>
              </a:solidFill>
              <a:latin typeface="Oswald"/>
              <a:ea typeface="Oswald"/>
              <a:cs typeface="Oswald"/>
              <a:sym typeface="Oswald"/>
            </a:endParaRPr>
          </a:p>
        </p:txBody>
      </p:sp>
      <p:sp>
        <p:nvSpPr>
          <p:cNvPr id="293" name="Google Shape;293;p38"/>
          <p:cNvSpPr/>
          <p:nvPr/>
        </p:nvSpPr>
        <p:spPr>
          <a:xfrm>
            <a:off x="10391833" y="976600"/>
            <a:ext cx="1507200" cy="498400"/>
          </a:xfrm>
          <a:prstGeom prst="rect">
            <a:avLst/>
          </a:prstGeom>
          <a:solidFill>
            <a:srgbClr val="FFFFFF"/>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2933" kern="0">
                <a:solidFill>
                  <a:srgbClr val="000000"/>
                </a:solidFill>
                <a:latin typeface="Oswald"/>
                <a:ea typeface="Oswald"/>
                <a:cs typeface="Oswald"/>
                <a:sym typeface="Oswald"/>
              </a:rPr>
              <a:t>la esposa</a:t>
            </a:r>
            <a:endParaRPr sz="2933" kern="0">
              <a:solidFill>
                <a:srgbClr val="000000"/>
              </a:solidFill>
              <a:latin typeface="Oswald"/>
              <a:ea typeface="Oswald"/>
              <a:cs typeface="Oswald"/>
              <a:sym typeface="Oswald"/>
            </a:endParaRPr>
          </a:p>
        </p:txBody>
      </p:sp>
      <p:sp>
        <p:nvSpPr>
          <p:cNvPr id="294" name="Google Shape;294;p38"/>
          <p:cNvSpPr/>
          <p:nvPr/>
        </p:nvSpPr>
        <p:spPr>
          <a:xfrm>
            <a:off x="200900" y="5099333"/>
            <a:ext cx="1550400" cy="462800"/>
          </a:xfrm>
          <a:prstGeom prst="rect">
            <a:avLst/>
          </a:prstGeom>
          <a:solidFill>
            <a:srgbClr val="FFFFFF"/>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2933" kern="0">
                <a:solidFill>
                  <a:srgbClr val="000000"/>
                </a:solidFill>
                <a:latin typeface="Oswald"/>
                <a:ea typeface="Oswald"/>
                <a:cs typeface="Oswald"/>
                <a:sym typeface="Oswald"/>
              </a:rPr>
              <a:t>el esposo</a:t>
            </a:r>
            <a:endParaRPr sz="2933" kern="0">
              <a:solidFill>
                <a:srgbClr val="000000"/>
              </a:solidFill>
              <a:latin typeface="Oswald"/>
              <a:ea typeface="Oswald"/>
              <a:cs typeface="Oswald"/>
              <a:sym typeface="Oswald"/>
            </a:endParaRPr>
          </a:p>
        </p:txBody>
      </p:sp>
      <p:sp>
        <p:nvSpPr>
          <p:cNvPr id="295" name="Google Shape;295;p38"/>
          <p:cNvSpPr txBox="1"/>
          <p:nvPr/>
        </p:nvSpPr>
        <p:spPr>
          <a:xfrm>
            <a:off x="-1612800" y="708134"/>
            <a:ext cx="1612800" cy="5047495"/>
          </a:xfrm>
          <a:prstGeom prst="rect">
            <a:avLst/>
          </a:prstGeom>
          <a:solidFill>
            <a:srgbClr val="FFF2CC"/>
          </a:solidFill>
          <a:ln w="2857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defTabSz="1219170">
              <a:buClr>
                <a:srgbClr val="000000"/>
              </a:buClr>
            </a:pPr>
            <a:r>
              <a:rPr lang="en" sz="1200" kern="0">
                <a:solidFill>
                  <a:srgbClr val="000000"/>
                </a:solidFill>
                <a:latin typeface="Oswald"/>
                <a:ea typeface="Oswald"/>
                <a:cs typeface="Oswald"/>
                <a:sym typeface="Oswald"/>
              </a:rPr>
              <a:t>Actividades sugeridas:</a:t>
            </a:r>
            <a:endParaRPr sz="1200" kern="0">
              <a:solidFill>
                <a:srgbClr val="000000"/>
              </a:solidFill>
              <a:latin typeface="Oswald"/>
              <a:ea typeface="Oswald"/>
              <a:cs typeface="Oswald"/>
              <a:sym typeface="Oswald"/>
            </a:endParaRPr>
          </a:p>
          <a:p>
            <a:pPr defTabSz="1219170">
              <a:buClr>
                <a:srgbClr val="000000"/>
              </a:buClr>
            </a:pPr>
            <a:r>
              <a:rPr lang="en" sz="1200" kern="0">
                <a:solidFill>
                  <a:srgbClr val="000000"/>
                </a:solidFill>
                <a:latin typeface="Oswald"/>
                <a:ea typeface="Oswald"/>
                <a:cs typeface="Oswald"/>
                <a:sym typeface="Oswald"/>
              </a:rPr>
              <a:t>*Escribe la traducción-NL</a:t>
            </a:r>
            <a:endParaRPr sz="1200" kern="0">
              <a:solidFill>
                <a:srgbClr val="000000"/>
              </a:solidFill>
              <a:latin typeface="Oswald"/>
              <a:ea typeface="Oswald"/>
              <a:cs typeface="Oswald"/>
              <a:sym typeface="Oswald"/>
            </a:endParaRPr>
          </a:p>
          <a:p>
            <a:pPr defTabSz="1219170">
              <a:buClr>
                <a:srgbClr val="000000"/>
              </a:buClr>
            </a:pPr>
            <a:r>
              <a:rPr lang="en" sz="1200" kern="0">
                <a:solidFill>
                  <a:srgbClr val="000000"/>
                </a:solidFill>
                <a:latin typeface="Oswald"/>
                <a:ea typeface="Oswald"/>
                <a:cs typeface="Oswald"/>
                <a:sym typeface="Oswald"/>
              </a:rPr>
              <a:t>*Escribe una frase con cada término-NL</a:t>
            </a:r>
            <a:endParaRPr sz="1200" kern="0">
              <a:solidFill>
                <a:srgbClr val="000000"/>
              </a:solidFill>
              <a:latin typeface="Oswald"/>
              <a:ea typeface="Oswald"/>
              <a:cs typeface="Oswald"/>
              <a:sym typeface="Oswald"/>
            </a:endParaRPr>
          </a:p>
          <a:p>
            <a:pPr defTabSz="1219170">
              <a:buClr>
                <a:srgbClr val="000000"/>
              </a:buClr>
            </a:pPr>
            <a:r>
              <a:rPr lang="en" sz="1200" kern="0">
                <a:solidFill>
                  <a:srgbClr val="000000"/>
                </a:solidFill>
                <a:latin typeface="Oswald"/>
                <a:ea typeface="Oswald"/>
                <a:cs typeface="Oswald"/>
                <a:sym typeface="Oswald"/>
              </a:rPr>
              <a:t>*Escribe una oración usando los términos que se relacionan contigo. Usa adjetivos estudiados en clase- el estudiante selecciona los términos que les apliquen- </a:t>
            </a:r>
            <a:endParaRPr sz="1200" kern="0">
              <a:solidFill>
                <a:srgbClr val="000000"/>
              </a:solidFill>
              <a:latin typeface="Oswald"/>
              <a:ea typeface="Oswald"/>
              <a:cs typeface="Oswald"/>
              <a:sym typeface="Oswald"/>
            </a:endParaRPr>
          </a:p>
          <a:p>
            <a:pPr defTabSz="1219170">
              <a:buClr>
                <a:srgbClr val="000000"/>
              </a:buClr>
            </a:pPr>
            <a:endParaRPr sz="1200" kern="0">
              <a:solidFill>
                <a:srgbClr val="000000"/>
              </a:solidFill>
              <a:latin typeface="Oswald"/>
              <a:ea typeface="Oswald"/>
              <a:cs typeface="Oswald"/>
              <a:sym typeface="Oswald"/>
            </a:endParaRPr>
          </a:p>
          <a:p>
            <a:pPr defTabSz="1219170">
              <a:buClr>
                <a:srgbClr val="000000"/>
              </a:buClr>
            </a:pPr>
            <a:r>
              <a:rPr lang="en" sz="1200" kern="0">
                <a:solidFill>
                  <a:srgbClr val="000000"/>
                </a:solidFill>
                <a:latin typeface="Oswald"/>
                <a:ea typeface="Oswald"/>
                <a:cs typeface="Oswald"/>
                <a:sym typeface="Oswald"/>
              </a:rPr>
              <a:t>Ejemplo 1 _ la mascota- Tengo una mascota, se llama Paco.</a:t>
            </a:r>
            <a:endParaRPr sz="1200" kern="0">
              <a:solidFill>
                <a:srgbClr val="000000"/>
              </a:solidFill>
              <a:latin typeface="Oswald"/>
              <a:ea typeface="Oswald"/>
              <a:cs typeface="Oswald"/>
              <a:sym typeface="Oswald"/>
            </a:endParaRPr>
          </a:p>
          <a:p>
            <a:pPr defTabSz="1219170">
              <a:buClr>
                <a:srgbClr val="000000"/>
              </a:buClr>
            </a:pPr>
            <a:endParaRPr sz="1200" kern="0">
              <a:solidFill>
                <a:srgbClr val="000000"/>
              </a:solidFill>
              <a:latin typeface="Oswald"/>
              <a:ea typeface="Oswald"/>
              <a:cs typeface="Oswald"/>
              <a:sym typeface="Oswald"/>
            </a:endParaRPr>
          </a:p>
          <a:p>
            <a:pPr defTabSz="1219170">
              <a:buClr>
                <a:srgbClr val="000000"/>
              </a:buClr>
            </a:pPr>
            <a:r>
              <a:rPr lang="en" sz="1200" kern="0">
                <a:solidFill>
                  <a:srgbClr val="000000"/>
                </a:solidFill>
                <a:latin typeface="Oswald"/>
                <a:ea typeface="Oswald"/>
                <a:cs typeface="Oswald"/>
                <a:sym typeface="Oswald"/>
              </a:rPr>
              <a:t>Ejemplo 2_ la tía</a:t>
            </a:r>
            <a:endParaRPr sz="1200" kern="0">
              <a:solidFill>
                <a:srgbClr val="000000"/>
              </a:solidFill>
              <a:latin typeface="Oswald"/>
              <a:ea typeface="Oswald"/>
              <a:cs typeface="Oswald"/>
              <a:sym typeface="Oswald"/>
            </a:endParaRPr>
          </a:p>
          <a:p>
            <a:pPr defTabSz="1219170">
              <a:buClr>
                <a:srgbClr val="000000"/>
              </a:buClr>
            </a:pPr>
            <a:r>
              <a:rPr lang="en" sz="1200" kern="0">
                <a:solidFill>
                  <a:srgbClr val="000000"/>
                </a:solidFill>
                <a:latin typeface="Oswald"/>
                <a:ea typeface="Oswald"/>
                <a:cs typeface="Oswald"/>
                <a:sym typeface="Oswald"/>
              </a:rPr>
              <a:t>Mi tía es muy graciosa, ella hace muchos chistes y se rie mucho.</a:t>
            </a:r>
            <a:endParaRPr sz="1200" kern="0">
              <a:solidFill>
                <a:srgbClr val="000000"/>
              </a:solidFill>
              <a:latin typeface="Oswald"/>
              <a:ea typeface="Oswald"/>
              <a:cs typeface="Oswald"/>
              <a:sym typeface="Oswald"/>
            </a:endParaRPr>
          </a:p>
          <a:p>
            <a:pPr defTabSz="1219170">
              <a:buClr>
                <a:srgbClr val="000000"/>
              </a:buClr>
            </a:pPr>
            <a:endParaRPr sz="1200" kern="0">
              <a:solidFill>
                <a:srgbClr val="000000"/>
              </a:solidFill>
              <a:latin typeface="Oswald"/>
              <a:ea typeface="Oswald"/>
              <a:cs typeface="Oswald"/>
              <a:sym typeface="Oswald"/>
            </a:endParaRPr>
          </a:p>
          <a:p>
            <a:pPr defTabSz="1219170">
              <a:buClr>
                <a:srgbClr val="000000"/>
              </a:buClr>
            </a:pPr>
            <a:r>
              <a:rPr lang="en" sz="1200" kern="0">
                <a:solidFill>
                  <a:srgbClr val="000000"/>
                </a:solidFill>
                <a:latin typeface="Oswald"/>
                <a:ea typeface="Oswald"/>
                <a:cs typeface="Oswald"/>
                <a:sym typeface="Oswald"/>
              </a:rPr>
              <a:t>La complejidad de las oraciones dependen de las habilidades de sus estudiante. </a:t>
            </a:r>
            <a:endParaRPr sz="1200" kern="0">
              <a:solidFill>
                <a:srgbClr val="000000"/>
              </a:solidFill>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34"/>
          <p:cNvPicPr preferRelativeResize="0"/>
          <p:nvPr/>
        </p:nvPicPr>
        <p:blipFill rotWithShape="1">
          <a:blip r:embed="rId3">
            <a:alphaModFix/>
          </a:blip>
          <a:srcRect b="18824"/>
          <a:stretch/>
        </p:blipFill>
        <p:spPr>
          <a:xfrm>
            <a:off x="203200" y="186451"/>
            <a:ext cx="5367067" cy="6564900"/>
          </a:xfrm>
          <a:prstGeom prst="rect">
            <a:avLst/>
          </a:prstGeom>
          <a:noFill/>
          <a:ln>
            <a:noFill/>
          </a:ln>
        </p:spPr>
      </p:pic>
      <p:sp>
        <p:nvSpPr>
          <p:cNvPr id="211" name="Google Shape;211;p34"/>
          <p:cNvSpPr txBox="1"/>
          <p:nvPr/>
        </p:nvSpPr>
        <p:spPr>
          <a:xfrm>
            <a:off x="-1826800" y="898434"/>
            <a:ext cx="1756800" cy="2215951"/>
          </a:xfrm>
          <a:prstGeom prst="rect">
            <a:avLst/>
          </a:prstGeom>
          <a:solidFill>
            <a:srgbClr val="FFF2CC"/>
          </a:solidFill>
          <a:ln w="3810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defTabSz="1219170">
              <a:buClr>
                <a:srgbClr val="000000"/>
              </a:buClr>
            </a:pPr>
            <a:r>
              <a:rPr lang="en" sz="1600" kern="0">
                <a:solidFill>
                  <a:srgbClr val="000000"/>
                </a:solidFill>
                <a:latin typeface="Oswald"/>
                <a:ea typeface="Oswald"/>
                <a:cs typeface="Oswald"/>
                <a:sym typeface="Oswald"/>
              </a:rPr>
              <a:t>Ejercicios didácticos que pueden realizar con el estudiante:</a:t>
            </a:r>
            <a:endParaRPr sz="1600" kern="0">
              <a:solidFill>
                <a:srgbClr val="000000"/>
              </a:solidFill>
              <a:latin typeface="Oswald"/>
              <a:ea typeface="Oswald"/>
              <a:cs typeface="Oswald"/>
              <a:sym typeface="Oswald"/>
            </a:endParaRPr>
          </a:p>
          <a:p>
            <a:pPr defTabSz="1219170">
              <a:buClr>
                <a:srgbClr val="000000"/>
              </a:buClr>
            </a:pPr>
            <a:r>
              <a:rPr lang="en" sz="1600" kern="0">
                <a:solidFill>
                  <a:srgbClr val="000000"/>
                </a:solidFill>
                <a:latin typeface="Oswald"/>
                <a:ea typeface="Oswald"/>
                <a:cs typeface="Oswald"/>
                <a:sym typeface="Oswald"/>
              </a:rPr>
              <a:t>LECTURA/ORAL</a:t>
            </a:r>
            <a:endParaRPr sz="1600" kern="0">
              <a:solidFill>
                <a:srgbClr val="000000"/>
              </a:solidFill>
              <a:latin typeface="Oswald"/>
              <a:ea typeface="Oswald"/>
              <a:cs typeface="Oswald"/>
              <a:sym typeface="Oswald"/>
            </a:endParaRPr>
          </a:p>
          <a:p>
            <a:pPr defTabSz="1219170">
              <a:buClr>
                <a:srgbClr val="000000"/>
              </a:buClr>
            </a:pPr>
            <a:r>
              <a:rPr lang="en" sz="1600" kern="0">
                <a:solidFill>
                  <a:srgbClr val="000000"/>
                </a:solidFill>
                <a:latin typeface="Oswald"/>
                <a:ea typeface="Oswald"/>
                <a:cs typeface="Oswald"/>
                <a:sym typeface="Oswald"/>
              </a:rPr>
              <a:t>-Según leemos la descripción, identifica quién es en el dibujo.</a:t>
            </a:r>
            <a:endParaRPr sz="1600" kern="0">
              <a:solidFill>
                <a:srgbClr val="000000"/>
              </a:solidFill>
              <a:latin typeface="Oswald"/>
              <a:ea typeface="Oswald"/>
              <a:cs typeface="Oswald"/>
              <a:sym typeface="Oswald"/>
            </a:endParaRPr>
          </a:p>
        </p:txBody>
      </p:sp>
      <p:sp>
        <p:nvSpPr>
          <p:cNvPr id="212" name="Google Shape;212;p34"/>
          <p:cNvSpPr/>
          <p:nvPr/>
        </p:nvSpPr>
        <p:spPr>
          <a:xfrm>
            <a:off x="3503867" y="1876700"/>
            <a:ext cx="1387600" cy="3596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r>
              <a:rPr lang="en" sz="1867" kern="0">
                <a:solidFill>
                  <a:srgbClr val="000000"/>
                </a:solidFill>
                <a:latin typeface="Oswald"/>
                <a:ea typeface="Oswald"/>
                <a:cs typeface="Oswald"/>
                <a:sym typeface="Oswald"/>
              </a:rPr>
              <a:t>Abuela Alma</a:t>
            </a:r>
            <a:endParaRPr sz="1867" kern="0">
              <a:solidFill>
                <a:srgbClr val="000000"/>
              </a:solidFill>
              <a:latin typeface="Oswald"/>
              <a:ea typeface="Oswald"/>
              <a:cs typeface="Oswald"/>
              <a:sym typeface="Oswald"/>
            </a:endParaRPr>
          </a:p>
        </p:txBody>
      </p:sp>
      <p:sp>
        <p:nvSpPr>
          <p:cNvPr id="213" name="Google Shape;213;p34"/>
          <p:cNvSpPr/>
          <p:nvPr/>
        </p:nvSpPr>
        <p:spPr>
          <a:xfrm>
            <a:off x="4136300" y="3936633"/>
            <a:ext cx="904800" cy="3596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867" kern="0">
                <a:solidFill>
                  <a:srgbClr val="000000"/>
                </a:solidFill>
                <a:latin typeface="Oswald"/>
                <a:ea typeface="Oswald"/>
                <a:cs typeface="Oswald"/>
                <a:sym typeface="Oswald"/>
              </a:rPr>
              <a:t>Isabela</a:t>
            </a:r>
            <a:endParaRPr sz="1867" kern="0">
              <a:solidFill>
                <a:srgbClr val="000000"/>
              </a:solidFill>
              <a:latin typeface="Oswald"/>
              <a:ea typeface="Oswald"/>
              <a:cs typeface="Oswald"/>
              <a:sym typeface="Oswald"/>
            </a:endParaRPr>
          </a:p>
        </p:txBody>
      </p:sp>
      <p:sp>
        <p:nvSpPr>
          <p:cNvPr id="214" name="Google Shape;214;p34"/>
          <p:cNvSpPr/>
          <p:nvPr/>
        </p:nvSpPr>
        <p:spPr>
          <a:xfrm>
            <a:off x="1754033" y="6256133"/>
            <a:ext cx="904800" cy="359600"/>
          </a:xfrm>
          <a:prstGeom prst="rect">
            <a:avLst/>
          </a:prstGeom>
          <a:solidFill>
            <a:srgbClr val="FCF76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r>
              <a:rPr lang="en" sz="1867" kern="0">
                <a:solidFill>
                  <a:srgbClr val="000000"/>
                </a:solidFill>
                <a:latin typeface="Oswald"/>
                <a:ea typeface="Oswald"/>
                <a:cs typeface="Oswald"/>
                <a:sym typeface="Oswald"/>
              </a:rPr>
              <a:t>Maribel</a:t>
            </a:r>
            <a:endParaRPr sz="1867" kern="0">
              <a:solidFill>
                <a:srgbClr val="000000"/>
              </a:solidFill>
              <a:latin typeface="Oswald"/>
              <a:ea typeface="Oswald"/>
              <a:cs typeface="Oswald"/>
              <a:sym typeface="Oswald"/>
            </a:endParaRPr>
          </a:p>
        </p:txBody>
      </p:sp>
      <p:sp>
        <p:nvSpPr>
          <p:cNvPr id="215" name="Google Shape;215;p34"/>
          <p:cNvSpPr/>
          <p:nvPr/>
        </p:nvSpPr>
        <p:spPr>
          <a:xfrm>
            <a:off x="822100" y="2885600"/>
            <a:ext cx="785200" cy="359600"/>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867" kern="0">
                <a:solidFill>
                  <a:srgbClr val="000000"/>
                </a:solidFill>
                <a:latin typeface="Oswald"/>
                <a:ea typeface="Oswald"/>
                <a:cs typeface="Oswald"/>
                <a:sym typeface="Oswald"/>
              </a:rPr>
              <a:t>Luisa</a:t>
            </a:r>
            <a:endParaRPr sz="1867" kern="0">
              <a:solidFill>
                <a:srgbClr val="000000"/>
              </a:solidFill>
              <a:latin typeface="Oswald"/>
              <a:ea typeface="Oswald"/>
              <a:cs typeface="Oswald"/>
              <a:sym typeface="Oswald"/>
            </a:endParaRPr>
          </a:p>
        </p:txBody>
      </p:sp>
      <p:sp>
        <p:nvSpPr>
          <p:cNvPr id="216" name="Google Shape;216;p34"/>
          <p:cNvSpPr/>
          <p:nvPr/>
        </p:nvSpPr>
        <p:spPr>
          <a:xfrm>
            <a:off x="2449933" y="2959033"/>
            <a:ext cx="904800" cy="359600"/>
          </a:xfrm>
          <a:prstGeom prst="rect">
            <a:avLst/>
          </a:prstGeom>
          <a:solidFill>
            <a:srgbClr val="F08AF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867" kern="0">
                <a:solidFill>
                  <a:srgbClr val="000000"/>
                </a:solidFill>
                <a:latin typeface="Oswald"/>
                <a:ea typeface="Oswald"/>
                <a:cs typeface="Oswald"/>
                <a:sym typeface="Oswald"/>
              </a:rPr>
              <a:t>Dolores</a:t>
            </a:r>
            <a:endParaRPr sz="1867" kern="0">
              <a:solidFill>
                <a:srgbClr val="000000"/>
              </a:solidFill>
              <a:latin typeface="Oswald"/>
              <a:ea typeface="Oswald"/>
              <a:cs typeface="Oswald"/>
              <a:sym typeface="Oswald"/>
            </a:endParaRPr>
          </a:p>
        </p:txBody>
      </p:sp>
      <p:sp>
        <p:nvSpPr>
          <p:cNvPr id="217" name="Google Shape;217;p34"/>
          <p:cNvSpPr/>
          <p:nvPr/>
        </p:nvSpPr>
        <p:spPr>
          <a:xfrm>
            <a:off x="2752933" y="4220367"/>
            <a:ext cx="860800" cy="359600"/>
          </a:xfrm>
          <a:prstGeom prst="rect">
            <a:avLst/>
          </a:prstGeom>
          <a:solidFill>
            <a:srgbClr val="A5E9E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867" kern="0">
                <a:solidFill>
                  <a:srgbClr val="000000"/>
                </a:solidFill>
                <a:latin typeface="Oswald"/>
                <a:ea typeface="Oswald"/>
                <a:cs typeface="Oswald"/>
                <a:sym typeface="Oswald"/>
              </a:rPr>
              <a:t>Camilo</a:t>
            </a:r>
            <a:endParaRPr sz="1867" kern="0">
              <a:solidFill>
                <a:srgbClr val="000000"/>
              </a:solidFill>
              <a:latin typeface="Oswald"/>
              <a:ea typeface="Oswald"/>
              <a:cs typeface="Oswald"/>
              <a:sym typeface="Oswald"/>
            </a:endParaRPr>
          </a:p>
        </p:txBody>
      </p:sp>
      <p:sp>
        <p:nvSpPr>
          <p:cNvPr id="218" name="Google Shape;218;p34"/>
          <p:cNvSpPr/>
          <p:nvPr/>
        </p:nvSpPr>
        <p:spPr>
          <a:xfrm>
            <a:off x="610267" y="4872767"/>
            <a:ext cx="997200" cy="359600"/>
          </a:xfrm>
          <a:prstGeom prst="rect">
            <a:avLst/>
          </a:prstGeom>
          <a:solidFill>
            <a:srgbClr val="AAD5F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867" kern="0">
                <a:solidFill>
                  <a:srgbClr val="000000"/>
                </a:solidFill>
                <a:latin typeface="Oswald"/>
                <a:ea typeface="Oswald"/>
                <a:cs typeface="Oswald"/>
                <a:sym typeface="Oswald"/>
              </a:rPr>
              <a:t>Antonio</a:t>
            </a:r>
            <a:endParaRPr sz="1867" kern="0">
              <a:solidFill>
                <a:srgbClr val="000000"/>
              </a:solidFill>
              <a:latin typeface="Oswald"/>
              <a:ea typeface="Oswald"/>
              <a:cs typeface="Oswald"/>
              <a:sym typeface="Oswald"/>
            </a:endParaRPr>
          </a:p>
        </p:txBody>
      </p:sp>
      <p:sp>
        <p:nvSpPr>
          <p:cNvPr id="219" name="Google Shape;219;p34"/>
          <p:cNvSpPr/>
          <p:nvPr/>
        </p:nvSpPr>
        <p:spPr>
          <a:xfrm>
            <a:off x="1754033" y="1382433"/>
            <a:ext cx="694000" cy="3596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867" kern="0">
                <a:solidFill>
                  <a:srgbClr val="000000"/>
                </a:solidFill>
                <a:latin typeface="Oswald"/>
                <a:ea typeface="Oswald"/>
                <a:cs typeface="Oswald"/>
                <a:sym typeface="Oswald"/>
              </a:rPr>
              <a:t>Pepa</a:t>
            </a:r>
            <a:endParaRPr sz="1867" kern="0">
              <a:solidFill>
                <a:srgbClr val="000000"/>
              </a:solidFill>
              <a:latin typeface="Oswald"/>
              <a:ea typeface="Oswald"/>
              <a:cs typeface="Oswald"/>
              <a:sym typeface="Oswald"/>
            </a:endParaRPr>
          </a:p>
        </p:txBody>
      </p:sp>
      <p:sp>
        <p:nvSpPr>
          <p:cNvPr id="220" name="Google Shape;220;p34"/>
          <p:cNvSpPr/>
          <p:nvPr/>
        </p:nvSpPr>
        <p:spPr>
          <a:xfrm>
            <a:off x="2473017" y="2334333"/>
            <a:ext cx="694000" cy="3596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867" kern="0">
                <a:solidFill>
                  <a:srgbClr val="000000"/>
                </a:solidFill>
                <a:latin typeface="Oswald"/>
                <a:ea typeface="Oswald"/>
                <a:cs typeface="Oswald"/>
                <a:sym typeface="Oswald"/>
              </a:rPr>
              <a:t>Félix</a:t>
            </a:r>
            <a:endParaRPr sz="1867" kern="0">
              <a:solidFill>
                <a:srgbClr val="000000"/>
              </a:solidFill>
              <a:latin typeface="Oswald"/>
              <a:ea typeface="Oswald"/>
              <a:cs typeface="Oswald"/>
              <a:sym typeface="Oswald"/>
            </a:endParaRPr>
          </a:p>
        </p:txBody>
      </p:sp>
      <p:sp>
        <p:nvSpPr>
          <p:cNvPr id="221" name="Google Shape;221;p34"/>
          <p:cNvSpPr/>
          <p:nvPr/>
        </p:nvSpPr>
        <p:spPr>
          <a:xfrm>
            <a:off x="4676033" y="5362600"/>
            <a:ext cx="904800" cy="3596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867" kern="0">
                <a:solidFill>
                  <a:srgbClr val="000000"/>
                </a:solidFill>
                <a:latin typeface="Oswald"/>
                <a:ea typeface="Oswald"/>
                <a:cs typeface="Oswald"/>
                <a:sym typeface="Oswald"/>
              </a:rPr>
              <a:t>Julieta</a:t>
            </a:r>
            <a:endParaRPr sz="1867" kern="0">
              <a:solidFill>
                <a:srgbClr val="000000"/>
              </a:solidFill>
              <a:latin typeface="Oswald"/>
              <a:ea typeface="Oswald"/>
              <a:cs typeface="Oswald"/>
              <a:sym typeface="Oswald"/>
            </a:endParaRPr>
          </a:p>
        </p:txBody>
      </p:sp>
      <p:sp>
        <p:nvSpPr>
          <p:cNvPr id="222" name="Google Shape;222;p34"/>
          <p:cNvSpPr/>
          <p:nvPr/>
        </p:nvSpPr>
        <p:spPr>
          <a:xfrm>
            <a:off x="3273067" y="5118067"/>
            <a:ext cx="904800" cy="3596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867" kern="0">
                <a:solidFill>
                  <a:srgbClr val="000000"/>
                </a:solidFill>
                <a:latin typeface="Oswald"/>
                <a:ea typeface="Oswald"/>
                <a:cs typeface="Oswald"/>
                <a:sym typeface="Oswald"/>
              </a:rPr>
              <a:t>Agustín</a:t>
            </a:r>
            <a:endParaRPr sz="1867" kern="0">
              <a:solidFill>
                <a:srgbClr val="000000"/>
              </a:solidFill>
              <a:latin typeface="Oswald"/>
              <a:ea typeface="Oswald"/>
              <a:cs typeface="Oswald"/>
              <a:sym typeface="Oswald"/>
            </a:endParaRPr>
          </a:p>
        </p:txBody>
      </p:sp>
      <p:sp>
        <p:nvSpPr>
          <p:cNvPr id="223" name="Google Shape;223;p34"/>
          <p:cNvSpPr txBox="1"/>
          <p:nvPr/>
        </p:nvSpPr>
        <p:spPr>
          <a:xfrm>
            <a:off x="5647400" y="274800"/>
            <a:ext cx="6290800" cy="1231066"/>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6400" kern="0">
                <a:solidFill>
                  <a:srgbClr val="000000"/>
                </a:solidFill>
                <a:latin typeface="Oswald"/>
                <a:ea typeface="Oswald"/>
                <a:cs typeface="Oswald"/>
                <a:sym typeface="Oswald"/>
              </a:rPr>
              <a:t>¡Esta es mi familia!</a:t>
            </a:r>
            <a:endParaRPr sz="6400" kern="0">
              <a:solidFill>
                <a:srgbClr val="000000"/>
              </a:solidFill>
              <a:latin typeface="Oswald"/>
              <a:ea typeface="Oswald"/>
              <a:cs typeface="Oswald"/>
              <a:sym typeface="Oswald"/>
            </a:endParaRPr>
          </a:p>
        </p:txBody>
      </p:sp>
      <p:sp>
        <p:nvSpPr>
          <p:cNvPr id="224" name="Google Shape;224;p34"/>
          <p:cNvSpPr txBox="1">
            <a:spLocks noGrp="1"/>
          </p:cNvSpPr>
          <p:nvPr>
            <p:ph type="body" idx="1"/>
          </p:nvPr>
        </p:nvSpPr>
        <p:spPr>
          <a:xfrm>
            <a:off x="5908000" y="1621467"/>
            <a:ext cx="5903600" cy="4239200"/>
          </a:xfrm>
          <a:prstGeom prst="rect">
            <a:avLst/>
          </a:prstGeom>
        </p:spPr>
        <p:txBody>
          <a:bodyPr spcFirstLastPara="1" wrap="square" lIns="121900" tIns="121900" rIns="121900" bIns="121900" anchor="t" anchorCtr="0">
            <a:normAutofit fontScale="92500" lnSpcReduction="10000"/>
          </a:bodyPr>
          <a:lstStyle/>
          <a:p>
            <a:pPr marL="0" indent="0">
              <a:buNone/>
            </a:pPr>
            <a:r>
              <a:rPr lang="en" sz="3600">
                <a:latin typeface="Oswald"/>
                <a:ea typeface="Oswald"/>
                <a:cs typeface="Oswald"/>
                <a:sym typeface="Oswald"/>
              </a:rPr>
              <a:t>¿Cómo es tu familia?</a:t>
            </a:r>
            <a:endParaRPr sz="3600">
              <a:latin typeface="Oswald"/>
              <a:ea typeface="Oswald"/>
              <a:cs typeface="Oswald"/>
              <a:sym typeface="Oswald"/>
            </a:endParaRPr>
          </a:p>
          <a:p>
            <a:pPr marL="0" indent="0">
              <a:spcBef>
                <a:spcPts val="1600"/>
              </a:spcBef>
              <a:buNone/>
            </a:pPr>
            <a:r>
              <a:rPr lang="en" sz="2533">
                <a:latin typeface="Oswald"/>
                <a:ea typeface="Oswald"/>
                <a:cs typeface="Oswald"/>
                <a:sym typeface="Oswald"/>
              </a:rPr>
              <a:t>🏡En la hoja de trabajo describe a tu familia usando adjetivos y oraciones completas.</a:t>
            </a:r>
            <a:endParaRPr sz="2533">
              <a:latin typeface="Oswald"/>
              <a:ea typeface="Oswald"/>
              <a:cs typeface="Oswald"/>
              <a:sym typeface="Oswald"/>
            </a:endParaRPr>
          </a:p>
          <a:p>
            <a:pPr marL="0" indent="0">
              <a:spcBef>
                <a:spcPts val="1600"/>
              </a:spcBef>
              <a:buNone/>
            </a:pPr>
            <a:r>
              <a:rPr lang="en" sz="2533">
                <a:latin typeface="Oswald"/>
                <a:ea typeface="Oswald"/>
                <a:cs typeface="Oswald"/>
                <a:sym typeface="Oswald"/>
              </a:rPr>
              <a:t>🏡Incluye sus nombres</a:t>
            </a:r>
            <a:endParaRPr sz="2533">
              <a:latin typeface="Oswald"/>
              <a:ea typeface="Oswald"/>
              <a:cs typeface="Oswald"/>
              <a:sym typeface="Oswald"/>
            </a:endParaRPr>
          </a:p>
          <a:p>
            <a:pPr marL="0" indent="0">
              <a:spcBef>
                <a:spcPts val="1600"/>
              </a:spcBef>
              <a:buNone/>
            </a:pPr>
            <a:r>
              <a:rPr lang="en" sz="2533">
                <a:latin typeface="Oswald"/>
                <a:ea typeface="Oswald"/>
                <a:cs typeface="Oswald"/>
                <a:sym typeface="Oswald"/>
              </a:rPr>
              <a:t>🏡Incluye características físicas y de personalidad.</a:t>
            </a:r>
            <a:endParaRPr sz="2533">
              <a:latin typeface="Oswald"/>
              <a:ea typeface="Oswald"/>
              <a:cs typeface="Oswald"/>
              <a:sym typeface="Oswald"/>
            </a:endParaRPr>
          </a:p>
          <a:p>
            <a:pPr marL="0" indent="0">
              <a:spcBef>
                <a:spcPts val="1600"/>
              </a:spcBef>
              <a:spcAft>
                <a:spcPts val="1600"/>
              </a:spcAft>
              <a:buNone/>
            </a:pPr>
            <a:r>
              <a:rPr lang="en" sz="2533">
                <a:latin typeface="Oswald"/>
                <a:ea typeface="Oswald"/>
                <a:cs typeface="Oswald"/>
                <a:sym typeface="Oswald"/>
              </a:rPr>
              <a:t>🏡Menciona un talento que tiene cada miembro de tu familia.</a:t>
            </a:r>
            <a:endParaRPr sz="2533">
              <a:latin typeface="Oswald"/>
              <a:ea typeface="Oswald"/>
              <a:cs typeface="Oswald"/>
              <a:sym typeface="Oswa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1"/>
          <p:cNvSpPr txBox="1">
            <a:spLocks noGrp="1"/>
          </p:cNvSpPr>
          <p:nvPr>
            <p:ph type="title"/>
          </p:nvPr>
        </p:nvSpPr>
        <p:spPr>
          <a:xfrm>
            <a:off x="5210867" y="2306600"/>
            <a:ext cx="6735200" cy="1122400"/>
          </a:xfrm>
          <a:prstGeom prst="rect">
            <a:avLst/>
          </a:prstGeom>
        </p:spPr>
        <p:txBody>
          <a:bodyPr spcFirstLastPara="1" wrap="square" lIns="121900" tIns="121900" rIns="121900" bIns="121900" anchor="ctr" anchorCtr="0">
            <a:noAutofit/>
          </a:bodyPr>
          <a:lstStyle/>
          <a:p>
            <a:r>
              <a:rPr lang="en" sz="5867">
                <a:latin typeface="Oswald"/>
                <a:ea typeface="Oswald"/>
                <a:cs typeface="Oswald"/>
                <a:sym typeface="Oswald"/>
              </a:rPr>
              <a:t>Árbol genealógico de la Familia Madrigal</a:t>
            </a:r>
            <a:endParaRPr sz="5867">
              <a:latin typeface="Oswald"/>
              <a:ea typeface="Oswald"/>
              <a:cs typeface="Oswald"/>
              <a:sym typeface="Oswald"/>
            </a:endParaRPr>
          </a:p>
        </p:txBody>
      </p:sp>
      <p:pic>
        <p:nvPicPr>
          <p:cNvPr id="193" name="Google Shape;193;p31"/>
          <p:cNvPicPr preferRelativeResize="0"/>
          <p:nvPr/>
        </p:nvPicPr>
        <p:blipFill>
          <a:blip r:embed="rId3">
            <a:alphaModFix/>
          </a:blip>
          <a:stretch>
            <a:fillRect/>
          </a:stretch>
        </p:blipFill>
        <p:spPr>
          <a:xfrm>
            <a:off x="203201" y="169700"/>
            <a:ext cx="4947799" cy="6485099"/>
          </a:xfrm>
          <a:prstGeom prst="rect">
            <a:avLst/>
          </a:prstGeom>
          <a:noFill/>
          <a:ln>
            <a:noFill/>
          </a:ln>
        </p:spPr>
      </p:pic>
      <p:sp>
        <p:nvSpPr>
          <p:cNvPr id="194" name="Google Shape;194;p31"/>
          <p:cNvSpPr txBox="1"/>
          <p:nvPr/>
        </p:nvSpPr>
        <p:spPr>
          <a:xfrm>
            <a:off x="6302700" y="5601734"/>
            <a:ext cx="5027200" cy="820825"/>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867" kern="0">
                <a:solidFill>
                  <a:srgbClr val="000000"/>
                </a:solidFill>
                <a:latin typeface="Oswald"/>
                <a:ea typeface="Oswald"/>
                <a:cs typeface="Oswald"/>
                <a:sym typeface="Oswald"/>
              </a:rPr>
              <a:t>¿Quiénes son? Escribe los nombres de cada personaje en el espacio/cuadro.</a:t>
            </a:r>
            <a:endParaRPr sz="1867" kern="0">
              <a:solidFill>
                <a:srgbClr val="000000"/>
              </a:solidFill>
              <a:latin typeface="Oswald"/>
              <a:ea typeface="Oswald"/>
              <a:cs typeface="Oswald"/>
              <a:sym typeface="Oswa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35"/>
        <p:cNvGrpSpPr/>
        <p:nvPr/>
      </p:nvGrpSpPr>
      <p:grpSpPr>
        <a:xfrm>
          <a:off x="0" y="0"/>
          <a:ext cx="0" cy="0"/>
          <a:chOff x="0" y="0"/>
          <a:chExt cx="0" cy="0"/>
        </a:xfrm>
      </p:grpSpPr>
      <p:sp>
        <p:nvSpPr>
          <p:cNvPr id="336" name="Google Shape;336;p43"/>
          <p:cNvSpPr/>
          <p:nvPr/>
        </p:nvSpPr>
        <p:spPr>
          <a:xfrm>
            <a:off x="279500" y="169700"/>
            <a:ext cx="11589600" cy="6488800"/>
          </a:xfrm>
          <a:prstGeom prst="rect">
            <a:avLst/>
          </a:prstGeom>
          <a:noFill/>
          <a:ln w="76200" cap="flat" cmpd="sng">
            <a:solidFill>
              <a:srgbClr val="741B47"/>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7" name="Google Shape;337;p43"/>
          <p:cNvSpPr txBox="1"/>
          <p:nvPr/>
        </p:nvSpPr>
        <p:spPr>
          <a:xfrm>
            <a:off x="1329033" y="1010534"/>
            <a:ext cx="9885600" cy="841280"/>
          </a:xfrm>
          <a:prstGeom prst="rect">
            <a:avLst/>
          </a:prstGeom>
          <a:noFill/>
          <a:ln>
            <a:noFill/>
          </a:ln>
        </p:spPr>
        <p:txBody>
          <a:bodyPr spcFirstLastPara="1" wrap="square" lIns="121900" tIns="121900" rIns="121900" bIns="121900" anchor="t" anchorCtr="0">
            <a:spAutoFit/>
          </a:bodyPr>
          <a:lstStyle/>
          <a:p>
            <a:pPr defTabSz="1219170">
              <a:buClr>
                <a:srgbClr val="000000"/>
              </a:buClr>
            </a:pPr>
            <a:endParaRPr sz="3867" kern="0">
              <a:solidFill>
                <a:srgbClr val="000000"/>
              </a:solidFill>
              <a:latin typeface="Lobster"/>
              <a:ea typeface="Lobster"/>
              <a:cs typeface="Lobster"/>
              <a:sym typeface="Lobster"/>
            </a:endParaRPr>
          </a:p>
        </p:txBody>
      </p:sp>
      <p:sp>
        <p:nvSpPr>
          <p:cNvPr id="338" name="Google Shape;338;p43"/>
          <p:cNvSpPr txBox="1"/>
          <p:nvPr/>
        </p:nvSpPr>
        <p:spPr>
          <a:xfrm>
            <a:off x="608933" y="169701"/>
            <a:ext cx="10772400" cy="1784872"/>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3333" kern="0">
                <a:solidFill>
                  <a:srgbClr val="000000"/>
                </a:solidFill>
                <a:latin typeface="Oswald"/>
                <a:ea typeface="Oswald"/>
                <a:cs typeface="Oswald"/>
                <a:sym typeface="Oswald"/>
              </a:rPr>
              <a:t>Hay muchas flores bonitas en el encanto. Hay animales interesantes también. En el Encanto, hay carpinchos, jaguares, burros, y pájaros diferentes.</a:t>
            </a:r>
            <a:endParaRPr sz="3333" kern="0">
              <a:solidFill>
                <a:srgbClr val="000000"/>
              </a:solidFill>
              <a:latin typeface="Oswald"/>
              <a:ea typeface="Oswald"/>
              <a:cs typeface="Oswald"/>
              <a:sym typeface="Oswald"/>
            </a:endParaRPr>
          </a:p>
        </p:txBody>
      </p:sp>
      <p:pic>
        <p:nvPicPr>
          <p:cNvPr id="339" name="Google Shape;339;p43"/>
          <p:cNvPicPr preferRelativeResize="0"/>
          <p:nvPr/>
        </p:nvPicPr>
        <p:blipFill>
          <a:blip r:embed="rId3">
            <a:alphaModFix/>
          </a:blip>
          <a:stretch>
            <a:fillRect/>
          </a:stretch>
        </p:blipFill>
        <p:spPr>
          <a:xfrm>
            <a:off x="7417334" y="1698067"/>
            <a:ext cx="3797300" cy="2133600"/>
          </a:xfrm>
          <a:prstGeom prst="rect">
            <a:avLst/>
          </a:prstGeom>
          <a:noFill/>
          <a:ln>
            <a:noFill/>
          </a:ln>
        </p:spPr>
      </p:pic>
      <p:pic>
        <p:nvPicPr>
          <p:cNvPr id="340" name="Google Shape;340;p43"/>
          <p:cNvPicPr preferRelativeResize="0"/>
          <p:nvPr/>
        </p:nvPicPr>
        <p:blipFill>
          <a:blip r:embed="rId4">
            <a:alphaModFix/>
          </a:blip>
          <a:stretch>
            <a:fillRect/>
          </a:stretch>
        </p:blipFill>
        <p:spPr>
          <a:xfrm>
            <a:off x="6173984" y="3921501"/>
            <a:ext cx="5155667" cy="2577833"/>
          </a:xfrm>
          <a:prstGeom prst="rect">
            <a:avLst/>
          </a:prstGeom>
          <a:noFill/>
          <a:ln>
            <a:noFill/>
          </a:ln>
        </p:spPr>
      </p:pic>
      <p:pic>
        <p:nvPicPr>
          <p:cNvPr id="341" name="Google Shape;341;p43"/>
          <p:cNvPicPr preferRelativeResize="0"/>
          <p:nvPr/>
        </p:nvPicPr>
        <p:blipFill>
          <a:blip r:embed="rId5">
            <a:alphaModFix/>
          </a:blip>
          <a:stretch>
            <a:fillRect/>
          </a:stretch>
        </p:blipFill>
        <p:spPr>
          <a:xfrm>
            <a:off x="469167" y="2740034"/>
            <a:ext cx="5704835" cy="3759300"/>
          </a:xfrm>
          <a:prstGeom prst="rect">
            <a:avLst/>
          </a:prstGeom>
          <a:noFill/>
          <a:ln>
            <a:noFill/>
          </a:ln>
        </p:spPr>
      </p:pic>
      <p:pic>
        <p:nvPicPr>
          <p:cNvPr id="342" name="Google Shape;342;p43"/>
          <p:cNvPicPr preferRelativeResize="0"/>
          <p:nvPr/>
        </p:nvPicPr>
        <p:blipFill>
          <a:blip r:embed="rId6">
            <a:alphaModFix/>
          </a:blip>
          <a:stretch>
            <a:fillRect/>
          </a:stretch>
        </p:blipFill>
        <p:spPr>
          <a:xfrm>
            <a:off x="4867601" y="1450684"/>
            <a:ext cx="1930567" cy="2470833"/>
          </a:xfrm>
          <a:prstGeom prst="rect">
            <a:avLst/>
          </a:prstGeom>
          <a:noFill/>
          <a:ln>
            <a:noFill/>
          </a:ln>
        </p:spPr>
      </p:pic>
      <p:sp>
        <p:nvSpPr>
          <p:cNvPr id="343" name="Google Shape;343;p43"/>
          <p:cNvSpPr txBox="1"/>
          <p:nvPr/>
        </p:nvSpPr>
        <p:spPr>
          <a:xfrm>
            <a:off x="-1529733" y="1312734"/>
            <a:ext cx="1529600" cy="1641115"/>
          </a:xfrm>
          <a:prstGeom prst="rect">
            <a:avLst/>
          </a:prstGeom>
          <a:solidFill>
            <a:srgbClr val="FFF2CC"/>
          </a:solidFill>
          <a:ln w="2857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defTabSz="1219170">
              <a:buClr>
                <a:srgbClr val="000000"/>
              </a:buClr>
            </a:pPr>
            <a:r>
              <a:rPr lang="en" sz="1333" kern="0" dirty="0">
                <a:solidFill>
                  <a:srgbClr val="000000"/>
                </a:solidFill>
                <a:latin typeface="Oswald"/>
                <a:ea typeface="Oswald"/>
                <a:cs typeface="Oswald"/>
                <a:sym typeface="Oswald"/>
              </a:rPr>
              <a:t>Picture Talk- </a:t>
            </a:r>
            <a:r>
              <a:rPr lang="en" sz="1067" b="1" kern="0" dirty="0">
                <a:solidFill>
                  <a:srgbClr val="000000"/>
                </a:solidFill>
                <a:latin typeface="Oswald"/>
                <a:ea typeface="Oswald"/>
                <a:cs typeface="Oswald"/>
                <a:sym typeface="Oswald"/>
              </a:rPr>
              <a:t>actividad sugerida</a:t>
            </a:r>
            <a:endParaRPr sz="1067" b="1" kern="0" dirty="0">
              <a:solidFill>
                <a:srgbClr val="000000"/>
              </a:solidFill>
              <a:latin typeface="Oswald"/>
              <a:ea typeface="Oswald"/>
              <a:cs typeface="Oswald"/>
              <a:sym typeface="Oswald"/>
            </a:endParaRPr>
          </a:p>
          <a:p>
            <a:pPr defTabSz="1219170">
              <a:buClr>
                <a:srgbClr val="000000"/>
              </a:buClr>
            </a:pPr>
            <a:r>
              <a:rPr lang="en" sz="1333" kern="0" dirty="0">
                <a:solidFill>
                  <a:srgbClr val="000000"/>
                </a:solidFill>
                <a:latin typeface="Oswald"/>
                <a:ea typeface="Oswald"/>
                <a:cs typeface="Oswald"/>
                <a:sym typeface="Oswald"/>
              </a:rPr>
              <a:t>* Lea en voz alta y haga preguntas para corroborar comprensión del estudiante.</a:t>
            </a:r>
            <a:endParaRPr sz="1333" kern="0" dirty="0">
              <a:solidFill>
                <a:srgbClr val="000000"/>
              </a:solidFill>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4"/>
        <p:cNvGrpSpPr/>
        <p:nvPr/>
      </p:nvGrpSpPr>
      <p:grpSpPr>
        <a:xfrm>
          <a:off x="0" y="0"/>
          <a:ext cx="0" cy="0"/>
          <a:chOff x="0" y="0"/>
          <a:chExt cx="0" cy="0"/>
        </a:xfrm>
      </p:grpSpPr>
      <p:sp>
        <p:nvSpPr>
          <p:cNvPr id="325" name="Google Shape;325;p42"/>
          <p:cNvSpPr txBox="1"/>
          <p:nvPr/>
        </p:nvSpPr>
        <p:spPr>
          <a:xfrm>
            <a:off x="1329033" y="1010534"/>
            <a:ext cx="9885600" cy="841280"/>
          </a:xfrm>
          <a:prstGeom prst="rect">
            <a:avLst/>
          </a:prstGeom>
          <a:noFill/>
          <a:ln>
            <a:noFill/>
          </a:ln>
        </p:spPr>
        <p:txBody>
          <a:bodyPr spcFirstLastPara="1" wrap="square" lIns="121900" tIns="121900" rIns="121900" bIns="121900" anchor="t" anchorCtr="0">
            <a:spAutoFit/>
          </a:bodyPr>
          <a:lstStyle/>
          <a:p>
            <a:pPr defTabSz="1219170">
              <a:buClr>
                <a:srgbClr val="000000"/>
              </a:buClr>
            </a:pPr>
            <a:endParaRPr sz="3867" kern="0">
              <a:solidFill>
                <a:srgbClr val="000000"/>
              </a:solidFill>
              <a:latin typeface="Lobster"/>
              <a:ea typeface="Lobster"/>
              <a:cs typeface="Lobster"/>
              <a:sym typeface="Lobster"/>
            </a:endParaRPr>
          </a:p>
        </p:txBody>
      </p:sp>
      <p:pic>
        <p:nvPicPr>
          <p:cNvPr id="326" name="Google Shape;326;p42"/>
          <p:cNvPicPr preferRelativeResize="0"/>
          <p:nvPr/>
        </p:nvPicPr>
        <p:blipFill>
          <a:blip r:embed="rId3">
            <a:alphaModFix/>
          </a:blip>
          <a:stretch>
            <a:fillRect/>
          </a:stretch>
        </p:blipFill>
        <p:spPr>
          <a:xfrm>
            <a:off x="176900" y="2751363"/>
            <a:ext cx="6245501" cy="3903439"/>
          </a:xfrm>
          <a:prstGeom prst="rect">
            <a:avLst/>
          </a:prstGeom>
          <a:noFill/>
          <a:ln>
            <a:noFill/>
          </a:ln>
        </p:spPr>
      </p:pic>
      <p:sp>
        <p:nvSpPr>
          <p:cNvPr id="327" name="Google Shape;327;p42"/>
          <p:cNvSpPr txBox="1">
            <a:spLocks noGrp="1"/>
          </p:cNvSpPr>
          <p:nvPr>
            <p:ph type="title"/>
          </p:nvPr>
        </p:nvSpPr>
        <p:spPr>
          <a:xfrm>
            <a:off x="355700" y="114200"/>
            <a:ext cx="11360800" cy="763600"/>
          </a:xfrm>
          <a:prstGeom prst="rect">
            <a:avLst/>
          </a:prstGeom>
        </p:spPr>
        <p:txBody>
          <a:bodyPr spcFirstLastPara="1" wrap="square" lIns="121900" tIns="121900" rIns="121900" bIns="121900" anchor="t" anchorCtr="0">
            <a:noAutofit/>
          </a:bodyPr>
          <a:lstStyle/>
          <a:p>
            <a:pPr algn="ctr">
              <a:buSzPts val="990"/>
            </a:pPr>
            <a:r>
              <a:rPr lang="en" sz="5360">
                <a:latin typeface="Oswald"/>
                <a:ea typeface="Oswald"/>
                <a:cs typeface="Oswald"/>
                <a:sym typeface="Oswald"/>
              </a:rPr>
              <a:t>El “Encanto”</a:t>
            </a:r>
            <a:endParaRPr sz="5360">
              <a:latin typeface="Oswald"/>
              <a:ea typeface="Oswald"/>
              <a:cs typeface="Oswald"/>
              <a:sym typeface="Oswald"/>
            </a:endParaRPr>
          </a:p>
        </p:txBody>
      </p:sp>
      <p:sp>
        <p:nvSpPr>
          <p:cNvPr id="328" name="Google Shape;328;p42"/>
          <p:cNvSpPr txBox="1"/>
          <p:nvPr/>
        </p:nvSpPr>
        <p:spPr>
          <a:xfrm>
            <a:off x="176900" y="1011833"/>
            <a:ext cx="6491600" cy="2056164"/>
          </a:xfrm>
          <a:prstGeom prst="rect">
            <a:avLst/>
          </a:prstGeom>
          <a:noFill/>
          <a:ln>
            <a:noFill/>
          </a:ln>
        </p:spPr>
        <p:txBody>
          <a:bodyPr spcFirstLastPara="1" wrap="square" lIns="121900" tIns="121900" rIns="121900" bIns="121900" anchor="t" anchorCtr="0">
            <a:spAutoFit/>
          </a:bodyPr>
          <a:lstStyle/>
          <a:p>
            <a:pPr algn="ctr" defTabSz="1219170">
              <a:lnSpc>
                <a:spcPct val="115000"/>
              </a:lnSpc>
              <a:spcAft>
                <a:spcPts val="1600"/>
              </a:spcAft>
              <a:buClr>
                <a:srgbClr val="000000"/>
              </a:buClr>
              <a:buSzPts val="1100"/>
            </a:pPr>
            <a:r>
              <a:rPr lang="en" sz="2267" kern="0">
                <a:solidFill>
                  <a:srgbClr val="595959"/>
                </a:solidFill>
                <a:latin typeface="Oswald"/>
                <a:ea typeface="Oswald"/>
                <a:cs typeface="Oswald"/>
                <a:sym typeface="Oswald"/>
              </a:rPr>
              <a:t>La casa de la Familia Madrigal está en un bosque mágico. No es un lugar real pero en la película si existe. El lugar donde está la casa de la Familia Madrigal, se llama ENCANTO.</a:t>
            </a:r>
            <a:endParaRPr sz="2267" kern="0">
              <a:solidFill>
                <a:srgbClr val="000000"/>
              </a:solidFill>
              <a:latin typeface="Oswald"/>
              <a:ea typeface="Oswald"/>
              <a:cs typeface="Oswald"/>
              <a:sym typeface="Oswald"/>
            </a:endParaRPr>
          </a:p>
        </p:txBody>
      </p:sp>
      <p:pic>
        <p:nvPicPr>
          <p:cNvPr id="329" name="Google Shape;329;p42"/>
          <p:cNvPicPr preferRelativeResize="0"/>
          <p:nvPr/>
        </p:nvPicPr>
        <p:blipFill>
          <a:blip r:embed="rId4">
            <a:alphaModFix/>
          </a:blip>
          <a:stretch>
            <a:fillRect/>
          </a:stretch>
        </p:blipFill>
        <p:spPr>
          <a:xfrm>
            <a:off x="6778134" y="1088100"/>
            <a:ext cx="5097101" cy="5566699"/>
          </a:xfrm>
          <a:prstGeom prst="rect">
            <a:avLst/>
          </a:prstGeom>
          <a:noFill/>
          <a:ln>
            <a:noFill/>
          </a:ln>
        </p:spPr>
      </p:pic>
      <p:cxnSp>
        <p:nvCxnSpPr>
          <p:cNvPr id="330" name="Google Shape;330;p42"/>
          <p:cNvCxnSpPr/>
          <p:nvPr/>
        </p:nvCxnSpPr>
        <p:spPr>
          <a:xfrm rot="10800000" flipH="1">
            <a:off x="6608433" y="2944667"/>
            <a:ext cx="2316000" cy="110000"/>
          </a:xfrm>
          <a:prstGeom prst="straightConnector1">
            <a:avLst/>
          </a:prstGeom>
          <a:noFill/>
          <a:ln w="38100" cap="flat" cmpd="sng">
            <a:solidFill>
              <a:srgbClr val="CC0000"/>
            </a:solidFill>
            <a:prstDash val="solid"/>
            <a:round/>
            <a:headEnd type="none" w="med" len="med"/>
            <a:tailEnd type="triangle" w="med" len="med"/>
          </a:ln>
        </p:spPr>
      </p:cxnSp>
      <p:sp>
        <p:nvSpPr>
          <p:cNvPr id="331" name="Google Shape;331;p42"/>
          <p:cNvSpPr txBox="1"/>
          <p:nvPr/>
        </p:nvSpPr>
        <p:spPr>
          <a:xfrm>
            <a:off x="-1529733" y="1312734"/>
            <a:ext cx="1529600" cy="1641115"/>
          </a:xfrm>
          <a:prstGeom prst="rect">
            <a:avLst/>
          </a:prstGeom>
          <a:solidFill>
            <a:srgbClr val="FFF2CC"/>
          </a:solidFill>
          <a:ln w="2857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defTabSz="1219170">
              <a:buClr>
                <a:srgbClr val="000000"/>
              </a:buClr>
            </a:pPr>
            <a:r>
              <a:rPr lang="en" sz="1333" kern="0">
                <a:solidFill>
                  <a:srgbClr val="000000"/>
                </a:solidFill>
                <a:latin typeface="Oswald"/>
                <a:ea typeface="Oswald"/>
                <a:cs typeface="Oswald"/>
                <a:sym typeface="Oswald"/>
              </a:rPr>
              <a:t>Picture Talk- </a:t>
            </a:r>
            <a:r>
              <a:rPr lang="en" sz="1067" b="1" kern="0">
                <a:solidFill>
                  <a:srgbClr val="000000"/>
                </a:solidFill>
                <a:latin typeface="Oswald"/>
                <a:ea typeface="Oswald"/>
                <a:cs typeface="Oswald"/>
                <a:sym typeface="Oswald"/>
              </a:rPr>
              <a:t>actividad sugerida</a:t>
            </a:r>
            <a:endParaRPr sz="1067" b="1" kern="0">
              <a:solidFill>
                <a:srgbClr val="000000"/>
              </a:solidFill>
              <a:latin typeface="Oswald"/>
              <a:ea typeface="Oswald"/>
              <a:cs typeface="Oswald"/>
              <a:sym typeface="Oswald"/>
            </a:endParaRPr>
          </a:p>
          <a:p>
            <a:pPr defTabSz="1219170">
              <a:buClr>
                <a:srgbClr val="000000"/>
              </a:buClr>
            </a:pPr>
            <a:r>
              <a:rPr lang="en" sz="1333" kern="0">
                <a:solidFill>
                  <a:srgbClr val="000000"/>
                </a:solidFill>
                <a:latin typeface="Oswald"/>
                <a:ea typeface="Oswald"/>
                <a:cs typeface="Oswald"/>
                <a:sym typeface="Oswald"/>
              </a:rPr>
              <a:t>* Lea en voz alta y haga preguntas para corroborar comprensión del estudiante.</a:t>
            </a:r>
            <a:endParaRPr sz="1333" kern="0">
              <a:solidFill>
                <a:srgbClr val="000000"/>
              </a:solidFill>
              <a:latin typeface="Oswald"/>
              <a:ea typeface="Oswald"/>
              <a:cs typeface="Oswald"/>
              <a:sym typeface="Oswa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63"/>
          <p:cNvSpPr txBox="1">
            <a:spLocks noGrp="1"/>
          </p:cNvSpPr>
          <p:nvPr>
            <p:ph type="title"/>
          </p:nvPr>
        </p:nvSpPr>
        <p:spPr>
          <a:xfrm>
            <a:off x="456800" y="154000"/>
            <a:ext cx="11360800" cy="763600"/>
          </a:xfrm>
          <a:prstGeom prst="rect">
            <a:avLst/>
          </a:prstGeom>
        </p:spPr>
        <p:txBody>
          <a:bodyPr spcFirstLastPara="1" wrap="square" lIns="121900" tIns="121900" rIns="121900" bIns="121900" anchor="t" anchorCtr="0">
            <a:noAutofit/>
          </a:bodyPr>
          <a:lstStyle/>
          <a:p>
            <a:pPr>
              <a:buSzPts val="990"/>
            </a:pPr>
            <a:r>
              <a:rPr lang="en" sz="4027">
                <a:latin typeface="Oswald"/>
                <a:ea typeface="Oswald"/>
                <a:cs typeface="Oswald"/>
                <a:sym typeface="Oswald"/>
              </a:rPr>
              <a:t>Songs</a:t>
            </a:r>
            <a:endParaRPr sz="4027">
              <a:latin typeface="Oswald"/>
              <a:ea typeface="Oswald"/>
              <a:cs typeface="Oswald"/>
              <a:sym typeface="Oswald"/>
            </a:endParaRPr>
          </a:p>
        </p:txBody>
      </p:sp>
      <p:sp>
        <p:nvSpPr>
          <p:cNvPr id="538" name="Google Shape;538;p63"/>
          <p:cNvSpPr txBox="1">
            <a:spLocks noGrp="1"/>
          </p:cNvSpPr>
          <p:nvPr>
            <p:ph type="body" idx="1"/>
          </p:nvPr>
        </p:nvSpPr>
        <p:spPr>
          <a:xfrm>
            <a:off x="456800" y="917600"/>
            <a:ext cx="11360800" cy="4555200"/>
          </a:xfrm>
          <a:prstGeom prst="rect">
            <a:avLst/>
          </a:prstGeom>
        </p:spPr>
        <p:txBody>
          <a:bodyPr spcFirstLastPara="1" wrap="square" lIns="121900" tIns="121900" rIns="121900" bIns="121900" anchor="t" anchorCtr="0">
            <a:normAutofit/>
          </a:bodyPr>
          <a:lstStyle/>
          <a:p>
            <a:pPr marL="0" indent="0">
              <a:buNone/>
            </a:pPr>
            <a:r>
              <a:rPr lang="en" dirty="0"/>
              <a:t>🎶</a:t>
            </a:r>
            <a:r>
              <a:rPr lang="en" u="sng" dirty="0">
                <a:solidFill>
                  <a:schemeClr val="accent5"/>
                </a:solidFill>
                <a:hlinkClick r:id="rId3">
                  <a:extLst>
                    <a:ext uri="{A12FA001-AC4F-418D-AE19-62706E023703}">
                      <ahyp:hlinkClr xmlns:ahyp="http://schemas.microsoft.com/office/drawing/2018/hyperlinkcolor" val="tx"/>
                    </a:ext>
                  </a:extLst>
                </a:hlinkClick>
              </a:rPr>
              <a:t>La familia Madrigal Clip</a:t>
            </a:r>
            <a:endParaRPr dirty="0"/>
          </a:p>
          <a:p>
            <a:pPr marL="0" indent="0">
              <a:spcBef>
                <a:spcPts val="1600"/>
              </a:spcBef>
              <a:buNone/>
            </a:pPr>
            <a:r>
              <a:rPr lang="en" dirty="0"/>
              <a:t>🎶</a:t>
            </a:r>
            <a:r>
              <a:rPr lang="en" u="sng" dirty="0">
                <a:solidFill>
                  <a:schemeClr val="hlink"/>
                </a:solidFill>
                <a:hlinkClick r:id="rId4"/>
              </a:rPr>
              <a:t>No se habla de BRUNO</a:t>
            </a:r>
            <a:endParaRPr dirty="0"/>
          </a:p>
          <a:p>
            <a:pPr marL="0" indent="0">
              <a:spcBef>
                <a:spcPts val="1600"/>
              </a:spcBef>
              <a:buNone/>
            </a:pPr>
            <a:r>
              <a:rPr lang="en" dirty="0"/>
              <a:t>🎶</a:t>
            </a:r>
            <a:r>
              <a:rPr lang="en" u="sng" dirty="0">
                <a:solidFill>
                  <a:schemeClr val="hlink"/>
                </a:solidFill>
                <a:hlinkClick r:id="rId5"/>
              </a:rPr>
              <a:t>Isabela</a:t>
            </a:r>
            <a:endParaRPr dirty="0"/>
          </a:p>
          <a:p>
            <a:pPr marL="0" indent="0">
              <a:spcBef>
                <a:spcPts val="1600"/>
              </a:spcBef>
              <a:spcAft>
                <a:spcPts val="1600"/>
              </a:spcAft>
              <a:buNone/>
            </a:pPr>
            <a:r>
              <a:rPr lang="en" dirty="0"/>
              <a:t>🎶</a:t>
            </a:r>
            <a:r>
              <a:rPr lang="en" u="sng" dirty="0">
                <a:solidFill>
                  <a:schemeClr val="hlink"/>
                </a:solidFill>
                <a:hlinkClick r:id="rId6"/>
              </a:rPr>
              <a:t>Luisa</a:t>
            </a:r>
            <a:endParaRPr dirty="0"/>
          </a:p>
        </p:txBody>
      </p:sp>
      <p:pic>
        <p:nvPicPr>
          <p:cNvPr id="539" name="Google Shape;539;p63"/>
          <p:cNvPicPr preferRelativeResize="0"/>
          <p:nvPr/>
        </p:nvPicPr>
        <p:blipFill>
          <a:blip r:embed="rId7">
            <a:alphaModFix/>
          </a:blip>
          <a:stretch>
            <a:fillRect/>
          </a:stretch>
        </p:blipFill>
        <p:spPr>
          <a:xfrm>
            <a:off x="11057700" y="197734"/>
            <a:ext cx="946200" cy="849167"/>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383</Words>
  <Application>Microsoft Office PowerPoint</Application>
  <PresentationFormat>Widescreen</PresentationFormat>
  <Paragraphs>72</Paragraphs>
  <Slides>7</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Lobster</vt:lpstr>
      <vt:lpstr>Oswald</vt:lpstr>
      <vt:lpstr>Simple Light</vt:lpstr>
      <vt:lpstr>1_Simple Light</vt:lpstr>
      <vt:lpstr>La Familia Madrigal</vt:lpstr>
      <vt:lpstr>PowerPoint Presentation</vt:lpstr>
      <vt:lpstr>PowerPoint Presentation</vt:lpstr>
      <vt:lpstr>Árbol genealógico de la Familia Madrigal</vt:lpstr>
      <vt:lpstr>PowerPoint Presentation</vt:lpstr>
      <vt:lpstr>El “Encanto”</vt:lpstr>
      <vt:lpstr>Songs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Familia Madrigal</dc:title>
  <dc:creator>Futura Employee</dc:creator>
  <cp:lastModifiedBy>Futura Employee</cp:lastModifiedBy>
  <cp:revision>1</cp:revision>
  <dcterms:created xsi:type="dcterms:W3CDTF">2022-09-23T15:27:43Z</dcterms:created>
  <dcterms:modified xsi:type="dcterms:W3CDTF">2022-09-23T15:33:05Z</dcterms:modified>
</cp:coreProperties>
</file>