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4"/>
  </p:notesMasterIdLst>
  <p:sldIdLst>
    <p:sldId id="256" r:id="rId2"/>
    <p:sldId id="257" r:id="rId3"/>
    <p:sldId id="284" r:id="rId4"/>
    <p:sldId id="285" r:id="rId5"/>
    <p:sldId id="286" r:id="rId6"/>
    <p:sldId id="287" r:id="rId7"/>
    <p:sldId id="258" r:id="rId8"/>
    <p:sldId id="291" r:id="rId9"/>
    <p:sldId id="292" r:id="rId10"/>
    <p:sldId id="288" r:id="rId11"/>
    <p:sldId id="290" r:id="rId12"/>
    <p:sldId id="28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7186" autoAdjust="0"/>
  </p:normalViewPr>
  <p:slideViewPr>
    <p:cSldViewPr snapToGrid="0">
      <p:cViewPr varScale="1">
        <p:scale>
          <a:sx n="137" d="100"/>
          <a:sy n="137" d="100"/>
        </p:scale>
        <p:origin x="122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DFFF67-1D03-4D4B-BF89-C44E897DB105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EF09C-F901-4573-AE47-6932FFAB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390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9CAF-8E7D-4E43-8937-F1E2A3E64DD3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30112F9F-BF0C-4D9E-81D7-998B7B64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28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9CAF-8E7D-4E43-8937-F1E2A3E64DD3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30112F9F-BF0C-4D9E-81D7-998B7B64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342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9CAF-8E7D-4E43-8937-F1E2A3E64DD3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30112F9F-BF0C-4D9E-81D7-998B7B64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73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9CAF-8E7D-4E43-8937-F1E2A3E64DD3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0112F9F-BF0C-4D9E-81D7-998B7B648C8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08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9CAF-8E7D-4E43-8937-F1E2A3E64DD3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0112F9F-BF0C-4D9E-81D7-998B7B64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021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9CAF-8E7D-4E43-8937-F1E2A3E64DD3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2F9F-BF0C-4D9E-81D7-998B7B64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461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9CAF-8E7D-4E43-8937-F1E2A3E64DD3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2F9F-BF0C-4D9E-81D7-998B7B64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9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9CAF-8E7D-4E43-8937-F1E2A3E64DD3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2F9F-BF0C-4D9E-81D7-998B7B64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22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E5B99CAF-8E7D-4E43-8937-F1E2A3E64DD3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30112F9F-BF0C-4D9E-81D7-998B7B64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63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9CAF-8E7D-4E43-8937-F1E2A3E64DD3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2F9F-BF0C-4D9E-81D7-998B7B64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06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9CAF-8E7D-4E43-8937-F1E2A3E64DD3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30112F9F-BF0C-4D9E-81D7-998B7B64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43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9CAF-8E7D-4E43-8937-F1E2A3E64DD3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2F9F-BF0C-4D9E-81D7-998B7B64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91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9CAF-8E7D-4E43-8937-F1E2A3E64DD3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2F9F-BF0C-4D9E-81D7-998B7B64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51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9CAF-8E7D-4E43-8937-F1E2A3E64DD3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2F9F-BF0C-4D9E-81D7-998B7B64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1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9CAF-8E7D-4E43-8937-F1E2A3E64DD3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2F9F-BF0C-4D9E-81D7-998B7B64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212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9CAF-8E7D-4E43-8937-F1E2A3E64DD3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2F9F-BF0C-4D9E-81D7-998B7B64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93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9CAF-8E7D-4E43-8937-F1E2A3E64DD3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2F9F-BF0C-4D9E-81D7-998B7B64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21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99CAF-8E7D-4E43-8937-F1E2A3E64DD3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12F9F-BF0C-4D9E-81D7-998B7B64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929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DC728-C5E0-438D-BE96-42F040F9A6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385" y="265246"/>
            <a:ext cx="8608071" cy="3841533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Futura Language Professionals</a:t>
            </a:r>
            <a:br>
              <a:rPr lang="en-US" dirty="0"/>
            </a:br>
            <a:r>
              <a:rPr lang="en-US" dirty="0"/>
              <a:t>Adult Conversation Class</a:t>
            </a:r>
            <a:br>
              <a:rPr lang="en-US" dirty="0"/>
            </a:br>
            <a:r>
              <a:rPr lang="en-US" dirty="0"/>
              <a:t>Advanced Part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689034-C952-4D65-A837-F5A6B8CE6A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32464" y="2795584"/>
            <a:ext cx="1390593" cy="1117687"/>
          </a:xfrm>
        </p:spPr>
        <p:txBody>
          <a:bodyPr>
            <a:normAutofit/>
          </a:bodyPr>
          <a:lstStyle/>
          <a:p>
            <a:r>
              <a:rPr lang="en-US" sz="2800" dirty="0"/>
              <a:t>Week 5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7D6D5E-5359-BF23-2375-A1472563A1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4097" y="462575"/>
            <a:ext cx="2974848" cy="1060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223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26811-30EC-B83C-4046-AB534A9B1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Más </a:t>
            </a:r>
            <a:r>
              <a:rPr lang="en-US" dirty="0" err="1"/>
              <a:t>Práctica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539006-8CBF-E543-86C3-5CE8614731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321" y="2341022"/>
            <a:ext cx="8867440" cy="4264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179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BB631-AD85-44EE-BC02-506EEFA65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out Rooms: Conversation Practice </a:t>
            </a:r>
            <a:br>
              <a:rPr lang="en-US" dirty="0"/>
            </a:br>
            <a:r>
              <a:rPr lang="en-US" dirty="0"/>
              <a:t>(if time)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54E82-E03F-4448-B4AB-8557D6DAA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35629"/>
            <a:ext cx="10564622" cy="4386942"/>
          </a:xfrm>
        </p:spPr>
        <p:txBody>
          <a:bodyPr>
            <a:normAutofit/>
          </a:bodyPr>
          <a:lstStyle/>
          <a:p>
            <a:pPr marL="2286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ES" sz="2800" b="1" dirty="0">
                <a:solidFill>
                  <a:schemeClr val="bg1"/>
                </a:solidFill>
              </a:rPr>
              <a:t>¿Qué hiciste este fin de semana? ¿Qué quisiste hacer este fin de semana? ¿Escucharon Uds. las noticias el fin de semana pasado?</a:t>
            </a:r>
          </a:p>
          <a:p>
            <a:pPr marL="2286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ES" sz="2800" b="1" dirty="0">
                <a:solidFill>
                  <a:schemeClr val="bg1"/>
                </a:solidFill>
              </a:rPr>
              <a:t> ¿Qué programas de televisión miraste anoche? ¿Qué cocinaste o comiste anoche?</a:t>
            </a:r>
          </a:p>
          <a:p>
            <a:pPr marL="2286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ES" sz="2800" b="1" dirty="0">
                <a:solidFill>
                  <a:schemeClr val="bg1"/>
                </a:solidFill>
              </a:rPr>
              <a:t>(*</a:t>
            </a:r>
            <a:r>
              <a:rPr lang="es-ES" sz="2800" b="1" dirty="0" err="1">
                <a:solidFill>
                  <a:schemeClr val="bg1"/>
                </a:solidFill>
              </a:rPr>
              <a:t>Or</a:t>
            </a:r>
            <a:r>
              <a:rPr lang="es-ES" sz="2800" b="1" dirty="0">
                <a:solidFill>
                  <a:schemeClr val="bg1"/>
                </a:solidFill>
              </a:rPr>
              <a:t> </a:t>
            </a:r>
            <a:r>
              <a:rPr lang="es-ES" sz="2800" b="1" dirty="0" err="1">
                <a:solidFill>
                  <a:schemeClr val="bg1"/>
                </a:solidFill>
              </a:rPr>
              <a:t>any</a:t>
            </a:r>
            <a:r>
              <a:rPr lang="es-ES" sz="2800" b="1" dirty="0">
                <a:solidFill>
                  <a:schemeClr val="bg1"/>
                </a:solidFill>
              </a:rPr>
              <a:t> </a:t>
            </a:r>
            <a:r>
              <a:rPr lang="es-ES" sz="2800" b="1" dirty="0" err="1">
                <a:solidFill>
                  <a:schemeClr val="bg1"/>
                </a:solidFill>
              </a:rPr>
              <a:t>conversations</a:t>
            </a:r>
            <a:r>
              <a:rPr lang="es-ES" sz="2800" b="1" dirty="0">
                <a:solidFill>
                  <a:schemeClr val="bg1"/>
                </a:solidFill>
              </a:rPr>
              <a:t> </a:t>
            </a:r>
            <a:r>
              <a:rPr lang="es-ES" sz="2800" b="1" dirty="0" err="1">
                <a:solidFill>
                  <a:schemeClr val="bg1"/>
                </a:solidFill>
              </a:rPr>
              <a:t>using</a:t>
            </a:r>
            <a:r>
              <a:rPr lang="es-ES" sz="2800" b="1" dirty="0">
                <a:solidFill>
                  <a:schemeClr val="bg1"/>
                </a:solidFill>
              </a:rPr>
              <a:t> </a:t>
            </a:r>
            <a:r>
              <a:rPr lang="es-ES" sz="2800" b="1" dirty="0" err="1">
                <a:solidFill>
                  <a:schemeClr val="bg1"/>
                </a:solidFill>
              </a:rPr>
              <a:t>preterite</a:t>
            </a:r>
            <a:r>
              <a:rPr lang="es-ES" sz="2800" b="1" dirty="0">
                <a:solidFill>
                  <a:schemeClr val="bg1"/>
                </a:solidFill>
              </a:rPr>
              <a:t> </a:t>
            </a:r>
            <a:r>
              <a:rPr lang="es-ES" sz="2800" b="1" dirty="0" err="1">
                <a:solidFill>
                  <a:schemeClr val="bg1"/>
                </a:solidFill>
              </a:rPr>
              <a:t>or</a:t>
            </a:r>
            <a:r>
              <a:rPr lang="es-ES" sz="2800" b="1" dirty="0">
                <a:solidFill>
                  <a:schemeClr val="bg1"/>
                </a:solidFill>
              </a:rPr>
              <a:t> </a:t>
            </a:r>
            <a:r>
              <a:rPr lang="es-ES" sz="2800" b="1" dirty="0" err="1">
                <a:solidFill>
                  <a:schemeClr val="bg1"/>
                </a:solidFill>
              </a:rPr>
              <a:t>imperfect</a:t>
            </a:r>
            <a:r>
              <a:rPr lang="es-ES" sz="2800" b="1" dirty="0">
                <a:solidFill>
                  <a:schemeClr val="bg1"/>
                </a:solidFill>
              </a:rPr>
              <a:t> – </a:t>
            </a:r>
            <a:r>
              <a:rPr lang="es-ES" sz="2800" b="1" dirty="0" err="1">
                <a:solidFill>
                  <a:schemeClr val="bg1"/>
                </a:solidFill>
              </a:rPr>
              <a:t>past</a:t>
            </a:r>
            <a:r>
              <a:rPr lang="es-ES" sz="2800" b="1" dirty="0">
                <a:solidFill>
                  <a:schemeClr val="bg1"/>
                </a:solidFill>
              </a:rPr>
              <a:t> tenses)</a:t>
            </a:r>
          </a:p>
          <a:p>
            <a:pPr marL="2286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0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DA6A5-4DD5-7434-E800-F0E4D7D4E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Más </a:t>
            </a:r>
            <a:r>
              <a:rPr lang="en-US" dirty="0" err="1"/>
              <a:t>Práctica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65D68F-6B0D-57BE-FAD6-5D8D78DB23B4}"/>
              </a:ext>
            </a:extLst>
          </p:cNvPr>
          <p:cNvSpPr txBox="1"/>
          <p:nvPr/>
        </p:nvSpPr>
        <p:spPr>
          <a:xfrm>
            <a:off x="402771" y="2322569"/>
            <a:ext cx="10831286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Review conjugations of past tense. 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IE: </a:t>
            </a:r>
            <a:r>
              <a:rPr lang="en-US" sz="2000" b="1" dirty="0" err="1">
                <a:solidFill>
                  <a:schemeClr val="bg1"/>
                </a:solidFill>
              </a:rPr>
              <a:t>Doy</a:t>
            </a:r>
            <a:r>
              <a:rPr lang="en-US" sz="2000" b="1" dirty="0">
                <a:solidFill>
                  <a:schemeClr val="bg1"/>
                </a:solidFill>
              </a:rPr>
              <a:t>=  1. I give      2. I gave, did give.    3. I was giving, used to give.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                    1. </a:t>
            </a:r>
            <a:r>
              <a:rPr lang="en-US" sz="2000" b="1" dirty="0" err="1">
                <a:solidFill>
                  <a:schemeClr val="bg1"/>
                </a:solidFill>
              </a:rPr>
              <a:t>inglés</a:t>
            </a:r>
            <a:r>
              <a:rPr lang="en-US" sz="2000" b="1" dirty="0">
                <a:solidFill>
                  <a:schemeClr val="bg1"/>
                </a:solidFill>
              </a:rPr>
              <a:t>       2. </a:t>
            </a:r>
            <a:r>
              <a:rPr lang="en-US" sz="2000" b="1" dirty="0" err="1">
                <a:solidFill>
                  <a:schemeClr val="bg1"/>
                </a:solidFill>
              </a:rPr>
              <a:t>Pretérito</a:t>
            </a:r>
            <a:r>
              <a:rPr lang="en-US" sz="2000" b="1" dirty="0">
                <a:solidFill>
                  <a:schemeClr val="bg1"/>
                </a:solidFill>
              </a:rPr>
              <a:t>                3. </a:t>
            </a:r>
            <a:r>
              <a:rPr lang="en-US" sz="2000" b="1" dirty="0" err="1">
                <a:solidFill>
                  <a:schemeClr val="bg1"/>
                </a:solidFill>
              </a:rPr>
              <a:t>imperfecto</a:t>
            </a:r>
            <a:r>
              <a:rPr lang="en-US" sz="2000" b="1" dirty="0">
                <a:solidFill>
                  <a:schemeClr val="bg1"/>
                </a:solidFill>
              </a:rPr>
              <a:t>	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1. </a:t>
            </a:r>
            <a:r>
              <a:rPr lang="en-US" sz="2000" b="1" dirty="0" err="1">
                <a:solidFill>
                  <a:schemeClr val="bg1"/>
                </a:solidFill>
              </a:rPr>
              <a:t>Veo</a:t>
            </a:r>
            <a:r>
              <a:rPr lang="en-US" sz="2000" b="1" dirty="0">
                <a:solidFill>
                  <a:schemeClr val="bg1"/>
                </a:solidFill>
              </a:rPr>
              <a:t> =      1.________  2.___________         3._____________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2. </a:t>
            </a:r>
            <a:r>
              <a:rPr lang="en-US" sz="2000" b="1" dirty="0" err="1">
                <a:solidFill>
                  <a:schemeClr val="bg1"/>
                </a:solidFill>
              </a:rPr>
              <a:t>Vienen</a:t>
            </a:r>
            <a:r>
              <a:rPr lang="en-US" sz="2000" b="1" dirty="0">
                <a:solidFill>
                  <a:schemeClr val="bg1"/>
                </a:solidFill>
              </a:rPr>
              <a:t>=  1. ________ 2 ___________         3. ____________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3. </a:t>
            </a:r>
            <a:r>
              <a:rPr lang="en-US" sz="2000" b="1" dirty="0" err="1">
                <a:solidFill>
                  <a:schemeClr val="bg1"/>
                </a:solidFill>
              </a:rPr>
              <a:t>Hace</a:t>
            </a:r>
            <a:r>
              <a:rPr lang="en-US" sz="2000" b="1" dirty="0">
                <a:solidFill>
                  <a:schemeClr val="bg1"/>
                </a:solidFill>
              </a:rPr>
              <a:t>=     1. ________ 2. ___________        3. ____________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4. Eres=      1. ________ 2. ___________        3. ____________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5. </a:t>
            </a:r>
            <a:r>
              <a:rPr lang="en-US" sz="2000" b="1" dirty="0" err="1">
                <a:solidFill>
                  <a:schemeClr val="bg1"/>
                </a:solidFill>
              </a:rPr>
              <a:t>Vamos</a:t>
            </a:r>
            <a:r>
              <a:rPr lang="en-US" sz="2000" b="1" dirty="0">
                <a:solidFill>
                  <a:schemeClr val="bg1"/>
                </a:solidFill>
              </a:rPr>
              <a:t>=  1. ________ 2. ___________        3. ____________</a:t>
            </a:r>
          </a:p>
        </p:txBody>
      </p:sp>
    </p:spTree>
    <p:extLst>
      <p:ext uri="{BB962C8B-B14F-4D97-AF65-F5344CB8AC3E}">
        <p14:creationId xmlns:p14="http://schemas.microsoft.com/office/powerpoint/2010/main" val="4029939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D24D9-FA96-4723-904B-AB774D445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5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E65A4-DE64-4733-8F65-DF7F203FF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096584"/>
          </a:xfrm>
        </p:spPr>
        <p:txBody>
          <a:bodyPr>
            <a:normAutofit/>
          </a:bodyPr>
          <a:lstStyle/>
          <a:p>
            <a:r>
              <a:rPr lang="en-US" dirty="0"/>
              <a:t>1. Review of uses of imperfect tense</a:t>
            </a:r>
          </a:p>
          <a:p>
            <a:r>
              <a:rPr lang="en-US" dirty="0"/>
              <a:t>2. New lesson: Imperfect tense Irregulars</a:t>
            </a:r>
          </a:p>
          <a:p>
            <a:r>
              <a:rPr lang="en-US" dirty="0"/>
              <a:t>3. Practice </a:t>
            </a:r>
          </a:p>
          <a:p>
            <a:r>
              <a:rPr lang="en-US" dirty="0"/>
              <a:t>4. Break out Rooms- conversation practice- using imperfect tense</a:t>
            </a:r>
          </a:p>
          <a:p>
            <a:r>
              <a:rPr lang="en-US" dirty="0"/>
              <a:t>5. Paragraph Activity</a:t>
            </a:r>
          </a:p>
          <a:p>
            <a:r>
              <a:rPr lang="en-US" dirty="0"/>
              <a:t>6. New Vocabulary- Office/technology</a:t>
            </a:r>
          </a:p>
          <a:p>
            <a:r>
              <a:rPr lang="en-US" dirty="0"/>
              <a:t>7. Practice- sentence translations</a:t>
            </a:r>
          </a:p>
          <a:p>
            <a:r>
              <a:rPr lang="en-US" dirty="0"/>
              <a:t>8. Additional conversation break out</a:t>
            </a:r>
          </a:p>
          <a:p>
            <a:r>
              <a:rPr lang="en-US" dirty="0"/>
              <a:t>9. More practice (if time)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28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BA2D388-4DC9-8664-0547-2281FC27D1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872" y="1148937"/>
            <a:ext cx="10524898" cy="456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737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7B2A9FD-2958-82C1-AB20-0ED3BE1EC08A}"/>
              </a:ext>
            </a:extLst>
          </p:cNvPr>
          <p:cNvSpPr txBox="1"/>
          <p:nvPr/>
        </p:nvSpPr>
        <p:spPr>
          <a:xfrm>
            <a:off x="673925" y="527853"/>
            <a:ext cx="60979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Review: Usage of Imperfect Tense &amp; Examples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D690B0-6B72-B657-8C30-1F6F0075D0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924" y="1058230"/>
            <a:ext cx="8944725" cy="5241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338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7FC80B4-3359-F0DD-576F-B9A9DBCD32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386" y="281215"/>
            <a:ext cx="8811491" cy="637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485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62CCC2C-EBDA-BC52-91E8-5CBAD63F00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065" y="522513"/>
            <a:ext cx="10130392" cy="5153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964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BB631-AD85-44EE-BC02-506EEFA65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out Rooms: Conversation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54E82-E03F-4448-B4AB-8557D6DAA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35629"/>
            <a:ext cx="10564622" cy="4386942"/>
          </a:xfrm>
        </p:spPr>
        <p:txBody>
          <a:bodyPr>
            <a:normAutofit fontScale="92500"/>
          </a:bodyPr>
          <a:lstStyle/>
          <a:p>
            <a:pPr marL="2286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ES" sz="2800" dirty="0"/>
              <a:t>¿Qué pasatiempos hacías cuando eras más joven? (o niño/a)</a:t>
            </a:r>
          </a:p>
          <a:p>
            <a:pPr marL="2286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ES" sz="2800" dirty="0"/>
              <a:t>¿Qué no te gustaba hacer cuando eras más joven? (o niño/a)</a:t>
            </a:r>
          </a:p>
          <a:p>
            <a:pPr marL="2286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ES" sz="2800" dirty="0"/>
              <a:t>¿Leías mucho? ¿Hablabas a sus amigos por teléfono?</a:t>
            </a:r>
          </a:p>
          <a:p>
            <a:pPr marL="2286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ES" sz="2800" dirty="0"/>
              <a:t>¿Tocabas el piano? ¿Qué programas mirabas en la televisión? ¿Ayudabas sus padres en la casa? ¿Qué comidas te gustaban más?</a:t>
            </a:r>
          </a:p>
          <a:p>
            <a:pPr marL="2286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ES" sz="2800" dirty="0"/>
              <a:t>¿Qué música te gustaba cuando eras más joven?</a:t>
            </a:r>
          </a:p>
          <a:p>
            <a:pPr marL="2286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ES" sz="2800" dirty="0"/>
              <a:t>¿Qué mascotas tenías? </a:t>
            </a:r>
          </a:p>
          <a:p>
            <a:pPr marL="2286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ES" sz="2800" dirty="0"/>
              <a:t>¿Dónde vivías? ¿A qué escuela asistías?</a:t>
            </a:r>
          </a:p>
          <a:p>
            <a:pPr marL="2286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4637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B9E47A8-B75C-C745-27E1-3225D14F06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644" y="123399"/>
            <a:ext cx="7885216" cy="6829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562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2AED3CC-E14A-E22F-C4BF-0591BF6BE0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654" y="351795"/>
            <a:ext cx="7930738" cy="665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94356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1414</TotalTime>
  <Words>362</Words>
  <Application>Microsoft Office PowerPoint</Application>
  <PresentationFormat>Widescreen</PresentationFormat>
  <Paragraphs>35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Trebuchet MS</vt:lpstr>
      <vt:lpstr>Berlin</vt:lpstr>
      <vt:lpstr>Futura Language Professionals Adult Conversation Class Advanced Part 1</vt:lpstr>
      <vt:lpstr>Week 5 contents</vt:lpstr>
      <vt:lpstr>PowerPoint Presentation</vt:lpstr>
      <vt:lpstr>PowerPoint Presentation</vt:lpstr>
      <vt:lpstr>PowerPoint Presentation</vt:lpstr>
      <vt:lpstr>PowerPoint Presentation</vt:lpstr>
      <vt:lpstr>Break out Rooms: Conversation Practice</vt:lpstr>
      <vt:lpstr>PowerPoint Presentation</vt:lpstr>
      <vt:lpstr>PowerPoint Presentation</vt:lpstr>
      <vt:lpstr>Más Práctica</vt:lpstr>
      <vt:lpstr>Break out Rooms: Conversation Practice  (if time)</vt:lpstr>
      <vt:lpstr>Más Práctica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Futura Language Professionals, Adult Conversation Class</dc:title>
  <dc:creator>Julia Raupp</dc:creator>
  <cp:lastModifiedBy>Futura Employee</cp:lastModifiedBy>
  <cp:revision>34</cp:revision>
  <dcterms:created xsi:type="dcterms:W3CDTF">2022-09-29T22:49:31Z</dcterms:created>
  <dcterms:modified xsi:type="dcterms:W3CDTF">2022-11-18T12:52:13Z</dcterms:modified>
</cp:coreProperties>
</file>