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75" r:id="rId4"/>
    <p:sldId id="270" r:id="rId5"/>
    <p:sldId id="273" r:id="rId6"/>
    <p:sldId id="281" r:id="rId7"/>
    <p:sldId id="282" r:id="rId8"/>
    <p:sldId id="283" r:id="rId9"/>
    <p:sldId id="276" r:id="rId10"/>
    <p:sldId id="27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186" autoAdjust="0"/>
  </p:normalViewPr>
  <p:slideViewPr>
    <p:cSldViewPr snapToGrid="0">
      <p:cViewPr varScale="1">
        <p:scale>
          <a:sx n="138" d="100"/>
          <a:sy n="138" d="100"/>
        </p:scale>
        <p:origin x="118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FFF67-1D03-4D4B-BF89-C44E897DB105}" type="datetimeFigureOut">
              <a:rPr lang="en-US" smtClean="0"/>
              <a:t>3/14/2023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FEF09C-F901-4573-AE47-6932FFABBDAD}" type="slidenum">
              <a:rPr lang="en-US" smtClean="0"/>
              <a:t>‹#›</a:t>
            </a:fld>
            <a:endParaRPr lang="en-US"/>
          </a:p>
        </p:txBody>
      </p:sp>
    </p:spTree>
    <p:extLst>
      <p:ext uri="{BB962C8B-B14F-4D97-AF65-F5344CB8AC3E}">
        <p14:creationId xmlns:p14="http://schemas.microsoft.com/office/powerpoint/2010/main" val="242339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err="1"/>
              <a:t>Copy</a:t>
            </a:r>
            <a:r>
              <a:rPr lang="es-US" dirty="0"/>
              <a:t> and paste </a:t>
            </a:r>
            <a:r>
              <a:rPr lang="es-US" dirty="0" err="1"/>
              <a:t>the</a:t>
            </a:r>
            <a:r>
              <a:rPr lang="es-US" dirty="0"/>
              <a:t> </a:t>
            </a:r>
            <a:r>
              <a:rPr lang="es-US" dirty="0" err="1"/>
              <a:t>questions</a:t>
            </a:r>
            <a:r>
              <a:rPr lang="es-US" dirty="0"/>
              <a:t> </a:t>
            </a:r>
            <a:r>
              <a:rPr lang="es-US" dirty="0" err="1"/>
              <a:t>from</a:t>
            </a:r>
            <a:r>
              <a:rPr lang="es-US" dirty="0"/>
              <a:t> </a:t>
            </a:r>
            <a:r>
              <a:rPr lang="es-US" dirty="0" err="1"/>
              <a:t>the</a:t>
            </a:r>
            <a:r>
              <a:rPr lang="es-US" dirty="0"/>
              <a:t> </a:t>
            </a:r>
            <a:r>
              <a:rPr lang="es-US" dirty="0" err="1"/>
              <a:t>previous</a:t>
            </a:r>
            <a:r>
              <a:rPr lang="es-US" dirty="0"/>
              <a:t> </a:t>
            </a:r>
            <a:r>
              <a:rPr lang="es-US" dirty="0" err="1"/>
              <a:t>slide</a:t>
            </a:r>
            <a:r>
              <a:rPr lang="es-US" dirty="0"/>
              <a:t> </a:t>
            </a:r>
            <a:r>
              <a:rPr lang="es-US" dirty="0" err="1"/>
              <a:t>into</a:t>
            </a:r>
            <a:r>
              <a:rPr lang="es-US" dirty="0"/>
              <a:t> </a:t>
            </a:r>
            <a:r>
              <a:rPr lang="es-US" dirty="0" err="1"/>
              <a:t>the</a:t>
            </a:r>
            <a:r>
              <a:rPr lang="es-US" dirty="0"/>
              <a:t> chat so </a:t>
            </a:r>
            <a:r>
              <a:rPr lang="es-US" dirty="0" err="1"/>
              <a:t>students</a:t>
            </a:r>
            <a:r>
              <a:rPr lang="es-US" dirty="0"/>
              <a:t> can </a:t>
            </a:r>
            <a:r>
              <a:rPr lang="es-US" dirty="0" err="1"/>
              <a:t>view</a:t>
            </a:r>
            <a:r>
              <a:rPr lang="es-US" dirty="0"/>
              <a:t> </a:t>
            </a:r>
            <a:r>
              <a:rPr lang="es-US" dirty="0" err="1"/>
              <a:t>the</a:t>
            </a:r>
            <a:r>
              <a:rPr lang="es-US" dirty="0"/>
              <a:t> </a:t>
            </a:r>
            <a:r>
              <a:rPr lang="es-US" dirty="0" err="1"/>
              <a:t>questions</a:t>
            </a:r>
            <a:r>
              <a:rPr lang="es-US" dirty="0"/>
              <a:t> </a:t>
            </a:r>
            <a:endParaRPr lang="en-US" dirty="0"/>
          </a:p>
        </p:txBody>
      </p:sp>
      <p:sp>
        <p:nvSpPr>
          <p:cNvPr id="4" name="Slide Number Placeholder 3"/>
          <p:cNvSpPr>
            <a:spLocks noGrp="1"/>
          </p:cNvSpPr>
          <p:nvPr>
            <p:ph type="sldNum" sz="quarter" idx="5"/>
          </p:nvPr>
        </p:nvSpPr>
        <p:spPr/>
        <p:txBody>
          <a:bodyPr/>
          <a:lstStyle/>
          <a:p>
            <a:fld id="{26FEF09C-F901-4573-AE47-6932FFABBDAD}" type="slidenum">
              <a:rPr lang="en-US" smtClean="0"/>
              <a:t>9</a:t>
            </a:fld>
            <a:endParaRPr lang="en-US"/>
          </a:p>
        </p:txBody>
      </p:sp>
    </p:spTree>
    <p:extLst>
      <p:ext uri="{BB962C8B-B14F-4D97-AF65-F5344CB8AC3E}">
        <p14:creationId xmlns:p14="http://schemas.microsoft.com/office/powerpoint/2010/main" val="8526361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B99CAF-8E7D-4E43-8937-F1E2A3E64DD3}"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413364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126885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79818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0112F9F-BF0C-4D9E-81D7-998B7B648C8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39304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828095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5B99CAF-8E7D-4E43-8937-F1E2A3E64DD3}" type="datetimeFigureOut">
              <a:rPr lang="en-US" smtClean="0"/>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109923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5B99CAF-8E7D-4E43-8937-F1E2A3E64DD3}" type="datetimeFigureOut">
              <a:rPr lang="en-US" smtClean="0"/>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1422080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99CAF-8E7D-4E43-8937-F1E2A3E64DD3}"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3659658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5B99CAF-8E7D-4E43-8937-F1E2A3E64DD3}" type="datetimeFigureOut">
              <a:rPr lang="en-US" smtClean="0"/>
              <a:t>3/14/2023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0112F9F-BF0C-4D9E-81D7-998B7B648C8A}" type="slidenum">
              <a:rPr lang="en-US" smtClean="0"/>
              <a:t>‹#›</a:t>
            </a:fld>
            <a:endParaRPr lang="en-US"/>
          </a:p>
        </p:txBody>
      </p:sp>
    </p:spTree>
    <p:extLst>
      <p:ext uri="{BB962C8B-B14F-4D97-AF65-F5344CB8AC3E}">
        <p14:creationId xmlns:p14="http://schemas.microsoft.com/office/powerpoint/2010/main" val="134877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99CAF-8E7D-4E43-8937-F1E2A3E64DD3}"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81632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B99CAF-8E7D-4E43-8937-F1E2A3E64DD3}"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67005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97773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99CAF-8E7D-4E43-8937-F1E2A3E64DD3}" type="datetimeFigureOut">
              <a:rPr lang="en-US" smtClean="0"/>
              <a:t>3/14/2023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36995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B99CAF-8E7D-4E43-8937-F1E2A3E64DD3}" type="datetimeFigureOut">
              <a:rPr lang="en-US" smtClean="0"/>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83217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5B99CAF-8E7D-4E43-8937-F1E2A3E64DD3}" type="datetimeFigureOut">
              <a:rPr lang="en-US" smtClean="0"/>
              <a:t>3/14/2023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37968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89287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B99CAF-8E7D-4E43-8937-F1E2A3E64DD3}"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12F9F-BF0C-4D9E-81D7-998B7B648C8A}" type="slidenum">
              <a:rPr lang="en-US" smtClean="0"/>
              <a:t>‹#›</a:t>
            </a:fld>
            <a:endParaRPr lang="en-US"/>
          </a:p>
        </p:txBody>
      </p:sp>
    </p:spTree>
    <p:extLst>
      <p:ext uri="{BB962C8B-B14F-4D97-AF65-F5344CB8AC3E}">
        <p14:creationId xmlns:p14="http://schemas.microsoft.com/office/powerpoint/2010/main" val="225264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5B99CAF-8E7D-4E43-8937-F1E2A3E64DD3}" type="datetimeFigureOut">
              <a:rPr lang="en-US" smtClean="0"/>
              <a:t>3/14/2023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0112F9F-BF0C-4D9E-81D7-998B7B648C8A}" type="slidenum">
              <a:rPr lang="en-US" smtClean="0"/>
              <a:t>‹#›</a:t>
            </a:fld>
            <a:endParaRPr lang="en-US"/>
          </a:p>
        </p:txBody>
      </p:sp>
    </p:spTree>
    <p:extLst>
      <p:ext uri="{BB962C8B-B14F-4D97-AF65-F5344CB8AC3E}">
        <p14:creationId xmlns:p14="http://schemas.microsoft.com/office/powerpoint/2010/main" val="396883896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DC728-C5E0-438D-BE96-42F040F9A6CC}"/>
              </a:ext>
            </a:extLst>
          </p:cNvPr>
          <p:cNvSpPr>
            <a:spLocks noGrp="1"/>
          </p:cNvSpPr>
          <p:nvPr>
            <p:ph type="ctrTitle"/>
          </p:nvPr>
        </p:nvSpPr>
        <p:spPr>
          <a:xfrm>
            <a:off x="216385" y="265246"/>
            <a:ext cx="8608071" cy="3841533"/>
          </a:xfrm>
        </p:spPr>
        <p:txBody>
          <a:bodyPr>
            <a:normAutofit/>
          </a:bodyPr>
          <a:lstStyle/>
          <a:p>
            <a:pPr algn="l"/>
            <a:r>
              <a:rPr lang="en-US" dirty="0"/>
              <a:t>Futura Language Professionals</a:t>
            </a:r>
            <a:br>
              <a:rPr lang="en-US" dirty="0"/>
            </a:br>
            <a:r>
              <a:rPr lang="en-US" dirty="0"/>
              <a:t>Adult Conversation Class</a:t>
            </a:r>
            <a:br>
              <a:rPr lang="en-US" dirty="0"/>
            </a:br>
            <a:r>
              <a:rPr lang="en-US" dirty="0"/>
              <a:t>Advanced </a:t>
            </a:r>
            <a:r>
              <a:rPr lang="en-US"/>
              <a:t>Part 2</a:t>
            </a:r>
            <a:endParaRPr lang="en-US" dirty="0"/>
          </a:p>
        </p:txBody>
      </p:sp>
      <p:sp>
        <p:nvSpPr>
          <p:cNvPr id="3" name="Subtitle 2">
            <a:extLst>
              <a:ext uri="{FF2B5EF4-FFF2-40B4-BE49-F238E27FC236}">
                <a16:creationId xmlns:a16="http://schemas.microsoft.com/office/drawing/2014/main" id="{80689034-C952-4D65-A837-F5A6B8CE6A4E}"/>
              </a:ext>
            </a:extLst>
          </p:cNvPr>
          <p:cNvSpPr>
            <a:spLocks noGrp="1"/>
          </p:cNvSpPr>
          <p:nvPr>
            <p:ph type="subTitle" idx="1"/>
          </p:nvPr>
        </p:nvSpPr>
        <p:spPr>
          <a:xfrm>
            <a:off x="9332464" y="2795584"/>
            <a:ext cx="1390593" cy="1117687"/>
          </a:xfrm>
        </p:spPr>
        <p:txBody>
          <a:bodyPr>
            <a:normAutofit/>
          </a:bodyPr>
          <a:lstStyle/>
          <a:p>
            <a:r>
              <a:rPr lang="en-US" sz="2800" dirty="0"/>
              <a:t>Week 4</a:t>
            </a:r>
          </a:p>
        </p:txBody>
      </p:sp>
      <p:pic>
        <p:nvPicPr>
          <p:cNvPr id="5" name="Picture 4">
            <a:extLst>
              <a:ext uri="{FF2B5EF4-FFF2-40B4-BE49-F238E27FC236}">
                <a16:creationId xmlns:a16="http://schemas.microsoft.com/office/drawing/2014/main" id="{917D6D5E-5359-BF23-2375-A1472563A1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4097" y="462575"/>
            <a:ext cx="2974848" cy="1060704"/>
          </a:xfrm>
          <a:prstGeom prst="rect">
            <a:avLst/>
          </a:prstGeom>
        </p:spPr>
      </p:pic>
    </p:spTree>
    <p:extLst>
      <p:ext uri="{BB962C8B-B14F-4D97-AF65-F5344CB8AC3E}">
        <p14:creationId xmlns:p14="http://schemas.microsoft.com/office/powerpoint/2010/main" val="704223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3DA8-5E2D-96D2-162D-5BA3097A6C6B}"/>
              </a:ext>
            </a:extLst>
          </p:cNvPr>
          <p:cNvSpPr>
            <a:spLocks noGrp="1"/>
          </p:cNvSpPr>
          <p:nvPr>
            <p:ph type="title"/>
          </p:nvPr>
        </p:nvSpPr>
        <p:spPr/>
        <p:txBody>
          <a:bodyPr/>
          <a:lstStyle/>
          <a:p>
            <a:r>
              <a:rPr lang="en-US" dirty="0"/>
              <a:t>Más </a:t>
            </a:r>
            <a:r>
              <a:rPr lang="en-US" dirty="0" err="1"/>
              <a:t>práctica</a:t>
            </a:r>
            <a:endParaRPr lang="en-US" dirty="0"/>
          </a:p>
        </p:txBody>
      </p:sp>
      <p:sp>
        <p:nvSpPr>
          <p:cNvPr id="4" name="TextBox 3">
            <a:extLst>
              <a:ext uri="{FF2B5EF4-FFF2-40B4-BE49-F238E27FC236}">
                <a16:creationId xmlns:a16="http://schemas.microsoft.com/office/drawing/2014/main" id="{473EE4E9-87D7-5510-DF25-80F839B34F90}"/>
              </a:ext>
            </a:extLst>
          </p:cNvPr>
          <p:cNvSpPr txBox="1"/>
          <p:nvPr/>
        </p:nvSpPr>
        <p:spPr>
          <a:xfrm>
            <a:off x="200891" y="2105891"/>
            <a:ext cx="10764982" cy="3046988"/>
          </a:xfrm>
          <a:prstGeom prst="rect">
            <a:avLst/>
          </a:prstGeom>
          <a:noFill/>
        </p:spPr>
        <p:txBody>
          <a:bodyPr wrap="square">
            <a:spAutoFit/>
          </a:bodyPr>
          <a:lstStyle/>
          <a:p>
            <a:r>
              <a:rPr lang="en-US" sz="2400" dirty="0"/>
              <a:t>Translate the following sentences into Spanish and decide whether you would use subjunctive or indicative. </a:t>
            </a:r>
          </a:p>
          <a:p>
            <a:r>
              <a:rPr lang="en-US" sz="2400" dirty="0"/>
              <a:t>1.	We don’t know anyone that is from Ecuador.</a:t>
            </a:r>
          </a:p>
          <a:p>
            <a:r>
              <a:rPr lang="en-US" sz="2400" dirty="0"/>
              <a:t>2.	We want to buy the house that has a garage.</a:t>
            </a:r>
          </a:p>
          <a:p>
            <a:r>
              <a:rPr lang="en-US" sz="2400" dirty="0"/>
              <a:t>3.	There is no one who plays basketball like her.</a:t>
            </a:r>
          </a:p>
          <a:p>
            <a:r>
              <a:rPr lang="en-US" sz="2400" dirty="0"/>
              <a:t>4.	There are three students that know the answer.</a:t>
            </a:r>
          </a:p>
          <a:p>
            <a:r>
              <a:rPr lang="en-US" sz="2400" dirty="0"/>
              <a:t>5.	Do you know anyone that paints well?</a:t>
            </a:r>
          </a:p>
          <a:p>
            <a:r>
              <a:rPr lang="en-US" sz="2400" dirty="0"/>
              <a:t>6.	She knows someone that speaks many languages. </a:t>
            </a:r>
          </a:p>
        </p:txBody>
      </p:sp>
    </p:spTree>
    <p:extLst>
      <p:ext uri="{BB962C8B-B14F-4D97-AF65-F5344CB8AC3E}">
        <p14:creationId xmlns:p14="http://schemas.microsoft.com/office/powerpoint/2010/main" val="107305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24D9-FA96-4723-904B-AB774D445282}"/>
              </a:ext>
            </a:extLst>
          </p:cNvPr>
          <p:cNvSpPr>
            <a:spLocks noGrp="1"/>
          </p:cNvSpPr>
          <p:nvPr>
            <p:ph type="title"/>
          </p:nvPr>
        </p:nvSpPr>
        <p:spPr/>
        <p:txBody>
          <a:bodyPr/>
          <a:lstStyle/>
          <a:p>
            <a:r>
              <a:rPr lang="en-US" dirty="0"/>
              <a:t>Week 4 contents</a:t>
            </a:r>
          </a:p>
        </p:txBody>
      </p:sp>
      <p:sp>
        <p:nvSpPr>
          <p:cNvPr id="3" name="Content Placeholder 2">
            <a:extLst>
              <a:ext uri="{FF2B5EF4-FFF2-40B4-BE49-F238E27FC236}">
                <a16:creationId xmlns:a16="http://schemas.microsoft.com/office/drawing/2014/main" id="{8CAE65A4-DE64-4733-8F65-DF7F203FF7C1}"/>
              </a:ext>
            </a:extLst>
          </p:cNvPr>
          <p:cNvSpPr>
            <a:spLocks noGrp="1"/>
          </p:cNvSpPr>
          <p:nvPr>
            <p:ph idx="1"/>
          </p:nvPr>
        </p:nvSpPr>
        <p:spPr/>
        <p:txBody>
          <a:bodyPr>
            <a:normAutofit lnSpcReduction="10000"/>
          </a:bodyPr>
          <a:lstStyle/>
          <a:p>
            <a:r>
              <a:rPr lang="en-US" dirty="0"/>
              <a:t>1. Conversation practice</a:t>
            </a:r>
          </a:p>
          <a:p>
            <a:r>
              <a:rPr lang="en-US" dirty="0"/>
              <a:t>2. Spelling changes in the present subjunctive &amp; practice</a:t>
            </a:r>
          </a:p>
          <a:p>
            <a:r>
              <a:rPr lang="en-US" dirty="0"/>
              <a:t>El </a:t>
            </a:r>
            <a:r>
              <a:rPr lang="en-US" dirty="0" err="1"/>
              <a:t>uso</a:t>
            </a:r>
            <a:r>
              <a:rPr lang="en-US" dirty="0"/>
              <a:t> de subjunctive- the “g” in WEDDING acronym</a:t>
            </a:r>
          </a:p>
          <a:p>
            <a:r>
              <a:rPr lang="en-US" dirty="0"/>
              <a:t>3. Subjunctive vs Indicative Examples</a:t>
            </a:r>
          </a:p>
          <a:p>
            <a:r>
              <a:rPr lang="en-US" dirty="0"/>
              <a:t>4. Vocabulary – adverbial clauses</a:t>
            </a:r>
          </a:p>
          <a:p>
            <a:r>
              <a:rPr lang="en-US" dirty="0"/>
              <a:t>5. Practice</a:t>
            </a:r>
          </a:p>
          <a:p>
            <a:r>
              <a:rPr lang="en-US" dirty="0"/>
              <a:t>6. Conversation practice- break out rooms!</a:t>
            </a:r>
          </a:p>
          <a:p>
            <a:r>
              <a:rPr lang="en-US" dirty="0"/>
              <a:t>More practice if time</a:t>
            </a:r>
          </a:p>
          <a:p>
            <a:endParaRPr lang="en-US" dirty="0"/>
          </a:p>
          <a:p>
            <a:endParaRPr lang="en-US" dirty="0"/>
          </a:p>
          <a:p>
            <a:endParaRPr lang="en-US" dirty="0"/>
          </a:p>
        </p:txBody>
      </p:sp>
    </p:spTree>
    <p:extLst>
      <p:ext uri="{BB962C8B-B14F-4D97-AF65-F5344CB8AC3E}">
        <p14:creationId xmlns:p14="http://schemas.microsoft.com/office/powerpoint/2010/main" val="347192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09FEA-A468-40B8-90DB-D6017F043578}"/>
              </a:ext>
            </a:extLst>
          </p:cNvPr>
          <p:cNvSpPr>
            <a:spLocks noGrp="1"/>
          </p:cNvSpPr>
          <p:nvPr>
            <p:ph type="title"/>
          </p:nvPr>
        </p:nvSpPr>
        <p:spPr/>
        <p:txBody>
          <a:bodyPr/>
          <a:lstStyle/>
          <a:p>
            <a:r>
              <a:rPr lang="es-US" dirty="0" err="1"/>
              <a:t>Spelling</a:t>
            </a:r>
            <a:r>
              <a:rPr lang="es-US" dirty="0"/>
              <a:t> </a:t>
            </a:r>
            <a:r>
              <a:rPr lang="es-US" dirty="0" err="1"/>
              <a:t>Changes</a:t>
            </a:r>
            <a:r>
              <a:rPr lang="es-US" dirty="0"/>
              <a:t>  </a:t>
            </a:r>
            <a:endParaRPr lang="en-US" dirty="0"/>
          </a:p>
        </p:txBody>
      </p:sp>
      <p:sp>
        <p:nvSpPr>
          <p:cNvPr id="4" name="Content Placeholder 3">
            <a:extLst>
              <a:ext uri="{FF2B5EF4-FFF2-40B4-BE49-F238E27FC236}">
                <a16:creationId xmlns:a16="http://schemas.microsoft.com/office/drawing/2014/main" id="{F27C6C69-DF36-7C56-4AA9-3BDDE8DA9A40}"/>
              </a:ext>
            </a:extLst>
          </p:cNvPr>
          <p:cNvSpPr>
            <a:spLocks noGrp="1"/>
          </p:cNvSpPr>
          <p:nvPr>
            <p:ph idx="1"/>
          </p:nvPr>
        </p:nvSpPr>
        <p:spPr>
          <a:xfrm>
            <a:off x="318655" y="2175164"/>
            <a:ext cx="11201400" cy="4468091"/>
          </a:xfrm>
        </p:spPr>
        <p:txBody>
          <a:bodyPr>
            <a:normAutofit fontScale="70000" lnSpcReduction="20000"/>
          </a:bodyPr>
          <a:lstStyle/>
          <a:p>
            <a:r>
              <a:rPr lang="en-US" dirty="0"/>
              <a:t>-AR verbs whose stems end in -c, -g, -z change those letters as follows in the present subjunctive.  </a:t>
            </a:r>
          </a:p>
          <a:p>
            <a:r>
              <a:rPr lang="en-US" dirty="0"/>
              <a:t>C  </a:t>
            </a:r>
            <a:r>
              <a:rPr lang="en-US" dirty="0" err="1"/>
              <a:t>qu</a:t>
            </a:r>
            <a:endParaRPr lang="en-US" dirty="0"/>
          </a:p>
          <a:p>
            <a:r>
              <a:rPr lang="en-US" dirty="0"/>
              <a:t>G  </a:t>
            </a:r>
            <a:r>
              <a:rPr lang="en-US" dirty="0" err="1"/>
              <a:t>gu</a:t>
            </a:r>
            <a:endParaRPr lang="en-US" dirty="0"/>
          </a:p>
          <a:p>
            <a:r>
              <a:rPr lang="en-US" dirty="0"/>
              <a:t>Z  c</a:t>
            </a:r>
          </a:p>
          <a:p>
            <a:r>
              <a:rPr lang="en-US" dirty="0" err="1"/>
              <a:t>Buscamos</a:t>
            </a:r>
            <a:r>
              <a:rPr lang="en-US" dirty="0"/>
              <a:t> casa.   Es </a:t>
            </a:r>
            <a:r>
              <a:rPr lang="en-US" dirty="0" err="1"/>
              <a:t>necesario</a:t>
            </a:r>
            <a:r>
              <a:rPr lang="en-US" dirty="0"/>
              <a:t> que </a:t>
            </a:r>
            <a:r>
              <a:rPr lang="en-US" dirty="0" err="1"/>
              <a:t>busquemos</a:t>
            </a:r>
            <a:r>
              <a:rPr lang="en-US" dirty="0"/>
              <a:t> casa. </a:t>
            </a:r>
          </a:p>
          <a:p>
            <a:r>
              <a:rPr lang="en-US" dirty="0" err="1"/>
              <a:t>Llegan</a:t>
            </a:r>
            <a:r>
              <a:rPr lang="en-US" dirty="0"/>
              <a:t> </a:t>
            </a:r>
            <a:r>
              <a:rPr lang="en-US" dirty="0" err="1"/>
              <a:t>el</a:t>
            </a:r>
            <a:r>
              <a:rPr lang="en-US" dirty="0"/>
              <a:t> lunes.    </a:t>
            </a:r>
            <a:r>
              <a:rPr lang="en-US" dirty="0" err="1"/>
              <a:t>Espero</a:t>
            </a:r>
            <a:r>
              <a:rPr lang="en-US" dirty="0"/>
              <a:t> que </a:t>
            </a:r>
            <a:r>
              <a:rPr lang="en-US" dirty="0" err="1"/>
              <a:t>lleguen</a:t>
            </a:r>
            <a:r>
              <a:rPr lang="en-US" dirty="0"/>
              <a:t> </a:t>
            </a:r>
            <a:r>
              <a:rPr lang="en-US" dirty="0" err="1"/>
              <a:t>el</a:t>
            </a:r>
            <a:r>
              <a:rPr lang="en-US" dirty="0"/>
              <a:t> lunes. </a:t>
            </a:r>
          </a:p>
          <a:p>
            <a:r>
              <a:rPr lang="en-US" dirty="0" err="1"/>
              <a:t>Almorzamos</a:t>
            </a:r>
            <a:r>
              <a:rPr lang="en-US" dirty="0"/>
              <a:t> </a:t>
            </a:r>
            <a:r>
              <a:rPr lang="en-US" dirty="0" err="1"/>
              <a:t>aquí</a:t>
            </a:r>
            <a:r>
              <a:rPr lang="en-US" dirty="0"/>
              <a:t>.    </a:t>
            </a:r>
            <a:r>
              <a:rPr lang="en-US" dirty="0" err="1"/>
              <a:t>Prefiero</a:t>
            </a:r>
            <a:r>
              <a:rPr lang="en-US" dirty="0"/>
              <a:t> que </a:t>
            </a:r>
            <a:r>
              <a:rPr lang="en-US" dirty="0" err="1"/>
              <a:t>almorcemos</a:t>
            </a:r>
            <a:r>
              <a:rPr lang="en-US" dirty="0"/>
              <a:t> </a:t>
            </a:r>
            <a:r>
              <a:rPr lang="en-US" dirty="0" err="1"/>
              <a:t>aquí</a:t>
            </a:r>
            <a:r>
              <a:rPr lang="en-US" dirty="0"/>
              <a:t>.</a:t>
            </a:r>
          </a:p>
          <a:p>
            <a:r>
              <a:rPr lang="en-US" dirty="0"/>
              <a:t>-ER and -IR verbs </a:t>
            </a:r>
            <a:r>
              <a:rPr lang="en-US" dirty="0" err="1"/>
              <a:t>whos</a:t>
            </a:r>
            <a:r>
              <a:rPr lang="en-US" dirty="0"/>
              <a:t> stems end in -g, -</a:t>
            </a:r>
            <a:r>
              <a:rPr lang="en-US" dirty="0" err="1"/>
              <a:t>gu</a:t>
            </a:r>
            <a:r>
              <a:rPr lang="en-US" dirty="0"/>
              <a:t>, or -c change those letters as follows in the present subjunctive. *Note: Irregular verbs like </a:t>
            </a:r>
            <a:r>
              <a:rPr lang="en-US" dirty="0" err="1"/>
              <a:t>hacer</a:t>
            </a:r>
            <a:r>
              <a:rPr lang="en-US" dirty="0"/>
              <a:t> and </a:t>
            </a:r>
            <a:r>
              <a:rPr lang="en-US" dirty="0" err="1"/>
              <a:t>conocer</a:t>
            </a:r>
            <a:r>
              <a:rPr lang="en-US" dirty="0"/>
              <a:t> don’t follow this spelling change rule. </a:t>
            </a:r>
          </a:p>
          <a:p>
            <a:r>
              <a:rPr lang="en-US" dirty="0"/>
              <a:t>G  j</a:t>
            </a:r>
          </a:p>
          <a:p>
            <a:r>
              <a:rPr lang="en-US" dirty="0"/>
              <a:t>Gu  g</a:t>
            </a:r>
          </a:p>
          <a:p>
            <a:r>
              <a:rPr lang="en-US" dirty="0"/>
              <a:t>C  z</a:t>
            </a:r>
          </a:p>
          <a:p>
            <a:r>
              <a:rPr lang="en-US" dirty="0" err="1"/>
              <a:t>Escoges</a:t>
            </a:r>
            <a:r>
              <a:rPr lang="en-US" dirty="0"/>
              <a:t> </a:t>
            </a:r>
            <a:r>
              <a:rPr lang="en-US" dirty="0" err="1"/>
              <a:t>otro</a:t>
            </a:r>
            <a:r>
              <a:rPr lang="en-US" dirty="0"/>
              <a:t> </a:t>
            </a:r>
            <a:r>
              <a:rPr lang="en-US" dirty="0" err="1"/>
              <a:t>plato</a:t>
            </a:r>
            <a:r>
              <a:rPr lang="en-US" dirty="0"/>
              <a:t>.  </a:t>
            </a:r>
            <a:r>
              <a:rPr lang="en-US" dirty="0" err="1"/>
              <a:t>Queremos</a:t>
            </a:r>
            <a:r>
              <a:rPr lang="en-US" dirty="0"/>
              <a:t> que </a:t>
            </a:r>
            <a:r>
              <a:rPr lang="en-US" dirty="0" err="1"/>
              <a:t>escojas</a:t>
            </a:r>
            <a:r>
              <a:rPr lang="en-US" dirty="0"/>
              <a:t> </a:t>
            </a:r>
            <a:r>
              <a:rPr lang="en-US" dirty="0" err="1"/>
              <a:t>otro</a:t>
            </a:r>
            <a:r>
              <a:rPr lang="en-US" dirty="0"/>
              <a:t> </a:t>
            </a:r>
            <a:r>
              <a:rPr lang="en-US" dirty="0" err="1"/>
              <a:t>plato</a:t>
            </a:r>
            <a:r>
              <a:rPr lang="en-US" dirty="0"/>
              <a:t>. </a:t>
            </a:r>
          </a:p>
          <a:p>
            <a:r>
              <a:rPr lang="en-US" dirty="0" err="1"/>
              <a:t>Siguen</a:t>
            </a:r>
            <a:r>
              <a:rPr lang="en-US" dirty="0"/>
              <a:t> </a:t>
            </a:r>
            <a:r>
              <a:rPr lang="en-US" dirty="0" err="1"/>
              <a:t>andando</a:t>
            </a:r>
            <a:r>
              <a:rPr lang="en-US" dirty="0"/>
              <a:t>.  Es </a:t>
            </a:r>
            <a:r>
              <a:rPr lang="en-US" dirty="0" err="1"/>
              <a:t>posible</a:t>
            </a:r>
            <a:r>
              <a:rPr lang="en-US" dirty="0"/>
              <a:t> que </a:t>
            </a:r>
            <a:r>
              <a:rPr lang="en-US" dirty="0" err="1"/>
              <a:t>sigan</a:t>
            </a:r>
            <a:r>
              <a:rPr lang="en-US" dirty="0"/>
              <a:t> </a:t>
            </a:r>
            <a:r>
              <a:rPr lang="en-US" dirty="0" err="1"/>
              <a:t>andando</a:t>
            </a:r>
            <a:r>
              <a:rPr lang="en-US" dirty="0"/>
              <a:t>.</a:t>
            </a:r>
          </a:p>
          <a:p>
            <a:r>
              <a:rPr lang="en-US" dirty="0" err="1"/>
              <a:t>Te</a:t>
            </a:r>
            <a:r>
              <a:rPr lang="en-US" dirty="0"/>
              <a:t> </a:t>
            </a:r>
            <a:r>
              <a:rPr lang="en-US" dirty="0" err="1"/>
              <a:t>convence</a:t>
            </a:r>
            <a:r>
              <a:rPr lang="en-US" dirty="0"/>
              <a:t> </a:t>
            </a:r>
            <a:r>
              <a:rPr lang="en-US" dirty="0" err="1"/>
              <a:t>su</a:t>
            </a:r>
            <a:r>
              <a:rPr lang="en-US" dirty="0"/>
              <a:t> idea.  </a:t>
            </a:r>
            <a:r>
              <a:rPr lang="en-US" dirty="0" err="1"/>
              <a:t>Espero</a:t>
            </a:r>
            <a:r>
              <a:rPr lang="en-US" dirty="0"/>
              <a:t> que </a:t>
            </a:r>
            <a:r>
              <a:rPr lang="en-US" dirty="0" err="1"/>
              <a:t>te</a:t>
            </a:r>
            <a:r>
              <a:rPr lang="en-US" dirty="0"/>
              <a:t> </a:t>
            </a:r>
            <a:r>
              <a:rPr lang="en-US" dirty="0" err="1"/>
              <a:t>convenza</a:t>
            </a:r>
            <a:r>
              <a:rPr lang="en-US" dirty="0"/>
              <a:t> </a:t>
            </a:r>
            <a:r>
              <a:rPr lang="en-US" dirty="0" err="1"/>
              <a:t>su</a:t>
            </a:r>
            <a:r>
              <a:rPr lang="en-US" dirty="0"/>
              <a:t> idea. </a:t>
            </a:r>
          </a:p>
          <a:p>
            <a:endParaRPr lang="en-US" dirty="0"/>
          </a:p>
        </p:txBody>
      </p:sp>
    </p:spTree>
    <p:extLst>
      <p:ext uri="{BB962C8B-B14F-4D97-AF65-F5344CB8AC3E}">
        <p14:creationId xmlns:p14="http://schemas.microsoft.com/office/powerpoint/2010/main" val="365104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848E-36B4-4737-967F-1D3BE2B3DE78}"/>
              </a:ext>
            </a:extLst>
          </p:cNvPr>
          <p:cNvSpPr>
            <a:spLocks noGrp="1"/>
          </p:cNvSpPr>
          <p:nvPr>
            <p:ph type="title"/>
          </p:nvPr>
        </p:nvSpPr>
        <p:spPr/>
        <p:txBody>
          <a:bodyPr/>
          <a:lstStyle/>
          <a:p>
            <a:r>
              <a:rPr lang="es-US" dirty="0" err="1"/>
              <a:t>Practice</a:t>
            </a:r>
            <a:r>
              <a:rPr lang="es-US" dirty="0"/>
              <a:t> </a:t>
            </a:r>
            <a:r>
              <a:rPr lang="es-US" dirty="0" err="1"/>
              <a:t>translating</a:t>
            </a:r>
            <a:r>
              <a:rPr lang="es-US" dirty="0"/>
              <a:t> </a:t>
            </a:r>
            <a:r>
              <a:rPr lang="es-US" dirty="0" err="1"/>
              <a:t>sentences</a:t>
            </a:r>
            <a:r>
              <a:rPr lang="es-US" dirty="0"/>
              <a:t> </a:t>
            </a:r>
            <a:r>
              <a:rPr lang="es-US" dirty="0" err="1"/>
              <a:t>using</a:t>
            </a:r>
            <a:r>
              <a:rPr lang="es-US" dirty="0"/>
              <a:t> </a:t>
            </a:r>
            <a:r>
              <a:rPr lang="es-US" dirty="0" err="1"/>
              <a:t>subjunctive</a:t>
            </a:r>
            <a:endParaRPr lang="en-US" dirty="0"/>
          </a:p>
        </p:txBody>
      </p:sp>
      <p:sp>
        <p:nvSpPr>
          <p:cNvPr id="3" name="Content Placeholder 2">
            <a:extLst>
              <a:ext uri="{FF2B5EF4-FFF2-40B4-BE49-F238E27FC236}">
                <a16:creationId xmlns:a16="http://schemas.microsoft.com/office/drawing/2014/main" id="{B5BE8599-421F-4414-8C58-B9CA0BAD7AE0}"/>
              </a:ext>
            </a:extLst>
          </p:cNvPr>
          <p:cNvSpPr>
            <a:spLocks noGrp="1"/>
          </p:cNvSpPr>
          <p:nvPr>
            <p:ph idx="1"/>
          </p:nvPr>
        </p:nvSpPr>
        <p:spPr>
          <a:xfrm>
            <a:off x="381001" y="2348345"/>
            <a:ext cx="11457708" cy="4114800"/>
          </a:xfrm>
        </p:spPr>
        <p:txBody>
          <a:bodyPr>
            <a:normAutofit/>
          </a:bodyPr>
          <a:lstStyle/>
          <a:p>
            <a:pPr marL="342900" marR="0" lvl="0" indent="-342900">
              <a:lnSpc>
                <a:spcPct val="150000"/>
              </a:lnSpc>
              <a:spcBef>
                <a:spcPts val="0"/>
              </a:spcBef>
              <a:spcAft>
                <a:spcPts val="0"/>
              </a:spcAft>
              <a:buFont typeface="+mj-lt"/>
              <a:buAutoNum type="arabicPeriod"/>
            </a:pPr>
            <a:r>
              <a:rPr lang="es-MX" sz="1600" i="1" dirty="0">
                <a:effectLst/>
                <a:latin typeface="Arial" panose="020B0604020202020204" pitchFamily="34" charset="0"/>
                <a:ea typeface="Arial" panose="020B0604020202020204" pitchFamily="34" charset="0"/>
                <a:cs typeface="Times New Roman" panose="02020603050405020304" pitchFamily="18" charset="0"/>
              </a:rPr>
              <a:t>Espero que tú _______ tus planes. (realizar)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s-MX" sz="1600" i="1" dirty="0">
                <a:effectLst/>
                <a:latin typeface="Arial" panose="020B0604020202020204" pitchFamily="34" charset="0"/>
                <a:ea typeface="Arial" panose="020B0604020202020204" pitchFamily="34" charset="0"/>
                <a:cs typeface="Times New Roman" panose="02020603050405020304" pitchFamily="18" charset="0"/>
              </a:rPr>
              <a:t>Es probable que los chicos ____ muy buenas notas. (sacar)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s-MX" sz="1600" i="1" dirty="0">
                <a:effectLst/>
                <a:latin typeface="Arial" panose="020B0604020202020204" pitchFamily="34" charset="0"/>
                <a:ea typeface="Arial" panose="020B0604020202020204" pitchFamily="34" charset="0"/>
                <a:cs typeface="Times New Roman" panose="02020603050405020304" pitchFamily="18" charset="0"/>
              </a:rPr>
              <a:t>¡Qué lástima que _______ a llover! (comenzar)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s-MX" sz="1600" i="1" dirty="0">
                <a:effectLst/>
                <a:latin typeface="Arial" panose="020B0604020202020204" pitchFamily="34" charset="0"/>
                <a:ea typeface="Arial" panose="020B0604020202020204" pitchFamily="34" charset="0"/>
                <a:cs typeface="Times New Roman" panose="02020603050405020304" pitchFamily="18" charset="0"/>
              </a:rPr>
              <a:t>Insisten en que nosotros _____ las luces. (apagar)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s-MX" sz="1600" i="1" dirty="0">
                <a:effectLst/>
                <a:latin typeface="Arial" panose="020B0604020202020204" pitchFamily="34" charset="0"/>
                <a:ea typeface="Arial" panose="020B0604020202020204" pitchFamily="34" charset="0"/>
                <a:cs typeface="Times New Roman" panose="02020603050405020304" pitchFamily="18" charset="0"/>
              </a:rPr>
              <a:t>Tenemos miedo de que los soldados no _____ a sus enemigos. (vencer)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s-US" dirty="0"/>
          </a:p>
        </p:txBody>
      </p:sp>
    </p:spTree>
    <p:extLst>
      <p:ext uri="{BB962C8B-B14F-4D97-AF65-F5344CB8AC3E}">
        <p14:creationId xmlns:p14="http://schemas.microsoft.com/office/powerpoint/2010/main" val="282084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BB011-C5E0-433E-9943-99C607F12090}"/>
              </a:ext>
            </a:extLst>
          </p:cNvPr>
          <p:cNvSpPr>
            <a:spLocks noGrp="1"/>
          </p:cNvSpPr>
          <p:nvPr>
            <p:ph type="title"/>
          </p:nvPr>
        </p:nvSpPr>
        <p:spPr/>
        <p:txBody>
          <a:bodyPr/>
          <a:lstStyle/>
          <a:p>
            <a:r>
              <a:rPr lang="es-US" dirty="0"/>
              <a:t>El uso de </a:t>
            </a:r>
            <a:r>
              <a:rPr lang="es-US" dirty="0" err="1"/>
              <a:t>Subjunctivo</a:t>
            </a:r>
            <a:endParaRPr lang="en-US" dirty="0"/>
          </a:p>
        </p:txBody>
      </p:sp>
      <p:pic>
        <p:nvPicPr>
          <p:cNvPr id="5" name="Content Placeholder 4">
            <a:extLst>
              <a:ext uri="{FF2B5EF4-FFF2-40B4-BE49-F238E27FC236}">
                <a16:creationId xmlns:a16="http://schemas.microsoft.com/office/drawing/2014/main" id="{3C83C743-E561-03ED-E8C3-22119657FFAC}"/>
              </a:ext>
            </a:extLst>
          </p:cNvPr>
          <p:cNvPicPr>
            <a:picLocks noGrp="1" noChangeAspect="1"/>
          </p:cNvPicPr>
          <p:nvPr>
            <p:ph idx="1"/>
          </p:nvPr>
        </p:nvPicPr>
        <p:blipFill>
          <a:blip r:embed="rId2"/>
          <a:stretch>
            <a:fillRect/>
          </a:stretch>
        </p:blipFill>
        <p:spPr>
          <a:xfrm>
            <a:off x="549690" y="2459182"/>
            <a:ext cx="9948572" cy="2292927"/>
          </a:xfrm>
        </p:spPr>
      </p:pic>
    </p:spTree>
    <p:extLst>
      <p:ext uri="{BB962C8B-B14F-4D97-AF65-F5344CB8AC3E}">
        <p14:creationId xmlns:p14="http://schemas.microsoft.com/office/powerpoint/2010/main" val="15156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F43216-230D-4305-A1C8-B62D812B5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47675"/>
            <a:ext cx="11237976" cy="5930265"/>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BFE1D33-74D4-49A6-BE38-4E9E88ED96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1" name="Rectangle 10">
            <a:extLst>
              <a:ext uri="{FF2B5EF4-FFF2-40B4-BE49-F238E27FC236}">
                <a16:creationId xmlns:a16="http://schemas.microsoft.com/office/drawing/2014/main" id="{8B596859-88E8-4EB6-B800-82A454647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a:extLst>
              <a:ext uri="{FF2B5EF4-FFF2-40B4-BE49-F238E27FC236}">
                <a16:creationId xmlns:a16="http://schemas.microsoft.com/office/drawing/2014/main" id="{C2372E65-6264-316A-34E9-10E2725E5398}"/>
              </a:ext>
            </a:extLst>
          </p:cNvPr>
          <p:cNvPicPr>
            <a:picLocks noChangeAspect="1"/>
          </p:cNvPicPr>
          <p:nvPr/>
        </p:nvPicPr>
        <p:blipFill>
          <a:blip r:embed="rId3"/>
          <a:stretch>
            <a:fillRect/>
          </a:stretch>
        </p:blipFill>
        <p:spPr>
          <a:xfrm>
            <a:off x="2860963" y="544193"/>
            <a:ext cx="6004034" cy="5769613"/>
          </a:xfrm>
          <a:prstGeom prst="rect">
            <a:avLst/>
          </a:prstGeom>
        </p:spPr>
      </p:pic>
    </p:spTree>
    <p:extLst>
      <p:ext uri="{BB962C8B-B14F-4D97-AF65-F5344CB8AC3E}">
        <p14:creationId xmlns:p14="http://schemas.microsoft.com/office/powerpoint/2010/main" val="2343108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F07745-D943-46DF-AB69-FA455CE42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5"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72A2E17-3305-4404-A0DA-5CC3BDAFE0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F600F50-A8A6-F1F0-8729-A27014AA0CCC}"/>
              </a:ext>
            </a:extLst>
          </p:cNvPr>
          <p:cNvPicPr>
            <a:picLocks noChangeAspect="1"/>
          </p:cNvPicPr>
          <p:nvPr/>
        </p:nvPicPr>
        <p:blipFill>
          <a:blip r:embed="rId2"/>
          <a:stretch>
            <a:fillRect/>
          </a:stretch>
        </p:blipFill>
        <p:spPr>
          <a:xfrm>
            <a:off x="1659061" y="609600"/>
            <a:ext cx="8864688" cy="5604933"/>
          </a:xfrm>
          <a:prstGeom prst="rect">
            <a:avLst/>
          </a:prstGeom>
          <a:ln>
            <a:noFill/>
          </a:ln>
          <a:effectLst/>
        </p:spPr>
      </p:pic>
    </p:spTree>
    <p:extLst>
      <p:ext uri="{BB962C8B-B14F-4D97-AF65-F5344CB8AC3E}">
        <p14:creationId xmlns:p14="http://schemas.microsoft.com/office/powerpoint/2010/main" val="322069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C6F211-BEAD-0604-A5CA-DCC215A9446C}"/>
              </a:ext>
            </a:extLst>
          </p:cNvPr>
          <p:cNvSpPr txBox="1"/>
          <p:nvPr/>
        </p:nvSpPr>
        <p:spPr>
          <a:xfrm>
            <a:off x="526473" y="374074"/>
            <a:ext cx="9933709" cy="5958298"/>
          </a:xfrm>
          <a:prstGeom prst="rect">
            <a:avLst/>
          </a:prstGeom>
          <a:noFill/>
        </p:spPr>
        <p:txBody>
          <a:bodyPr wrap="square">
            <a:spAutoFit/>
          </a:bodyPr>
          <a:lstStyle/>
          <a:p>
            <a:pPr marL="0" marR="0">
              <a:lnSpc>
                <a:spcPct val="107000"/>
              </a:lnSpc>
              <a:spcBef>
                <a:spcPts val="0"/>
              </a:spcBef>
              <a:spcAft>
                <a:spcPts val="400"/>
              </a:spcAft>
              <a:tabLst>
                <a:tab pos="1092200" algn="l"/>
              </a:tabLst>
            </a:pPr>
            <a:r>
              <a:rPr lang="en-US" sz="2000" b="1" dirty="0" err="1">
                <a:solidFill>
                  <a:srgbClr val="C00000"/>
                </a:solidFill>
                <a:effectLst/>
                <a:latin typeface="Arial" panose="020B0604020202020204" pitchFamily="34" charset="0"/>
                <a:ea typeface="Arial" panose="020B0604020202020204" pitchFamily="34" charset="0"/>
                <a:cs typeface="Times New Roman" panose="02020603050405020304" pitchFamily="18" charset="0"/>
              </a:rPr>
              <a:t>Práctica</a:t>
            </a:r>
            <a:r>
              <a:rPr lang="en-US" sz="2000" b="1"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a:t>
            </a:r>
            <a:r>
              <a:rPr lang="en-US" sz="20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Decide whether to use subjunctive in the following sentences.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s-MX" sz="2400" i="1" dirty="0">
                <a:effectLst/>
                <a:latin typeface="Arial" panose="020B0604020202020204" pitchFamily="34" charset="0"/>
                <a:ea typeface="Arial" panose="020B0604020202020204" pitchFamily="34" charset="0"/>
                <a:cs typeface="Times New Roman" panose="02020603050405020304" pitchFamily="18" charset="0"/>
              </a:rPr>
              <a:t>¿Hay alguien aquí que ____ médico?   (ser)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s-MX" sz="2400" i="1" dirty="0">
                <a:effectLst/>
                <a:latin typeface="Arial" panose="020B0604020202020204" pitchFamily="34" charset="0"/>
                <a:ea typeface="Arial" panose="020B0604020202020204" pitchFamily="34" charset="0"/>
                <a:cs typeface="Times New Roman" panose="02020603050405020304" pitchFamily="18" charset="0"/>
              </a:rPr>
              <a:t>Necesito la tienda que ____ la camisa. (vender)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s-MX" sz="2400" i="1" dirty="0">
                <a:effectLst/>
                <a:latin typeface="Arial" panose="020B0604020202020204" pitchFamily="34" charset="0"/>
                <a:ea typeface="Arial" panose="020B0604020202020204" pitchFamily="34" charset="0"/>
                <a:cs typeface="Times New Roman" panose="02020603050405020304" pitchFamily="18" charset="0"/>
              </a:rPr>
              <a:t>No hay nadie que no le ____ la pizza (gustar)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s-MX" sz="2400" dirty="0">
                <a:effectLst/>
                <a:latin typeface="Arial" panose="020B0604020202020204" pitchFamily="34" charset="0"/>
                <a:ea typeface="Arial" panose="020B0604020202020204" pitchFamily="34" charset="0"/>
                <a:cs typeface="Times New Roman" panose="02020603050405020304" pitchFamily="18" charset="0"/>
              </a:rPr>
              <a:t>Necesito un esposo que _____ bien (cocinar)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s-MX" sz="2400" i="1" dirty="0">
                <a:effectLst/>
                <a:latin typeface="Arial" panose="020B0604020202020204" pitchFamily="34" charset="0"/>
                <a:ea typeface="Arial" panose="020B0604020202020204" pitchFamily="34" charset="0"/>
                <a:cs typeface="Times New Roman" panose="02020603050405020304" pitchFamily="18" charset="0"/>
              </a:rPr>
              <a:t>Vamos al parque a menos que _____. (llover)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n-US" sz="2400" i="1" dirty="0" err="1">
                <a:effectLst/>
                <a:latin typeface="Arial" panose="020B0604020202020204" pitchFamily="34" charset="0"/>
                <a:ea typeface="Arial" panose="020B0604020202020204" pitchFamily="34" charset="0"/>
                <a:cs typeface="Times New Roman" panose="02020603050405020304" pitchFamily="18" charset="0"/>
              </a:rPr>
              <a:t>Viene</a:t>
            </a:r>
            <a:r>
              <a:rPr lang="en-US" sz="2400" i="1" dirty="0">
                <a:effectLst/>
                <a:latin typeface="Arial" panose="020B0604020202020204" pitchFamily="34" charset="0"/>
                <a:ea typeface="Arial" panose="020B0604020202020204" pitchFamily="34" charset="0"/>
                <a:cs typeface="Times New Roman" panose="02020603050405020304" pitchFamily="18" charset="0"/>
              </a:rPr>
              <a:t> </a:t>
            </a:r>
            <a:r>
              <a:rPr lang="en-US" sz="2400" i="1" dirty="0" err="1">
                <a:effectLst/>
                <a:latin typeface="Arial" panose="020B0604020202020204" pitchFamily="34" charset="0"/>
                <a:ea typeface="Arial" panose="020B0604020202020204" pitchFamily="34" charset="0"/>
                <a:cs typeface="Times New Roman" panose="02020603050405020304" pitchFamily="18" charset="0"/>
              </a:rPr>
              <a:t>cuando</a:t>
            </a:r>
            <a:r>
              <a:rPr lang="en-US" sz="2400" i="1" dirty="0">
                <a:effectLst/>
                <a:latin typeface="Arial" panose="020B0604020202020204" pitchFamily="34" charset="0"/>
                <a:ea typeface="Arial" panose="020B0604020202020204" pitchFamily="34" charset="0"/>
                <a:cs typeface="Times New Roman" panose="02020603050405020304" pitchFamily="18" charset="0"/>
              </a:rPr>
              <a:t> ______. (</a:t>
            </a:r>
            <a:r>
              <a:rPr lang="en-US" sz="2400" i="1" dirty="0" err="1">
                <a:effectLst/>
                <a:latin typeface="Arial" panose="020B0604020202020204" pitchFamily="34" charset="0"/>
                <a:ea typeface="Arial" panose="020B0604020202020204" pitchFamily="34" charset="0"/>
                <a:cs typeface="Times New Roman" panose="02020603050405020304" pitchFamily="18" charset="0"/>
              </a:rPr>
              <a:t>poder</a:t>
            </a:r>
            <a:r>
              <a:rPr lang="en-US" sz="2400" i="1" dirty="0">
                <a:effectLst/>
                <a:latin typeface="Arial" panose="020B0604020202020204" pitchFamily="34" charset="0"/>
                <a:ea typeface="Arial" panose="020B060402020202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3991610" algn="l"/>
              </a:tabLst>
            </a:pPr>
            <a:r>
              <a:rPr lang="es-MX" sz="2400" i="1" dirty="0">
                <a:effectLst/>
                <a:latin typeface="Arial" panose="020B0604020202020204" pitchFamily="34" charset="0"/>
                <a:ea typeface="Arial" panose="020B0604020202020204" pitchFamily="34" charset="0"/>
                <a:cs typeface="Times New Roman" panose="02020603050405020304" pitchFamily="18" charset="0"/>
              </a:rPr>
              <a:t>La cuenta llega después de ______ (comer; nosotros).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800"/>
              </a:spcAft>
              <a:tabLst>
                <a:tab pos="399161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98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3597-6959-49A1-897E-7CA7622956E7}"/>
              </a:ext>
            </a:extLst>
          </p:cNvPr>
          <p:cNvSpPr>
            <a:spLocks noGrp="1"/>
          </p:cNvSpPr>
          <p:nvPr>
            <p:ph type="title"/>
          </p:nvPr>
        </p:nvSpPr>
        <p:spPr/>
        <p:txBody>
          <a:bodyPr/>
          <a:lstStyle/>
          <a:p>
            <a:r>
              <a:rPr lang="es-US" dirty="0"/>
              <a:t>Vamos a practicar las preguntas de conversación</a:t>
            </a:r>
            <a:endParaRPr lang="en-US" dirty="0"/>
          </a:p>
        </p:txBody>
      </p:sp>
      <p:sp>
        <p:nvSpPr>
          <p:cNvPr id="3" name="Content Placeholder 2">
            <a:extLst>
              <a:ext uri="{FF2B5EF4-FFF2-40B4-BE49-F238E27FC236}">
                <a16:creationId xmlns:a16="http://schemas.microsoft.com/office/drawing/2014/main" id="{A2879D35-7D70-4D47-83D2-C5E9BAC8ACA7}"/>
              </a:ext>
            </a:extLst>
          </p:cNvPr>
          <p:cNvSpPr>
            <a:spLocks noGrp="1"/>
          </p:cNvSpPr>
          <p:nvPr>
            <p:ph idx="1"/>
          </p:nvPr>
        </p:nvSpPr>
        <p:spPr/>
        <p:txBody>
          <a:bodyPr>
            <a:normAutofit fontScale="77500" lnSpcReduction="20000"/>
          </a:bodyPr>
          <a:lstStyle/>
          <a:p>
            <a:pPr marL="0" indent="0">
              <a:buNone/>
            </a:pPr>
            <a:r>
              <a:rPr lang="es-US" sz="2800" dirty="0"/>
              <a:t>En grupos, vamos a practicar el </a:t>
            </a:r>
            <a:r>
              <a:rPr lang="es-US" sz="2800" dirty="0" err="1"/>
              <a:t>subjunctivo</a:t>
            </a:r>
            <a:r>
              <a:rPr lang="es-US" sz="2800" dirty="0"/>
              <a:t> en break </a:t>
            </a:r>
            <a:r>
              <a:rPr lang="es-US" sz="2800" dirty="0" err="1"/>
              <a:t>out</a:t>
            </a:r>
            <a:r>
              <a:rPr lang="es-US" sz="2800" dirty="0"/>
              <a:t> </a:t>
            </a:r>
            <a:r>
              <a:rPr lang="es-US" sz="2800" dirty="0" err="1"/>
              <a:t>rooms</a:t>
            </a:r>
            <a:r>
              <a:rPr lang="es-US" sz="2800" dirty="0"/>
              <a:t> por Zoom. Use as </a:t>
            </a:r>
            <a:r>
              <a:rPr lang="es-US" sz="2800" dirty="0" err="1"/>
              <a:t>much</a:t>
            </a:r>
            <a:r>
              <a:rPr lang="es-US" sz="2800" dirty="0"/>
              <a:t> </a:t>
            </a:r>
            <a:r>
              <a:rPr lang="es-US" sz="2800" dirty="0" err="1"/>
              <a:t>subjunctive</a:t>
            </a:r>
            <a:r>
              <a:rPr lang="es-US" sz="2800" dirty="0"/>
              <a:t> as </a:t>
            </a:r>
            <a:r>
              <a:rPr lang="es-US" sz="2800" dirty="0" err="1"/>
              <a:t>you</a:t>
            </a:r>
            <a:r>
              <a:rPr lang="es-US" sz="2800" dirty="0"/>
              <a:t> can!</a:t>
            </a:r>
          </a:p>
          <a:p>
            <a:r>
              <a:rPr lang="en-US" sz="2800" dirty="0"/>
              <a:t>Topic: Traveling~ This can be giving advice for traveling using impersonal expressions or ideas for a friend or others for traveling. The goal is to use subjunctive but also to think about statements that may not use subjunctive. Talk about past travel experiences in Spanish to maintain good conversation without focusing too much on using subjunctive.</a:t>
            </a:r>
          </a:p>
          <a:p>
            <a:r>
              <a:rPr lang="en-US" sz="2800" dirty="0"/>
              <a:t>Examples: </a:t>
            </a:r>
          </a:p>
          <a:p>
            <a:r>
              <a:rPr lang="en-US" sz="2800" dirty="0" err="1"/>
              <a:t>Queremos</a:t>
            </a:r>
            <a:r>
              <a:rPr lang="en-US" sz="2800" dirty="0"/>
              <a:t> </a:t>
            </a:r>
            <a:r>
              <a:rPr lang="en-US" sz="2800" dirty="0" err="1"/>
              <a:t>viajar</a:t>
            </a:r>
            <a:r>
              <a:rPr lang="en-US" sz="2800" dirty="0"/>
              <a:t> </a:t>
            </a:r>
            <a:r>
              <a:rPr lang="en-US" sz="2800" dirty="0" err="1"/>
              <a:t>cuando</a:t>
            </a:r>
            <a:r>
              <a:rPr lang="en-US" sz="2800" dirty="0"/>
              <a:t> me </a:t>
            </a:r>
            <a:r>
              <a:rPr lang="en-US" sz="2800" dirty="0" err="1"/>
              <a:t>jubile</a:t>
            </a:r>
            <a:r>
              <a:rPr lang="en-US" sz="2800" dirty="0"/>
              <a:t>. </a:t>
            </a:r>
          </a:p>
          <a:p>
            <a:r>
              <a:rPr lang="en-US" sz="2800" dirty="0"/>
              <a:t>Es </a:t>
            </a:r>
            <a:r>
              <a:rPr lang="en-US" sz="2800" dirty="0" err="1"/>
              <a:t>importante</a:t>
            </a:r>
            <a:r>
              <a:rPr lang="en-US" sz="2800" dirty="0"/>
              <a:t> que </a:t>
            </a:r>
            <a:r>
              <a:rPr lang="en-US" sz="2800" dirty="0" err="1"/>
              <a:t>practiques</a:t>
            </a:r>
            <a:r>
              <a:rPr lang="en-US" sz="2800" dirty="0"/>
              <a:t> </a:t>
            </a:r>
            <a:r>
              <a:rPr lang="en-US" sz="2800" dirty="0" err="1"/>
              <a:t>español</a:t>
            </a:r>
            <a:r>
              <a:rPr lang="en-US" sz="2800" dirty="0"/>
              <a:t> antes de </a:t>
            </a:r>
            <a:r>
              <a:rPr lang="en-US" sz="2800" dirty="0" err="1"/>
              <a:t>viajar</a:t>
            </a:r>
            <a:r>
              <a:rPr lang="en-US" sz="2800" dirty="0"/>
              <a:t> a Latino América. </a:t>
            </a:r>
          </a:p>
          <a:p>
            <a:endParaRPr lang="es-US" sz="2800" dirty="0"/>
          </a:p>
          <a:p>
            <a:endParaRPr lang="es-US" sz="2800" dirty="0"/>
          </a:p>
        </p:txBody>
      </p:sp>
    </p:spTree>
    <p:extLst>
      <p:ext uri="{BB962C8B-B14F-4D97-AF65-F5344CB8AC3E}">
        <p14:creationId xmlns:p14="http://schemas.microsoft.com/office/powerpoint/2010/main" val="119937881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1382</TotalTime>
  <Words>594</Words>
  <Application>Microsoft Office PowerPoint</Application>
  <PresentationFormat>Widescreen</PresentationFormat>
  <Paragraphs>58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Futura Language Professionals Adult Conversation Class Advanced Part 2</vt:lpstr>
      <vt:lpstr>Week 4 contents</vt:lpstr>
      <vt:lpstr>Spelling Changes  </vt:lpstr>
      <vt:lpstr>Practice translating sentences using subjunctive</vt:lpstr>
      <vt:lpstr>El uso de Subjunctivo</vt:lpstr>
      <vt:lpstr>PowerPoint Presentation</vt:lpstr>
      <vt:lpstr>PowerPoint Presentation</vt:lpstr>
      <vt:lpstr>PowerPoint Presentation</vt:lpstr>
      <vt:lpstr>Vamos a practicar las preguntas de conversación</vt:lpstr>
      <vt:lpstr>Más práctica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Futura Language Professionals, Adult Conversation Class</dc:title>
  <dc:creator>Julia Raupp</dc:creator>
  <cp:lastModifiedBy>Futura Employee</cp:lastModifiedBy>
  <cp:revision>25</cp:revision>
  <dcterms:created xsi:type="dcterms:W3CDTF">2022-09-29T22:49:31Z</dcterms:created>
  <dcterms:modified xsi:type="dcterms:W3CDTF">2023-03-14T22:05:58Z</dcterms:modified>
</cp:coreProperties>
</file>