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4"/>
  </p:notesMasterIdLst>
  <p:sldIdLst>
    <p:sldId id="256" r:id="rId2"/>
    <p:sldId id="295" r:id="rId3"/>
    <p:sldId id="307" r:id="rId4"/>
    <p:sldId id="308" r:id="rId5"/>
    <p:sldId id="309" r:id="rId6"/>
    <p:sldId id="310" r:id="rId7"/>
    <p:sldId id="313" r:id="rId8"/>
    <p:sldId id="279" r:id="rId9"/>
    <p:sldId id="314" r:id="rId10"/>
    <p:sldId id="259" r:id="rId11"/>
    <p:sldId id="272" r:id="rId12"/>
    <p:sldId id="315" r:id="rId13"/>
    <p:sldId id="317" r:id="rId14"/>
    <p:sldId id="316" r:id="rId15"/>
    <p:sldId id="261" r:id="rId16"/>
    <p:sldId id="318" r:id="rId17"/>
    <p:sldId id="269" r:id="rId18"/>
    <p:sldId id="267" r:id="rId19"/>
    <p:sldId id="274" r:id="rId20"/>
    <p:sldId id="273" r:id="rId21"/>
    <p:sldId id="275" r:id="rId22"/>
    <p:sldId id="319" r:id="rId23"/>
    <p:sldId id="320" r:id="rId24"/>
    <p:sldId id="321" r:id="rId25"/>
    <p:sldId id="322" r:id="rId26"/>
    <p:sldId id="323" r:id="rId27"/>
    <p:sldId id="303" r:id="rId28"/>
    <p:sldId id="324" r:id="rId29"/>
    <p:sldId id="325" r:id="rId30"/>
    <p:sldId id="326" r:id="rId31"/>
    <p:sldId id="327" r:id="rId32"/>
    <p:sldId id="28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8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7F825-A560-4843-AF60-267C253EBDC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30410-9804-4B4D-8D66-D12207376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2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30410-9804-4B4D-8D66-D12207376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6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30410-9804-4B4D-8D66-D12207376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2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30410-9804-4B4D-8D66-D12207376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8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30410-9804-4B4D-8D66-D12207376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7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3283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0184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2300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1128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322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757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9928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139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0443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8044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000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6930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4296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767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67EDB11-C0EA-487A-8C22-AE3FBA35FAF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2193A8D-8DAA-4CD1-8F07-CBEFB8E8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25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38163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lifestyletodaynews.com/food/5-summer-drinks-to-beat-the-heat/" TargetMode="Externa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wumpihum.blogspot.com/2015/07/blog-post_9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oodista.com/blog/2011/04/19/organic-egg-co-op-violates-federal-standards/" TargetMode="Externa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elgourmeturbano.blogspot.com/search/label/panader%C3%ADa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www.innaturale.com/cosa-sono-gli-snack-neanche-i-nutrizionisti-lo-sann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dfreephotos.com/food/stash-of-potato-chips.jpg.php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www.foodista.com/recipe/88MPNWLK/schezwan-sandwich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mujermadreargentina.com.ar/blog/ir-a-la-verduleria-esa-aventura-diara/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www.pngall.com/french-fries-png/download/3637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utasgil.blogspot.com/2010/09/frutas-de-temporada-ecologicas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foodandspice.blogspot.com/2015/09/urad-dal-tomato-soup.html" TargetMode="Externa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alad-lettuce-tomatoes-healthy-1310865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lickr.com/photos/elsiehui/15668813681" TargetMode="Externa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irculodeestudios-centrohistorico.blogspot.com/2013/04/beneficios-de-comer-pescado-alarga-la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lickr.com/photos/polloasadoelhornero/5460981425/" TargetMode="Externa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elebratinglatinfood.blogspot.com/2010_09_01_archiv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boutespanol.com/10-alimentos-buenos-para-la-diabetes-2123497" TargetMode="Externa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rewminate.com/how-to-up-your-home-coffee-game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juice-png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udamorales.com.gt/agua-tesoro-para-la-salud-columna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rawpixel.com/image/425293/free-photo-image-beer-alcohol-alcoholism" TargetMode="Externa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economiablog.blogspot.com/2012/12/del-monopolio-la-competencia-perfecta.html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ice-cream-png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rystal-hotels-timeshare/7161346832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loquecomadonmanuel.com/2020/11/14/comida-para-llevar-en-getxo/" TargetMode="Externa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5418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photo/cents-change-coins-finance-259204/" TargetMode="Externa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sociologos.com/2017/11/01/dinero-circulacion-de-mercancias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en/practice-emoji-words-mindfulness-615644/" TargetMode="Externa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elrincondecelestecielo.blogspot.com/2014/02/trazo-de-manga-murcielago.html" TargetMode="External"/><Relationship Id="rId13" Type="http://schemas.openxmlformats.org/officeDocument/2006/relationships/image" Target="../media/image40.jpg"/><Relationship Id="rId3" Type="http://schemas.openxmlformats.org/officeDocument/2006/relationships/hyperlink" Target="https://untipoconclase.blogspot.com/2012/10/camisa-de-franela-de-uniqlo.html" TargetMode="External"/><Relationship Id="rId7" Type="http://schemas.openxmlformats.org/officeDocument/2006/relationships/image" Target="../media/image37.png"/><Relationship Id="rId12" Type="http://schemas.openxmlformats.org/officeDocument/2006/relationships/hyperlink" Target="https://clotheshorse-diaryofaclotheshorse.blogspot.com/2012/02/bomber-jacket.htm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ltallerdeqqchi.blogspot.com/2009/02/tipos-de-faldas.html" TargetMode="External"/><Relationship Id="rId11" Type="http://schemas.openxmlformats.org/officeDocument/2006/relationships/image" Target="../media/image39.jpeg"/><Relationship Id="rId5" Type="http://schemas.openxmlformats.org/officeDocument/2006/relationships/image" Target="../media/image36.jpg"/><Relationship Id="rId15" Type="http://schemas.openxmlformats.org/officeDocument/2006/relationships/hyperlink" Target="https://creativecommons.org/licenses/by-nc-sa/3.0/" TargetMode="External"/><Relationship Id="rId10" Type="http://schemas.openxmlformats.org/officeDocument/2006/relationships/hyperlink" Target="https://foottalk.blogspot.com/2005/05/social-history-of-t-shirt.html" TargetMode="External"/><Relationship Id="rId4" Type="http://schemas.openxmlformats.org/officeDocument/2006/relationships/hyperlink" Target="https://creativecommons.org/licenses/by-nc-nd/3.0/" TargetMode="External"/><Relationship Id="rId9" Type="http://schemas.openxmlformats.org/officeDocument/2006/relationships/image" Target="../media/image38.jpg"/><Relationship Id="rId14" Type="http://schemas.openxmlformats.org/officeDocument/2006/relationships/hyperlink" Target="https://wearabletrends.blogspot.com/2011/08/fashion-winter-coats-for-less-than-100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zapatosdefantasia.blogspot.com/" TargetMode="External"/><Relationship Id="rId13" Type="http://schemas.openxmlformats.org/officeDocument/2006/relationships/image" Target="../media/image46.png"/><Relationship Id="rId3" Type="http://schemas.openxmlformats.org/officeDocument/2006/relationships/hyperlink" Target="http://ijirst.org/Sports-Outdoor-Clothing-item-26649/" TargetMode="External"/><Relationship Id="rId7" Type="http://schemas.openxmlformats.org/officeDocument/2006/relationships/image" Target="../media/image43.jpg"/><Relationship Id="rId12" Type="http://schemas.openxmlformats.org/officeDocument/2006/relationships/hyperlink" Target="http://almaauun.org/w-Seals-O-Rings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uentosinfantilesoriginales.blogspot.com/2011/05/el-sombrero-magico-de-juan.html" TargetMode="External"/><Relationship Id="rId11" Type="http://schemas.openxmlformats.org/officeDocument/2006/relationships/image" Target="../media/image45.jpg"/><Relationship Id="rId5" Type="http://schemas.openxmlformats.org/officeDocument/2006/relationships/image" Target="../media/image42.jpg"/><Relationship Id="rId10" Type="http://schemas.openxmlformats.org/officeDocument/2006/relationships/hyperlink" Target="http://narmo.milne-library.org/Road-Running-411362/2-Running-Shoe-Women&amp;39;s-Fila/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44.jpg"/><Relationship Id="rId14" Type="http://schemas.openxmlformats.org/officeDocument/2006/relationships/hyperlink" Target="https://freepngimg.com/png/41333-winter-gloves-picture-free-download-png-h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hyperlink" Target="https://entrezapatosyvestidos.blogspot.com/2013/05/combinacion9-pantalon-blanco.html" TargetMode="External"/><Relationship Id="rId7" Type="http://schemas.openxmlformats.org/officeDocument/2006/relationships/hyperlink" Target="https://www.knittingpirate.com/patterns/cakewalk-socks/" TargetMode="External"/><Relationship Id="rId12" Type="http://schemas.openxmlformats.org/officeDocument/2006/relationships/hyperlink" Target="https://www.flickr.com/photos/93882601@N06/9645192906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11" Type="http://schemas.openxmlformats.org/officeDocument/2006/relationships/image" Target="../media/image51.jpg"/><Relationship Id="rId5" Type="http://schemas.openxmlformats.org/officeDocument/2006/relationships/hyperlink" Target="https://www.pngall.com/shorts-png" TargetMode="External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://revistalamiscelanea.wordpress.com/2012/07/25/lista-para-el-verano-trajes-de-bano-de-todos-colores-y-para-todo-tipo-de-cuerpo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eakfast!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lunch-box-png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D0A7-7890-351E-9FD2-245D30298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/>
              <a:t>Beginner </a:t>
            </a:r>
            <a:r>
              <a:rPr lang="en-US" sz="8000" dirty="0"/>
              <a:t>Part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8851-56FD-78E6-4F02-BDA8E2C8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892"/>
          </a:xfrm>
        </p:spPr>
        <p:txBody>
          <a:bodyPr>
            <a:noAutofit/>
          </a:bodyPr>
          <a:lstStyle/>
          <a:p>
            <a:pPr algn="r"/>
            <a:r>
              <a:rPr lang="en-US" sz="4400" b="1" dirty="0" err="1"/>
              <a:t>Clase</a:t>
            </a:r>
            <a:r>
              <a:rPr lang="en-US" sz="4400" b="1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77600389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cena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bebida</a:t>
            </a:r>
            <a:endParaRPr lang="en-US" sz="4400" dirty="0"/>
          </a:p>
        </p:txBody>
      </p:sp>
      <p:pic>
        <p:nvPicPr>
          <p:cNvPr id="9" name="Content Placeholder 1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E3DFC8CD-4624-0FEC-4342-BE7A9A71D7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222" y="2976221"/>
            <a:ext cx="4664868" cy="3109912"/>
          </a:xfrm>
        </p:spPr>
      </p:pic>
      <p:pic>
        <p:nvPicPr>
          <p:cNvPr id="11" name="Content Placeholder 11" descr="A picture containing cup, beverage, food, glass&#10;&#10;Description automatically generated">
            <a:extLst>
              <a:ext uri="{FF2B5EF4-FFF2-40B4-BE49-F238E27FC236}">
                <a16:creationId xmlns:a16="http://schemas.microsoft.com/office/drawing/2014/main" id="{C7442CC0-3A52-1E62-0593-DA280FD1AA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87698" y="2976221"/>
            <a:ext cx="5194300" cy="2875416"/>
          </a:xfrm>
        </p:spPr>
      </p:pic>
    </p:spTree>
    <p:extLst>
      <p:ext uri="{BB962C8B-B14F-4D97-AF65-F5344CB8AC3E}">
        <p14:creationId xmlns:p14="http://schemas.microsoft.com/office/powerpoint/2010/main" val="2757602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postre</a:t>
            </a:r>
            <a:r>
              <a:rPr lang="en-US" sz="440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los</a:t>
            </a:r>
            <a:r>
              <a:rPr lang="en-US" sz="4400" dirty="0"/>
              <a:t> huevos</a:t>
            </a:r>
          </a:p>
        </p:txBody>
      </p:sp>
      <p:pic>
        <p:nvPicPr>
          <p:cNvPr id="11" name="Content Placeholder 10" descr="A picture containing plate, table, cake, food&#10;&#10;Description automatically generated">
            <a:extLst>
              <a:ext uri="{FF2B5EF4-FFF2-40B4-BE49-F238E27FC236}">
                <a16:creationId xmlns:a16="http://schemas.microsoft.com/office/drawing/2014/main" id="{3F63FCD5-49EC-4274-90AF-B60CC4391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887" y="2941936"/>
            <a:ext cx="5189537" cy="2919114"/>
          </a:xfrm>
        </p:spPr>
      </p:pic>
      <p:pic>
        <p:nvPicPr>
          <p:cNvPr id="7" name="Content Placeholder 9" descr="A group of eggs&#10;&#10;Description automatically generated with medium confidence">
            <a:extLst>
              <a:ext uri="{FF2B5EF4-FFF2-40B4-BE49-F238E27FC236}">
                <a16:creationId xmlns:a16="http://schemas.microsoft.com/office/drawing/2014/main" id="{E2783A5B-4010-B021-AE87-950E0BEB91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4612" y="2751138"/>
            <a:ext cx="4661226" cy="3109912"/>
          </a:xfrm>
        </p:spPr>
      </p:pic>
    </p:spTree>
    <p:extLst>
      <p:ext uri="{BB962C8B-B14F-4D97-AF65-F5344CB8AC3E}">
        <p14:creationId xmlns:p14="http://schemas.microsoft.com/office/powerpoint/2010/main" val="38572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bocadillo</a:t>
            </a:r>
            <a:r>
              <a:rPr lang="en-US" sz="4400" dirty="0"/>
              <a:t>/snack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pan</a:t>
            </a:r>
          </a:p>
        </p:txBody>
      </p:sp>
      <p:pic>
        <p:nvPicPr>
          <p:cNvPr id="10" name="Content Placeholder 9" descr="A table full of food&#10;&#10;Description automatically generated with low confidence">
            <a:extLst>
              <a:ext uri="{FF2B5EF4-FFF2-40B4-BE49-F238E27FC236}">
                <a16:creationId xmlns:a16="http://schemas.microsoft.com/office/drawing/2014/main" id="{42B76C09-BF65-4A5E-BC32-8BC43D9F76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31716" y="3112959"/>
            <a:ext cx="4657626" cy="3108960"/>
          </a:xfrm>
        </p:spPr>
      </p:pic>
      <p:pic>
        <p:nvPicPr>
          <p:cNvPr id="8" name="Content Placeholder 10" descr="A picture containing nut, fruit, handwear, bread&#10;&#10;Description automatically generated">
            <a:extLst>
              <a:ext uri="{FF2B5EF4-FFF2-40B4-BE49-F238E27FC236}">
                <a16:creationId xmlns:a16="http://schemas.microsoft.com/office/drawing/2014/main" id="{06E3B74A-68AD-0AF2-E938-AF44FDF98B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52272" y="3112960"/>
            <a:ext cx="4664868" cy="3109912"/>
          </a:xfrm>
        </p:spPr>
      </p:pic>
    </p:spTree>
    <p:extLst>
      <p:ext uri="{BB962C8B-B14F-4D97-AF65-F5344CB8AC3E}">
        <p14:creationId xmlns:p14="http://schemas.microsoft.com/office/powerpoint/2010/main" val="2512894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sandwich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las papas </a:t>
            </a:r>
            <a:r>
              <a:rPr lang="en-US" sz="4400" dirty="0" err="1"/>
              <a:t>fritas</a:t>
            </a:r>
            <a:endParaRPr lang="en-US" sz="4400" dirty="0"/>
          </a:p>
        </p:txBody>
      </p:sp>
      <p:pic>
        <p:nvPicPr>
          <p:cNvPr id="12" name="Content Placeholder 11" descr="A picture containing sandwich, food, snack food, plate&#10;&#10;Description automatically generated">
            <a:extLst>
              <a:ext uri="{FF2B5EF4-FFF2-40B4-BE49-F238E27FC236}">
                <a16:creationId xmlns:a16="http://schemas.microsoft.com/office/drawing/2014/main" id="{B9FC6274-C161-7152-68E7-E32E8F6FE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60816" y="2934019"/>
            <a:ext cx="4297680" cy="3631841"/>
          </a:xfrm>
        </p:spPr>
      </p:pic>
      <p:pic>
        <p:nvPicPr>
          <p:cNvPr id="8" name="Content Placeholder 7" descr="A picture containing chip, snack food, food, indoor&#10;&#10;Description automatically generated">
            <a:extLst>
              <a:ext uri="{FF2B5EF4-FFF2-40B4-BE49-F238E27FC236}">
                <a16:creationId xmlns:a16="http://schemas.microsoft.com/office/drawing/2014/main" id="{613306D6-A77D-FD6B-8CC9-CB510497EF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74551" y="2934017"/>
            <a:ext cx="4663440" cy="3436452"/>
          </a:xfrm>
        </p:spPr>
      </p:pic>
    </p:spTree>
    <p:extLst>
      <p:ext uri="{BB962C8B-B14F-4D97-AF65-F5344CB8AC3E}">
        <p14:creationId xmlns:p14="http://schemas.microsoft.com/office/powerpoint/2010/main" val="462861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4400" dirty="0"/>
              <a:t>las papas a la </a:t>
            </a:r>
            <a:r>
              <a:rPr lang="en-US" sz="4400" dirty="0" err="1"/>
              <a:t>francesa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4400" dirty="0"/>
              <a:t>las </a:t>
            </a:r>
            <a:r>
              <a:rPr lang="en-US" sz="4400" dirty="0" err="1"/>
              <a:t>verduras</a:t>
            </a:r>
            <a:endParaRPr lang="en-US" sz="4400" dirty="0"/>
          </a:p>
        </p:txBody>
      </p:sp>
      <p:pic>
        <p:nvPicPr>
          <p:cNvPr id="21" name="Content Placeholder 14" descr="A pile of pasta&#10;&#10;Description automatically generated with medium confidence">
            <a:extLst>
              <a:ext uri="{FF2B5EF4-FFF2-40B4-BE49-F238E27FC236}">
                <a16:creationId xmlns:a16="http://schemas.microsoft.com/office/drawing/2014/main" id="{DE64D3D0-3D3F-4A2E-0CB0-315A2F7E91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77936" y="2977571"/>
            <a:ext cx="4663440" cy="3433241"/>
          </a:xfrm>
        </p:spPr>
      </p:pic>
      <p:pic>
        <p:nvPicPr>
          <p:cNvPr id="22" name="Content Placeholder 7" descr="A group of vegetables&#10;&#10;Description automatically generated with medium confidence">
            <a:extLst>
              <a:ext uri="{FF2B5EF4-FFF2-40B4-BE49-F238E27FC236}">
                <a16:creationId xmlns:a16="http://schemas.microsoft.com/office/drawing/2014/main" id="{AA7E2C50-A674-CA18-3A1E-E888D2E9887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87698" y="2977571"/>
            <a:ext cx="5194300" cy="2765964"/>
          </a:xfrm>
        </p:spPr>
      </p:pic>
    </p:spTree>
    <p:extLst>
      <p:ext uri="{BB962C8B-B14F-4D97-AF65-F5344CB8AC3E}">
        <p14:creationId xmlns:p14="http://schemas.microsoft.com/office/powerpoint/2010/main" val="2473039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fruta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sopa</a:t>
            </a:r>
            <a:endParaRPr lang="en-US" sz="4400" dirty="0"/>
          </a:p>
        </p:txBody>
      </p:sp>
      <p:pic>
        <p:nvPicPr>
          <p:cNvPr id="9" name="Content Placeholder 12" descr="A picture containing food, fruit, bowl, vegetable&#10;&#10;Description automatically generated">
            <a:extLst>
              <a:ext uri="{FF2B5EF4-FFF2-40B4-BE49-F238E27FC236}">
                <a16:creationId xmlns:a16="http://schemas.microsoft.com/office/drawing/2014/main" id="{E2084273-D6C3-C85D-4AF6-7458432E9D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936" y="2913232"/>
            <a:ext cx="4663440" cy="3497580"/>
          </a:xfrm>
        </p:spPr>
      </p:pic>
      <p:pic>
        <p:nvPicPr>
          <p:cNvPr id="11" name="Content Placeholder 16" descr="A bowl of soup&#10;&#10;Description automatically generated">
            <a:extLst>
              <a:ext uri="{FF2B5EF4-FFF2-40B4-BE49-F238E27FC236}">
                <a16:creationId xmlns:a16="http://schemas.microsoft.com/office/drawing/2014/main" id="{DDC591B9-F07C-1990-4F68-2DA51263C8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2986" y="2913232"/>
            <a:ext cx="4663440" cy="3497580"/>
          </a:xfrm>
        </p:spPr>
      </p:pic>
    </p:spTree>
    <p:extLst>
      <p:ext uri="{BB962C8B-B14F-4D97-AF65-F5344CB8AC3E}">
        <p14:creationId xmlns:p14="http://schemas.microsoft.com/office/powerpoint/2010/main" val="3953461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ensalada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bistec</a:t>
            </a:r>
            <a:endParaRPr lang="en-US" sz="4400" dirty="0"/>
          </a:p>
        </p:txBody>
      </p:sp>
      <p:pic>
        <p:nvPicPr>
          <p:cNvPr id="12" name="Content Placeholder 11" descr="A picture containing food, salad, vegetable, dish&#10;&#10;Description automatically generated">
            <a:extLst>
              <a:ext uri="{FF2B5EF4-FFF2-40B4-BE49-F238E27FC236}">
                <a16:creationId xmlns:a16="http://schemas.microsoft.com/office/drawing/2014/main" id="{2F464E95-017E-4F2C-80A9-7BAD6C89FD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3656" y="2872365"/>
            <a:ext cx="4663440" cy="3108960"/>
          </a:xfrm>
        </p:spPr>
      </p:pic>
      <p:pic>
        <p:nvPicPr>
          <p:cNvPr id="7" name="Content Placeholder 1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E39E4A6-2D1F-E9B2-D382-D30F7B8B67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3410" y="2872365"/>
            <a:ext cx="4662591" cy="3109912"/>
          </a:xfrm>
        </p:spPr>
      </p:pic>
    </p:spTree>
    <p:extLst>
      <p:ext uri="{BB962C8B-B14F-4D97-AF65-F5344CB8AC3E}">
        <p14:creationId xmlns:p14="http://schemas.microsoft.com/office/powerpoint/2010/main" val="85806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pescado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pollo</a:t>
            </a:r>
          </a:p>
        </p:txBody>
      </p:sp>
      <p:pic>
        <p:nvPicPr>
          <p:cNvPr id="10" name="Content Placeholder 9" descr="A picture containing plate, food, dish, snack food&#10;&#10;Description automatically generated">
            <a:extLst>
              <a:ext uri="{FF2B5EF4-FFF2-40B4-BE49-F238E27FC236}">
                <a16:creationId xmlns:a16="http://schemas.microsoft.com/office/drawing/2014/main" id="{E1349CF2-5AA4-4B21-B1EB-C26F28D17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4887" y="2964931"/>
            <a:ext cx="4669537" cy="3109912"/>
          </a:xfrm>
        </p:spPr>
      </p:pic>
      <p:pic>
        <p:nvPicPr>
          <p:cNvPr id="14" name="Content Placeholder 1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C742B025-51F4-4069-8C8C-D2F322079C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09998" y="2954992"/>
            <a:ext cx="4572000" cy="3051808"/>
          </a:xfrm>
        </p:spPr>
      </p:pic>
    </p:spTree>
    <p:extLst>
      <p:ext uri="{BB962C8B-B14F-4D97-AF65-F5344CB8AC3E}">
        <p14:creationId xmlns:p14="http://schemas.microsoft.com/office/powerpoint/2010/main" val="3833316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arroz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los frijoles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273AED-7FD9-43F8-AA8B-7384D87540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6722" y="2751137"/>
            <a:ext cx="4664868" cy="3109912"/>
          </a:xfrm>
        </p:spPr>
      </p:pic>
      <p:pic>
        <p:nvPicPr>
          <p:cNvPr id="17" name="Content Placeholder 16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61D4747C-1569-49D5-AD78-68F27ACA53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2791" y="2751138"/>
            <a:ext cx="4664868" cy="3109912"/>
          </a:xfrm>
        </p:spPr>
      </p:pic>
    </p:spTree>
    <p:extLst>
      <p:ext uri="{BB962C8B-B14F-4D97-AF65-F5344CB8AC3E}">
        <p14:creationId xmlns:p14="http://schemas.microsoft.com/office/powerpoint/2010/main" val="4065137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café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 jugo</a:t>
            </a:r>
          </a:p>
        </p:txBody>
      </p:sp>
      <p:pic>
        <p:nvPicPr>
          <p:cNvPr id="11" name="Content Placeholder 10" descr="A cup of coffee with coffee beans&#10;&#10;Description automatically generated with medium confidence">
            <a:extLst>
              <a:ext uri="{FF2B5EF4-FFF2-40B4-BE49-F238E27FC236}">
                <a16:creationId xmlns:a16="http://schemas.microsoft.com/office/drawing/2014/main" id="{24D70DF1-0B35-4856-B76F-E239FA6662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9336" y="3119289"/>
            <a:ext cx="5120640" cy="2881524"/>
          </a:xfrm>
        </p:spPr>
      </p:pic>
      <p:pic>
        <p:nvPicPr>
          <p:cNvPr id="7" name="Content Placeholder 24" descr="A picture containing orange, food, fruit, oranges&#10;&#10;Description automatically generated">
            <a:extLst>
              <a:ext uri="{FF2B5EF4-FFF2-40B4-BE49-F238E27FC236}">
                <a16:creationId xmlns:a16="http://schemas.microsoft.com/office/drawing/2014/main" id="{1B9A1E83-109B-8B06-5A9F-2320F0F91F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10186" y="2751137"/>
            <a:ext cx="3749040" cy="3617826"/>
          </a:xfrm>
        </p:spPr>
      </p:pic>
    </p:spTree>
    <p:extLst>
      <p:ext uri="{BB962C8B-B14F-4D97-AF65-F5344CB8AC3E}">
        <p14:creationId xmlns:p14="http://schemas.microsoft.com/office/powerpoint/2010/main" val="4250770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9CA36-E804-8CE5-2C91-2AEE7891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4" y="639097"/>
            <a:ext cx="3557160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Review:</a:t>
            </a:r>
            <a:br>
              <a:rPr lang="en-US" sz="5400" dirty="0"/>
            </a:br>
            <a:r>
              <a:rPr lang="en-US" sz="5400" dirty="0" err="1"/>
              <a:t>Adjetivos</a:t>
            </a:r>
            <a:r>
              <a:rPr lang="en-US" sz="5400" dirty="0"/>
              <a:t> Simples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674F1F8-962D-4FF5-B378-D9D2FFDF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01CDB4-05E2-481A-9165-2455B6FE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93C43E0F-EC0A-4928-BA40-42313C09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13EEE2-76BA-5822-5528-92B6CBF26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942374"/>
              </p:ext>
            </p:extLst>
          </p:nvPr>
        </p:nvGraphicFramePr>
        <p:xfrm>
          <a:off x="5290386" y="295422"/>
          <a:ext cx="6309360" cy="6217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054">
                  <a:extLst>
                    <a:ext uri="{9D8B030D-6E8A-4147-A177-3AD203B41FA5}">
                      <a16:colId xmlns:a16="http://schemas.microsoft.com/office/drawing/2014/main" val="1966727452"/>
                    </a:ext>
                  </a:extLst>
                </a:gridCol>
                <a:gridCol w="3149306">
                  <a:extLst>
                    <a:ext uri="{9D8B030D-6E8A-4147-A177-3AD203B41FA5}">
                      <a16:colId xmlns:a16="http://schemas.microsoft.com/office/drawing/2014/main" val="2519628538"/>
                    </a:ext>
                  </a:extLst>
                </a:gridCol>
              </a:tblGrid>
              <a:tr h="371544">
                <a:tc>
                  <a:txBody>
                    <a:bodyPr/>
                    <a:lstStyle/>
                    <a:p>
                      <a:pPr marL="45720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Adjetivos</a:t>
                      </a:r>
                      <a:r>
                        <a:rPr lang="en-US" sz="2000" b="1" dirty="0">
                          <a:effectLst/>
                        </a:rPr>
                        <a:t> Simples 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Simple Adjectives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654652276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caro</a:t>
                      </a:r>
                      <a:r>
                        <a:rPr lang="en-US" sz="1800" dirty="0">
                          <a:effectLst/>
                        </a:rPr>
                        <a:t>		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expensive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991850616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barato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cheap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2464156246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alto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tall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2547814298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bajo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short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2199296433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nuevo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new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2261781240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viejo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old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367030040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chico (chiquito)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small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97212784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err="1">
                          <a:effectLst/>
                        </a:rPr>
                        <a:t>mediano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medium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580726070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grande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big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1135951707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largo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long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1845238935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corto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short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88726669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vacío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empty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643873996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lleno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full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765629519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bonito/a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pretty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760385830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feo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ugly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263530763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bueno/a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good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731844836"/>
                  </a:ext>
                </a:extLst>
              </a:tr>
              <a:tr h="3439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malo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bad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2117" marR="22117" marT="22117" marB="22117"/>
                </a:tc>
                <a:extLst>
                  <a:ext uri="{0D108BD9-81ED-4DB2-BD59-A6C34878D82A}">
                    <a16:rowId xmlns:a16="http://schemas.microsoft.com/office/drawing/2014/main" val="3255831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047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cerveza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agua</a:t>
            </a:r>
            <a:endParaRPr lang="en-US" sz="4400" dirty="0"/>
          </a:p>
        </p:txBody>
      </p:sp>
      <p:pic>
        <p:nvPicPr>
          <p:cNvPr id="17" name="Content Placeholder 16" descr="A picture containing indoor, glass, container&#10;&#10;Description automatically generated">
            <a:extLst>
              <a:ext uri="{FF2B5EF4-FFF2-40B4-BE49-F238E27FC236}">
                <a16:creationId xmlns:a16="http://schemas.microsoft.com/office/drawing/2014/main" id="{E893D48F-37CE-401C-B22F-A3D9160308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5127" y="2883073"/>
            <a:ext cx="2468880" cy="3527739"/>
          </a:xfrm>
        </p:spPr>
      </p:pic>
      <p:pic>
        <p:nvPicPr>
          <p:cNvPr id="8" name="Content Placeholder 7" descr="A picture containing indoor, cup, mug, yellow&#10;&#10;Description automatically generated">
            <a:extLst>
              <a:ext uri="{FF2B5EF4-FFF2-40B4-BE49-F238E27FC236}">
                <a16:creationId xmlns:a16="http://schemas.microsoft.com/office/drawing/2014/main" id="{743A23CF-2892-D0AE-E4E9-8C33101188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58451" y="2795281"/>
            <a:ext cx="2468880" cy="3703321"/>
          </a:xfrm>
        </p:spPr>
      </p:pic>
    </p:spTree>
    <p:extLst>
      <p:ext uri="{BB962C8B-B14F-4D97-AF65-F5344CB8AC3E}">
        <p14:creationId xmlns:p14="http://schemas.microsoft.com/office/powerpoint/2010/main" val="681608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leche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 </a:t>
            </a:r>
            <a:r>
              <a:rPr lang="en-US" sz="4400" dirty="0" err="1"/>
              <a:t>helado</a:t>
            </a:r>
            <a:endParaRPr lang="en-US" sz="4400" dirty="0"/>
          </a:p>
        </p:txBody>
      </p:sp>
      <p:pic>
        <p:nvPicPr>
          <p:cNvPr id="28" name="Content Placeholder 27" descr="A picture containing cup, beverage, milk&#10;&#10;Description automatically generated">
            <a:extLst>
              <a:ext uri="{FF2B5EF4-FFF2-40B4-BE49-F238E27FC236}">
                <a16:creationId xmlns:a16="http://schemas.microsoft.com/office/drawing/2014/main" id="{0C829B93-B32C-4D70-8090-B56C5195A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9336" y="3244658"/>
            <a:ext cx="5120640" cy="2878371"/>
          </a:xfrm>
        </p:spPr>
      </p:pic>
      <p:pic>
        <p:nvPicPr>
          <p:cNvPr id="7" name="Content Placeholder 9" descr="A picture containing food, dessert, hand, cream&#10;&#10;Description automatically generated">
            <a:extLst>
              <a:ext uri="{FF2B5EF4-FFF2-40B4-BE49-F238E27FC236}">
                <a16:creationId xmlns:a16="http://schemas.microsoft.com/office/drawing/2014/main" id="{88319276-EF30-3B08-CFF2-4D3AB7027A5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13106" y="2751137"/>
            <a:ext cx="2743200" cy="3865417"/>
          </a:xfrm>
        </p:spPr>
      </p:pic>
    </p:spTree>
    <p:extLst>
      <p:ext uri="{BB962C8B-B14F-4D97-AF65-F5344CB8AC3E}">
        <p14:creationId xmlns:p14="http://schemas.microsoft.com/office/powerpoint/2010/main" val="3816684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restaurante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para </a:t>
            </a:r>
            <a:r>
              <a:rPr lang="en-US" sz="4400" dirty="0" err="1"/>
              <a:t>llevar</a:t>
            </a:r>
            <a:endParaRPr lang="en-US" sz="4400" dirty="0"/>
          </a:p>
        </p:txBody>
      </p:sp>
      <p:pic>
        <p:nvPicPr>
          <p:cNvPr id="9" name="Content Placeholder 14" descr="A picture containing text, table, indoor, ceiling&#10;&#10;Description automatically generated">
            <a:extLst>
              <a:ext uri="{FF2B5EF4-FFF2-40B4-BE49-F238E27FC236}">
                <a16:creationId xmlns:a16="http://schemas.microsoft.com/office/drawing/2014/main" id="{EEAB999B-03BF-C7D2-A5CB-F0FFA12F9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861" y="2751138"/>
            <a:ext cx="4662591" cy="3109912"/>
          </a:xfrm>
        </p:spPr>
      </p:pic>
      <p:pic>
        <p:nvPicPr>
          <p:cNvPr id="18" name="Content Placeholder 17" descr="A person wearing a mask and holding a bag of food&#10;&#10;Description automatically generated with low confidence">
            <a:extLst>
              <a:ext uri="{FF2B5EF4-FFF2-40B4-BE49-F238E27FC236}">
                <a16:creationId xmlns:a16="http://schemas.microsoft.com/office/drawing/2014/main" id="{9EE0DFC6-13D6-EEF9-7E56-2DF16B23B5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88075" y="2845197"/>
            <a:ext cx="5029200" cy="2828924"/>
          </a:xfrm>
        </p:spPr>
      </p:pic>
    </p:spTree>
    <p:extLst>
      <p:ext uri="{BB962C8B-B14F-4D97-AF65-F5344CB8AC3E}">
        <p14:creationId xmlns:p14="http://schemas.microsoft.com/office/powerpoint/2010/main" val="364974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dólar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 centavo</a:t>
            </a:r>
          </a:p>
        </p:txBody>
      </p:sp>
      <p:pic>
        <p:nvPicPr>
          <p:cNvPr id="9" name="Content Placeholder 8" descr="A close-up of some money&#10;&#10;Description automatically generated with medium confidence">
            <a:extLst>
              <a:ext uri="{FF2B5EF4-FFF2-40B4-BE49-F238E27FC236}">
                <a16:creationId xmlns:a16="http://schemas.microsoft.com/office/drawing/2014/main" id="{AA953CA4-3BD0-F04B-FE11-00E5912B47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8248" y="3173169"/>
            <a:ext cx="4664868" cy="3109912"/>
          </a:xfrm>
        </p:spPr>
      </p:pic>
      <p:pic>
        <p:nvPicPr>
          <p:cNvPr id="13" name="Content Placeholder 12" descr="A picture containing grill, pile, cooking, bunch&#10;&#10;Description automatically generated">
            <a:extLst>
              <a:ext uri="{FF2B5EF4-FFF2-40B4-BE49-F238E27FC236}">
                <a16:creationId xmlns:a16="http://schemas.microsoft.com/office/drawing/2014/main" id="{AE06E345-342E-07A5-D93F-9D38E672946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87698" y="3173169"/>
            <a:ext cx="5194300" cy="2714021"/>
          </a:xfrm>
        </p:spPr>
      </p:pic>
    </p:spTree>
    <p:extLst>
      <p:ext uri="{BB962C8B-B14F-4D97-AF65-F5344CB8AC3E}">
        <p14:creationId xmlns:p14="http://schemas.microsoft.com/office/powerpoint/2010/main" val="2199960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 – La comida</a:t>
            </a:r>
            <a:endParaRPr lang="en-US" sz="4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 err="1"/>
              <a:t>el</a:t>
            </a:r>
            <a:r>
              <a:rPr lang="en-US" sz="4400" dirty="0"/>
              <a:t> </a:t>
            </a:r>
            <a:r>
              <a:rPr lang="en-US" sz="4400" dirty="0" err="1"/>
              <a:t>cambio</a:t>
            </a:r>
            <a:r>
              <a:rPr lang="en-US" sz="4400" dirty="0"/>
              <a:t> / la feria</a:t>
            </a:r>
          </a:p>
        </p:txBody>
      </p:sp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8BF13043-540C-6903-99CF-39EAEC54C8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936" y="2913232"/>
            <a:ext cx="4663440" cy="3497580"/>
          </a:xfrm>
        </p:spPr>
      </p:pic>
      <p:pic>
        <p:nvPicPr>
          <p:cNvPr id="10" name="Content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3E1F50DF-E8FC-E567-29F3-C5EB805BD6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18558" y="2860694"/>
            <a:ext cx="4663440" cy="36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87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Builder Phrases: Dining Out</a:t>
            </a:r>
            <a:endParaRPr lang="en-US" sz="4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87C7-3571-3554-93B5-93344FCC9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187" y="2097892"/>
            <a:ext cx="5189856" cy="4572000"/>
          </a:xfrm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Cuanto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cuesta?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Cuanto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cuestan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¿Que le gustaría para comer?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Me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gustaría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Me gusta…</a:t>
            </a:r>
            <a:endParaRPr lang="es-MX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No me gusta…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¿Tiene?</a:t>
            </a:r>
            <a:r>
              <a:rPr lang="es-MX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¿Que tiene para….?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¡Que </a:t>
            </a:r>
            <a:r>
              <a:rPr lang="en-US" sz="2000" b="1" u="none" strike="noStrike" dirty="0" err="1">
                <a:effectLst/>
                <a:ea typeface="Arial" panose="020B0604020202020204" pitchFamily="34" charset="0"/>
                <a:cs typeface="Arial" panose="020B0604020202020204" pitchFamily="34" charset="0"/>
              </a:rPr>
              <a:t>rico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Bueno</a:t>
            </a:r>
            <a:r>
              <a:rPr lang="en-US" sz="2000" b="1" dirty="0">
                <a:ea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Malo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¿Hay….?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¿No hay?</a:t>
            </a: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CFD546-7A1B-8892-2CA4-D5EFDB4E1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959" y="2097892"/>
            <a:ext cx="5194583" cy="4572000"/>
          </a:xfrm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How much is it?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How much are they?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 would like…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 like… 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 don’t like…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Do you have?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What do you have for….?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Delicious!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Good / Bad (as it refers to food)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Is/Are there any….? </a:t>
            </a:r>
            <a:r>
              <a:rPr lang="en-US" sz="2000" b="1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u="none" strike="noStrike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There is not…?</a:t>
            </a:r>
          </a:p>
        </p:txBody>
      </p:sp>
    </p:spTree>
    <p:extLst>
      <p:ext uri="{BB962C8B-B14F-4D97-AF65-F5344CB8AC3E}">
        <p14:creationId xmlns:p14="http://schemas.microsoft.com/office/powerpoint/2010/main" val="3701426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Builder Phrases: Dining Out</a:t>
            </a:r>
            <a:endParaRPr lang="en-US" sz="4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87C7-3571-3554-93B5-93344FCC9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712" y="2192396"/>
            <a:ext cx="5189856" cy="4572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La cuenta por favor? </a:t>
            </a:r>
            <a:endParaRPr lang="es-MX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¿Cuanto es?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 err="1"/>
              <a:t>Precio</a:t>
            </a:r>
            <a:r>
              <a:rPr lang="en-US" sz="2000" dirty="0"/>
              <a:t> / </a:t>
            </a:r>
            <a:r>
              <a:rPr lang="en-US" sz="2000" b="1" dirty="0" err="1"/>
              <a:t>Costo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Cambio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 err="1"/>
              <a:t>Descuento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Pago en efectivo</a:t>
            </a:r>
            <a:endParaRPr lang="es-MX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Pago con tarjeta de crédito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2000" b="1" dirty="0"/>
              <a:t>Buen provecho/ Provecho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 err="1"/>
              <a:t>Vamos</a:t>
            </a:r>
            <a:r>
              <a:rPr lang="en-US" sz="2000" b="1" dirty="0"/>
              <a:t> a </a:t>
            </a:r>
            <a:r>
              <a:rPr lang="en-US" sz="2000" b="1" dirty="0" err="1"/>
              <a:t>desayunar</a:t>
            </a:r>
            <a:r>
              <a:rPr lang="en-US" sz="2000" b="1" dirty="0"/>
              <a:t>, comer, </a:t>
            </a:r>
            <a:r>
              <a:rPr lang="en-US" sz="2000" b="1" dirty="0" err="1"/>
              <a:t>cenar</a:t>
            </a:r>
            <a:r>
              <a:rPr lang="en-US" sz="2000" b="1" dirty="0"/>
              <a:t>.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Tengo </a:t>
            </a:r>
            <a:r>
              <a:rPr lang="en-US" sz="2000" b="1" dirty="0" err="1"/>
              <a:t>hambre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Por favor</a:t>
            </a:r>
            <a:endParaRPr lang="en-US" sz="2000" dirty="0"/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000" b="1" dirty="0"/>
              <a:t>Gracias</a:t>
            </a:r>
            <a:endParaRPr lang="en-US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CFD546-7A1B-8892-2CA4-D5EFDB4E1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7433" y="2192396"/>
            <a:ext cx="5194583" cy="4572000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8000" dirty="0"/>
              <a:t>The check please?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How much it is?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Price / Cost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Exchange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Discount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8000" dirty="0"/>
              <a:t>Pay with cash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8000" dirty="0"/>
              <a:t>Pay with credit card</a:t>
            </a:r>
            <a:endParaRPr lang="en-US" sz="8000" dirty="0"/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s-MX" sz="8000" dirty="0"/>
              <a:t>Enjoy your meal. </a:t>
            </a:r>
            <a:endParaRPr lang="en-US" sz="8000" dirty="0"/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Let’s go to have breakfast, lunch…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I’m hungry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dirty="0"/>
              <a:t>Please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8000" b="1" dirty="0"/>
              <a:t>T</a:t>
            </a:r>
            <a:r>
              <a:rPr lang="en-US" sz="8000" dirty="0"/>
              <a:t>hank you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98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5C3FEC-1F44-9124-CC0E-943946935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7" y="639097"/>
            <a:ext cx="4078573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: Los </a:t>
            </a:r>
            <a:r>
              <a:rPr lang="en-US" sz="4800" dirty="0" err="1"/>
              <a:t>números</a:t>
            </a:r>
            <a:endParaRPr lang="en-US" sz="48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674F1F8-962D-4FF5-B378-D9D2FFDF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01CDB4-05E2-481A-9165-2455B6FE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14">
            <a:extLst>
              <a:ext uri="{FF2B5EF4-FFF2-40B4-BE49-F238E27FC236}">
                <a16:creationId xmlns:a16="http://schemas.microsoft.com/office/drawing/2014/main" id="{93C43E0F-EC0A-4928-BA40-42313C09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1.png">
            <a:extLst>
              <a:ext uri="{FF2B5EF4-FFF2-40B4-BE49-F238E27FC236}">
                <a16:creationId xmlns:a16="http://schemas.microsoft.com/office/drawing/2014/main" id="{136BB09D-35C9-608B-E050-10BC427D1D6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640" y="492369"/>
            <a:ext cx="6879102" cy="61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1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9CA36-E804-8CE5-2C91-2AEE7891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92" y="1768440"/>
            <a:ext cx="4297680" cy="2743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5000" dirty="0"/>
              <a:t>: </a:t>
            </a:r>
            <a:br>
              <a:rPr lang="en-US" sz="5000" dirty="0"/>
            </a:br>
            <a:r>
              <a:rPr lang="en-US" sz="5000" dirty="0"/>
              <a:t>La </a:t>
            </a:r>
            <a:r>
              <a:rPr lang="en-US" sz="5000" dirty="0" err="1"/>
              <a:t>ropa</a:t>
            </a:r>
            <a:endParaRPr lang="en-US" sz="5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74F1F8-962D-4FF5-B378-D9D2FFDF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01CDB4-05E2-481A-9165-2455B6FE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93C43E0F-EC0A-4928-BA40-42313C09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CD6B0C-4AE1-1306-009B-344F8E9A0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689650"/>
              </p:ext>
            </p:extLst>
          </p:nvPr>
        </p:nvGraphicFramePr>
        <p:xfrm>
          <a:off x="5147736" y="365759"/>
          <a:ext cx="6400800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586">
                  <a:extLst>
                    <a:ext uri="{9D8B030D-6E8A-4147-A177-3AD203B41FA5}">
                      <a16:colId xmlns:a16="http://schemas.microsoft.com/office/drawing/2014/main" val="887913179"/>
                    </a:ext>
                  </a:extLst>
                </a:gridCol>
                <a:gridCol w="2467214">
                  <a:extLst>
                    <a:ext uri="{9D8B030D-6E8A-4147-A177-3AD203B41FA5}">
                      <a16:colId xmlns:a16="http://schemas.microsoft.com/office/drawing/2014/main" val="23279697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45720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 </a:t>
                      </a:r>
                      <a:r>
                        <a:rPr lang="en-US" sz="2400" dirty="0" err="1">
                          <a:effectLst/>
                        </a:rPr>
                        <a:t>ropa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clothes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125030808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</a:t>
                      </a:r>
                      <a:r>
                        <a:rPr lang="en-US" sz="2000" dirty="0" err="1">
                          <a:effectLst/>
                        </a:rPr>
                        <a:t>falda</a:t>
                      </a:r>
                      <a:r>
                        <a:rPr lang="en-US" sz="2000" dirty="0">
                          <a:effectLst/>
                        </a:rPr>
                        <a:t>			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skirt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95956765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camisa (for men)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shirt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2962474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</a:t>
                      </a:r>
                      <a:r>
                        <a:rPr lang="en-US" sz="2000" dirty="0" err="1">
                          <a:effectLst/>
                        </a:rPr>
                        <a:t>blusa</a:t>
                      </a:r>
                      <a:r>
                        <a:rPr lang="en-US" sz="2000" dirty="0">
                          <a:effectLst/>
                        </a:rPr>
                        <a:t> (for women)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blouse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267099007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 </a:t>
                      </a:r>
                      <a:r>
                        <a:rPr lang="en-US" sz="2000" dirty="0" err="1">
                          <a:effectLst/>
                        </a:rPr>
                        <a:t>camiseta</a:t>
                      </a:r>
                      <a:r>
                        <a:rPr lang="en-US" sz="2000" dirty="0">
                          <a:effectLst/>
                        </a:rPr>
                        <a:t>/ </a:t>
                      </a:r>
                      <a:r>
                        <a:rPr lang="en-US" sz="2000" dirty="0" err="1">
                          <a:effectLst/>
                        </a:rPr>
                        <a:t>playera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T-shirt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405257604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la chamarra/chaqueta (except in mexico)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jacket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350661567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abrigo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coat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9581" marR="79581" marT="79581" marB="79581"/>
                </a:tc>
                <a:extLst>
                  <a:ext uri="{0D108BD9-81ED-4DB2-BD59-A6C34878D82A}">
                    <a16:rowId xmlns:a16="http://schemas.microsoft.com/office/drawing/2014/main" val="3471889760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clothing, shirt, person, red&#10;&#10;Description automatically generated">
            <a:extLst>
              <a:ext uri="{FF2B5EF4-FFF2-40B4-BE49-F238E27FC236}">
                <a16:creationId xmlns:a16="http://schemas.microsoft.com/office/drawing/2014/main" id="{1329C949-FF22-A9C6-4726-B47DD7696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62261" y="1657350"/>
            <a:ext cx="914400" cy="1135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DE2EEF-EA03-6A0E-9B10-C4DA0B802BF2}"/>
              </a:ext>
            </a:extLst>
          </p:cNvPr>
          <p:cNvSpPr txBox="1"/>
          <p:nvPr/>
        </p:nvSpPr>
        <p:spPr>
          <a:xfrm>
            <a:off x="10101838" y="7234874"/>
            <a:ext cx="128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untipoconclase.blogspot.com/2012/10/camisa-de-franela-de-uniqlo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16" name="Picture 15" descr="A picture containing clothing, skirt, green&#10;&#10;Description automatically generated">
            <a:extLst>
              <a:ext uri="{FF2B5EF4-FFF2-40B4-BE49-F238E27FC236}">
                <a16:creationId xmlns:a16="http://schemas.microsoft.com/office/drawing/2014/main" id="{3396B9D1-AA62-73C8-984A-8C7005F22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295427" y="965576"/>
            <a:ext cx="914400" cy="914400"/>
          </a:xfrm>
          <a:prstGeom prst="rect">
            <a:avLst/>
          </a:prstGeom>
        </p:spPr>
      </p:pic>
      <p:pic>
        <p:nvPicPr>
          <p:cNvPr id="22" name="Picture 21" descr="A picture containing clothing, person&#10;&#10;Description automatically generated">
            <a:extLst>
              <a:ext uri="{FF2B5EF4-FFF2-40B4-BE49-F238E27FC236}">
                <a16:creationId xmlns:a16="http://schemas.microsoft.com/office/drawing/2014/main" id="{C50FBE2A-BF7F-5FB7-DE0A-EF16852B5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95427" y="2575417"/>
            <a:ext cx="914400" cy="1147487"/>
          </a:xfrm>
          <a:prstGeom prst="rect">
            <a:avLst/>
          </a:prstGeom>
        </p:spPr>
      </p:pic>
      <p:pic>
        <p:nvPicPr>
          <p:cNvPr id="28" name="Picture 27" descr="A white t-shirt with a graphic design on it&#10;&#10;Description automatically generated">
            <a:extLst>
              <a:ext uri="{FF2B5EF4-FFF2-40B4-BE49-F238E27FC236}">
                <a16:creationId xmlns:a16="http://schemas.microsoft.com/office/drawing/2014/main" id="{893BE71A-8088-77D9-9F75-A1BECE3A4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890936" y="3567801"/>
            <a:ext cx="914400" cy="959226"/>
          </a:xfrm>
          <a:prstGeom prst="rect">
            <a:avLst/>
          </a:prstGeom>
        </p:spPr>
      </p:pic>
      <p:pic>
        <p:nvPicPr>
          <p:cNvPr id="32" name="Picture 31" descr="A picture containing clothing, person, person, coat&#10;&#10;Description automatically generated">
            <a:extLst>
              <a:ext uri="{FF2B5EF4-FFF2-40B4-BE49-F238E27FC236}">
                <a16:creationId xmlns:a16="http://schemas.microsoft.com/office/drawing/2014/main" id="{2CBCC27C-ED3E-53CC-D11B-BE87CB40D7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295427" y="4631096"/>
            <a:ext cx="914400" cy="954595"/>
          </a:xfrm>
          <a:prstGeom prst="rect">
            <a:avLst/>
          </a:prstGeom>
        </p:spPr>
      </p:pic>
      <p:pic>
        <p:nvPicPr>
          <p:cNvPr id="38" name="Picture 37" descr="A picture containing clothing, coat&#10;&#10;Description automatically generated">
            <a:extLst>
              <a:ext uri="{FF2B5EF4-FFF2-40B4-BE49-F238E27FC236}">
                <a16:creationId xmlns:a16="http://schemas.microsoft.com/office/drawing/2014/main" id="{1EBD11F3-0F98-301D-C9D7-22F5211A19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890936" y="5178842"/>
            <a:ext cx="914400" cy="127916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3784003-4BD3-B31A-CA0A-8F6F794A9755}"/>
              </a:ext>
            </a:extLst>
          </p:cNvPr>
          <p:cNvSpPr txBox="1"/>
          <p:nvPr/>
        </p:nvSpPr>
        <p:spPr>
          <a:xfrm>
            <a:off x="2013884" y="7837834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4" tooltip="https://wearabletrends.blogspot.com/2011/08/fashion-winter-coats-for-less-than-100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30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9CA36-E804-8CE5-2C91-2AEE7891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38" y="1657350"/>
            <a:ext cx="4297680" cy="2743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Vocabulario</a:t>
            </a:r>
            <a:r>
              <a:rPr lang="en-US" sz="4800" dirty="0"/>
              <a:t>: </a:t>
            </a:r>
            <a:br>
              <a:rPr lang="en-US" sz="4800" dirty="0"/>
            </a:br>
            <a:r>
              <a:rPr lang="en-US" sz="4800" dirty="0"/>
              <a:t>La </a:t>
            </a:r>
            <a:r>
              <a:rPr lang="en-US" sz="4800" dirty="0" err="1"/>
              <a:t>ropa</a:t>
            </a:r>
            <a:endParaRPr lang="en-US" sz="4800" dirty="0"/>
          </a:p>
        </p:txBody>
      </p:sp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9674F1F8-962D-4FF5-B378-D9D2FFDF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01CDB4-05E2-481A-9165-2455B6FE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3C43E0F-EC0A-4928-BA40-42313C09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BE2DD6-605A-1878-7A55-3EF29A94A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741187"/>
              </p:ext>
            </p:extLst>
          </p:nvPr>
        </p:nvGraphicFramePr>
        <p:xfrm>
          <a:off x="5219061" y="477553"/>
          <a:ext cx="6400800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5337">
                  <a:extLst>
                    <a:ext uri="{9D8B030D-6E8A-4147-A177-3AD203B41FA5}">
                      <a16:colId xmlns:a16="http://schemas.microsoft.com/office/drawing/2014/main" val="2242380138"/>
                    </a:ext>
                  </a:extLst>
                </a:gridCol>
                <a:gridCol w="2465463">
                  <a:extLst>
                    <a:ext uri="{9D8B030D-6E8A-4147-A177-3AD203B41FA5}">
                      <a16:colId xmlns:a16="http://schemas.microsoft.com/office/drawing/2014/main" val="353923812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45720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 </a:t>
                      </a:r>
                      <a:r>
                        <a:rPr lang="en-US" sz="2400" dirty="0" err="1">
                          <a:effectLst/>
                        </a:rPr>
                        <a:t>ropa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clothes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207807928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vestido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dress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110125146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gorro</a:t>
                      </a:r>
                      <a:r>
                        <a:rPr lang="en-US" sz="2000" dirty="0">
                          <a:effectLst/>
                        </a:rPr>
                        <a:t>/ </a:t>
                      </a: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sombrero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hat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717328759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zapatos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shoes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315669375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los tenis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shoes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179065276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las sandalias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sandals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429090823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guantes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gloves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8628" marR="108628" marT="108628" marB="108628"/>
                </a:tc>
                <a:extLst>
                  <a:ext uri="{0D108BD9-81ED-4DB2-BD59-A6C34878D82A}">
                    <a16:rowId xmlns:a16="http://schemas.microsoft.com/office/drawing/2014/main" val="3037594528"/>
                  </a:ext>
                </a:extLst>
              </a:tr>
            </a:tbl>
          </a:graphicData>
        </a:graphic>
      </p:graphicFrame>
      <p:pic>
        <p:nvPicPr>
          <p:cNvPr id="20" name="Picture 19" descr="A dress on a mannequin&#10;&#10;Description automatically generated">
            <a:extLst>
              <a:ext uri="{FF2B5EF4-FFF2-40B4-BE49-F238E27FC236}">
                <a16:creationId xmlns:a16="http://schemas.microsoft.com/office/drawing/2014/main" id="{A068D2DB-FD55-05E4-20FA-CB29CCC58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52780" y="1181032"/>
            <a:ext cx="914400" cy="1143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640960-4EBB-2D89-7766-9970BBAD3423}"/>
              </a:ext>
            </a:extLst>
          </p:cNvPr>
          <p:cNvSpPr txBox="1"/>
          <p:nvPr/>
        </p:nvSpPr>
        <p:spPr>
          <a:xfrm>
            <a:off x="10569202" y="794385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ijirst.org/Sports-Outdoor-Clothing-item-2664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24" name="Picture 23" descr="A picture containing hat, headdress, clothing&#10;&#10;Description automatically generated">
            <a:extLst>
              <a:ext uri="{FF2B5EF4-FFF2-40B4-BE49-F238E27FC236}">
                <a16:creationId xmlns:a16="http://schemas.microsoft.com/office/drawing/2014/main" id="{289D237D-2059-71C8-7927-1D1FCC67F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969930" y="2108355"/>
            <a:ext cx="914400" cy="819305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259209C9-CDA2-BE0F-234D-8B7F15C1FC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24180" y="2972088"/>
            <a:ext cx="1371600" cy="913823"/>
          </a:xfrm>
          <a:prstGeom prst="rect">
            <a:avLst/>
          </a:prstGeom>
        </p:spPr>
      </p:pic>
      <p:pic>
        <p:nvPicPr>
          <p:cNvPr id="31" name="Picture 30" descr="A pair of black and red sneakers&#10;&#10;Description automatically generated with medium confidence">
            <a:extLst>
              <a:ext uri="{FF2B5EF4-FFF2-40B4-BE49-F238E27FC236}">
                <a16:creationId xmlns:a16="http://schemas.microsoft.com/office/drawing/2014/main" id="{4A00D014-0DBA-82BF-2F50-162418F07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329850" y="3888448"/>
            <a:ext cx="1554480" cy="863865"/>
          </a:xfrm>
          <a:prstGeom prst="rect">
            <a:avLst/>
          </a:prstGeom>
        </p:spPr>
      </p:pic>
      <p:pic>
        <p:nvPicPr>
          <p:cNvPr id="40" name="Picture 39" descr="A picture containing footwear&#10;&#10;Description automatically generated">
            <a:extLst>
              <a:ext uri="{FF2B5EF4-FFF2-40B4-BE49-F238E27FC236}">
                <a16:creationId xmlns:a16="http://schemas.microsoft.com/office/drawing/2014/main" id="{3B207329-AF42-6FA2-3840-75F59989BC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269900" y="4690717"/>
            <a:ext cx="1280160" cy="986251"/>
          </a:xfrm>
          <a:prstGeom prst="rect">
            <a:avLst/>
          </a:prstGeom>
        </p:spPr>
      </p:pic>
      <p:pic>
        <p:nvPicPr>
          <p:cNvPr id="43" name="Picture 42" descr="A picture containing gear&#10;&#10;Description automatically generated">
            <a:extLst>
              <a:ext uri="{FF2B5EF4-FFF2-40B4-BE49-F238E27FC236}">
                <a16:creationId xmlns:a16="http://schemas.microsoft.com/office/drawing/2014/main" id="{38231088-B948-1F58-EFBB-321E9453A7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375570" y="5453892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91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9CA36-E804-8CE5-2C91-2AEE7891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3211392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Review:</a:t>
            </a:r>
            <a:br>
              <a:rPr lang="en-US" sz="5000"/>
            </a:br>
            <a:r>
              <a:rPr lang="en-US" sz="5000"/>
              <a:t>Adjetivos Simples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674F1F8-962D-4FF5-B378-D9D2FFDF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701CDB4-05E2-481A-9165-2455B6FE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14">
            <a:extLst>
              <a:ext uri="{FF2B5EF4-FFF2-40B4-BE49-F238E27FC236}">
                <a16:creationId xmlns:a16="http://schemas.microsoft.com/office/drawing/2014/main" id="{93C43E0F-EC0A-4928-BA40-42313C09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707C18-8DB7-1B0F-F00A-BC256325B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039844"/>
              </p:ext>
            </p:extLst>
          </p:nvPr>
        </p:nvGraphicFramePr>
        <p:xfrm>
          <a:off x="5272450" y="320040"/>
          <a:ext cx="6309360" cy="6366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6769">
                  <a:extLst>
                    <a:ext uri="{9D8B030D-6E8A-4147-A177-3AD203B41FA5}">
                      <a16:colId xmlns:a16="http://schemas.microsoft.com/office/drawing/2014/main" val="525054035"/>
                    </a:ext>
                  </a:extLst>
                </a:gridCol>
                <a:gridCol w="2972591">
                  <a:extLst>
                    <a:ext uri="{9D8B030D-6E8A-4147-A177-3AD203B41FA5}">
                      <a16:colId xmlns:a16="http://schemas.microsoft.com/office/drawing/2014/main" val="2730070313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45720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Adjetivos</a:t>
                      </a: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Simples 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2999" marT="53743" marB="5374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Simple Adjectives</a:t>
                      </a:r>
                      <a:endParaRPr 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2999" marT="53743" marB="53743"/>
                </a:tc>
                <a:extLst>
                  <a:ext uri="{0D108BD9-81ED-4DB2-BD59-A6C34878D82A}">
                    <a16:rowId xmlns:a16="http://schemas.microsoft.com/office/drawing/2014/main" val="178898437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interesante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interesting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364105719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aburrido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boring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326441671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cerca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close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8348815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lejos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far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359911514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frío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cold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285740568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caliente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hot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76862069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azul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blue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248122231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blanco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white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19249806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rojo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red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210175227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anaranjado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orange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348228177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verde	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geen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241246091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amarillo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yellow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159992295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morado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purple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307971388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gris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gray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243975599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rosa</a:t>
                      </a:r>
                      <a:endParaRPr lang="en-US" sz="1800" cap="none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none" spc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pink</a:t>
                      </a:r>
                      <a:endParaRPr lang="en-US" sz="1800" cap="none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07487" marR="19513" marT="53743" marB="53743"/>
                </a:tc>
                <a:extLst>
                  <a:ext uri="{0D108BD9-81ED-4DB2-BD59-A6C34878D82A}">
                    <a16:rowId xmlns:a16="http://schemas.microsoft.com/office/drawing/2014/main" val="4145633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571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9CA36-E804-8CE5-2C91-2AEE7891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3211392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Vocabulario: </a:t>
            </a:r>
            <a:br>
              <a:rPr lang="en-US" sz="3400"/>
            </a:br>
            <a:r>
              <a:rPr lang="en-US" sz="3400"/>
              <a:t>La ropa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74F1F8-962D-4FF5-B378-D9D2FFDF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01CDB4-05E2-481A-9165-2455B6FE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93C43E0F-EC0A-4928-BA40-42313C099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472A94-6657-4704-8AE9-70D15C58E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054317"/>
              </p:ext>
            </p:extLst>
          </p:nvPr>
        </p:nvGraphicFramePr>
        <p:xfrm>
          <a:off x="5219061" y="365759"/>
          <a:ext cx="6589311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3467">
                  <a:extLst>
                    <a:ext uri="{9D8B030D-6E8A-4147-A177-3AD203B41FA5}">
                      <a16:colId xmlns:a16="http://schemas.microsoft.com/office/drawing/2014/main" val="1521856481"/>
                    </a:ext>
                  </a:extLst>
                </a:gridCol>
                <a:gridCol w="2185844">
                  <a:extLst>
                    <a:ext uri="{9D8B030D-6E8A-4147-A177-3AD203B41FA5}">
                      <a16:colId xmlns:a16="http://schemas.microsoft.com/office/drawing/2014/main" val="21942054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457200" marR="0" indent="-2286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 </a:t>
                      </a:r>
                      <a:r>
                        <a:rPr lang="en-US" sz="2400" dirty="0" err="1">
                          <a:effectLst/>
                        </a:rPr>
                        <a:t>ropa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clothes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177443100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pantalones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pants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315535046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shorts (</a:t>
                      </a:r>
                      <a:r>
                        <a:rPr lang="en-US" sz="2000" dirty="0" err="1">
                          <a:effectLst/>
                        </a:rPr>
                        <a:t>pantalones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cortos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shorts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387822724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los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calcetines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socks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855185696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el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traje</a:t>
                      </a:r>
                      <a:r>
                        <a:rPr lang="en-US" sz="2000" dirty="0">
                          <a:effectLst/>
                        </a:rPr>
                        <a:t> de </a:t>
                      </a:r>
                      <a:r>
                        <a:rPr lang="en-US" sz="2000" dirty="0" err="1">
                          <a:effectLst/>
                        </a:rPr>
                        <a:t>baño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swimsuit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2948687248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la </a:t>
                      </a:r>
                      <a:r>
                        <a:rPr lang="en-US" sz="2000" dirty="0" err="1">
                          <a:effectLst/>
                        </a:rPr>
                        <a:t>bolsa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purse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82348" marR="82348" marT="82348" marB="82348"/>
                </a:tc>
                <a:extLst>
                  <a:ext uri="{0D108BD9-81ED-4DB2-BD59-A6C34878D82A}">
                    <a16:rowId xmlns:a16="http://schemas.microsoft.com/office/drawing/2014/main" val="1166398596"/>
                  </a:ext>
                </a:extLst>
              </a:tr>
            </a:tbl>
          </a:graphicData>
        </a:graphic>
      </p:graphicFrame>
      <p:pic>
        <p:nvPicPr>
          <p:cNvPr id="5" name="Picture 4" descr="A picture containing clothing, trouser&#10;&#10;Description automatically generated">
            <a:extLst>
              <a:ext uri="{FF2B5EF4-FFF2-40B4-BE49-F238E27FC236}">
                <a16:creationId xmlns:a16="http://schemas.microsoft.com/office/drawing/2014/main" id="{B9498E04-C85F-D7BD-9C43-EF371C3AE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27467" y="854005"/>
            <a:ext cx="914400" cy="1225186"/>
          </a:xfrm>
          <a:prstGeom prst="rect">
            <a:avLst/>
          </a:prstGeom>
        </p:spPr>
      </p:pic>
      <p:pic>
        <p:nvPicPr>
          <p:cNvPr id="9" name="Picture 8" descr="A picture containing clothing, black, underpants, trouser&#10;&#10;Description automatically generated">
            <a:extLst>
              <a:ext uri="{FF2B5EF4-FFF2-40B4-BE49-F238E27FC236}">
                <a16:creationId xmlns:a16="http://schemas.microsoft.com/office/drawing/2014/main" id="{1EB5ED27-E139-92D1-12FC-AD60C6990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641546" y="2111128"/>
            <a:ext cx="1097280" cy="1046802"/>
          </a:xfrm>
          <a:prstGeom prst="rect">
            <a:avLst/>
          </a:prstGeom>
        </p:spPr>
      </p:pic>
      <p:pic>
        <p:nvPicPr>
          <p:cNvPr id="15" name="Picture 14" descr="A picture containing floor&#10;&#10;Description automatically generated">
            <a:extLst>
              <a:ext uri="{FF2B5EF4-FFF2-40B4-BE49-F238E27FC236}">
                <a16:creationId xmlns:a16="http://schemas.microsoft.com/office/drawing/2014/main" id="{B8814E8B-2E89-0DD7-296D-5CE2AA355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36027" y="3234120"/>
            <a:ext cx="1005840" cy="1005840"/>
          </a:xfrm>
          <a:prstGeom prst="rect">
            <a:avLst/>
          </a:prstGeom>
        </p:spPr>
      </p:pic>
      <p:pic>
        <p:nvPicPr>
          <p:cNvPr id="21" name="Picture 20" descr="A black and white polka dot dress&#10;&#10;Description automatically generated with medium confidence">
            <a:extLst>
              <a:ext uri="{FF2B5EF4-FFF2-40B4-BE49-F238E27FC236}">
                <a16:creationId xmlns:a16="http://schemas.microsoft.com/office/drawing/2014/main" id="{E893A395-C0DB-404A-900B-720B5639EF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806237" y="3819656"/>
            <a:ext cx="731520" cy="15114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01DEE2B-F5A3-CC0B-F70E-7906FD7394D4}"/>
              </a:ext>
            </a:extLst>
          </p:cNvPr>
          <p:cNvSpPr txBox="1"/>
          <p:nvPr/>
        </p:nvSpPr>
        <p:spPr>
          <a:xfrm>
            <a:off x="4586364" y="7008000"/>
            <a:ext cx="331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://revistalamiscelanea.wordpress.com/2012/07/25/lista-para-el-verano-trajes-de-bano-de-todos-colores-y-para-todo-tipo-de-cuerpo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24" name="Picture 23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F881E7A-9597-E5B3-92A8-A206EF2240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t="24291"/>
          <a:stretch/>
        </p:blipFill>
        <p:spPr>
          <a:xfrm>
            <a:off x="7604507" y="5371991"/>
            <a:ext cx="1463040" cy="11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41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Builder Phrases: Clothing</a:t>
            </a:r>
            <a:endParaRPr lang="en-US" sz="4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87C7-3571-3554-93B5-93344FCC9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187" y="2097892"/>
            <a:ext cx="5189856" cy="45720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¿Tiene …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talla</a:t>
            </a:r>
            <a:r>
              <a:rPr lang="en-US" sz="2000" b="1" dirty="0"/>
              <a:t>....?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</a:t>
            </a:r>
            <a:r>
              <a:rPr lang="en-US" sz="2000" b="1" dirty="0" err="1"/>
              <a:t>Cuanto</a:t>
            </a:r>
            <a:r>
              <a:rPr lang="en-US" sz="2000" b="1" dirty="0"/>
              <a:t> cuesta?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</a:t>
            </a:r>
            <a:r>
              <a:rPr lang="en-US" sz="2000" b="1" dirty="0" err="1"/>
              <a:t>Cuánto</a:t>
            </a:r>
            <a:r>
              <a:rPr lang="en-US" sz="2000" b="1" dirty="0"/>
              <a:t> </a:t>
            </a:r>
            <a:r>
              <a:rPr lang="en-US" sz="2000" b="1" dirty="0" err="1"/>
              <a:t>cuestan</a:t>
            </a:r>
            <a:r>
              <a:rPr lang="en-US" sz="2000" b="1" dirty="0"/>
              <a:t>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Grande </a:t>
            </a:r>
            <a:r>
              <a:rPr lang="en-US" sz="2000" dirty="0"/>
              <a:t>/</a:t>
            </a:r>
            <a:r>
              <a:rPr lang="en-US" sz="2000" b="1" dirty="0"/>
              <a:t> </a:t>
            </a:r>
            <a:r>
              <a:rPr lang="en-US" sz="2000" b="1" dirty="0" err="1"/>
              <a:t>Mediano</a:t>
            </a:r>
            <a:r>
              <a:rPr lang="en-US" sz="2000" b="1" dirty="0"/>
              <a:t> / Chico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¿Que </a:t>
            </a:r>
            <a:r>
              <a:rPr lang="en-US" sz="2000" b="1" dirty="0" err="1"/>
              <a:t>colores</a:t>
            </a:r>
            <a:r>
              <a:rPr lang="en-US" sz="2000" b="1" dirty="0"/>
              <a:t> </a:t>
            </a:r>
            <a:r>
              <a:rPr lang="en-US" sz="2000" b="1" dirty="0" err="1"/>
              <a:t>tiene</a:t>
            </a:r>
            <a:r>
              <a:rPr lang="en-US" sz="2000" b="1" dirty="0"/>
              <a:t>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Color…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¿</a:t>
            </a:r>
            <a:r>
              <a:rPr lang="en-US" sz="2000" b="1" dirty="0" err="1"/>
              <a:t>Dónde</a:t>
            </a:r>
            <a:r>
              <a:rPr lang="en-US" sz="2000" b="1" dirty="0"/>
              <a:t> </a:t>
            </a:r>
            <a:r>
              <a:rPr lang="en-US" sz="2000" b="1" dirty="0" err="1"/>
              <a:t>está</a:t>
            </a:r>
            <a:r>
              <a:rPr lang="en-US" sz="2000" b="1" dirty="0"/>
              <a:t> </a:t>
            </a: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probador</a:t>
            </a:r>
            <a:r>
              <a:rPr lang="en-US" sz="2000" b="1" dirty="0"/>
              <a:t>?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Me </a:t>
            </a:r>
            <a:r>
              <a:rPr lang="en-US" sz="2000" b="1" dirty="0" err="1"/>
              <a:t>queda</a:t>
            </a:r>
            <a:r>
              <a:rPr lang="en-US" sz="2000" b="1" dirty="0"/>
              <a:t> ..(chico, </a:t>
            </a:r>
            <a:r>
              <a:rPr lang="en-US" sz="2000" b="1" dirty="0" err="1"/>
              <a:t>grande</a:t>
            </a:r>
            <a:r>
              <a:rPr lang="en-US" sz="2000" b="1" dirty="0"/>
              <a:t>)</a:t>
            </a:r>
            <a:endParaRPr lang="en-US" sz="2000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b="1" dirty="0"/>
              <a:t>Me </a:t>
            </a:r>
            <a:r>
              <a:rPr lang="en-US" sz="2000" b="1" dirty="0" err="1"/>
              <a:t>dá</a:t>
            </a:r>
            <a:r>
              <a:rPr lang="en-US" sz="2000" b="1" dirty="0"/>
              <a:t> …. Por favor</a:t>
            </a:r>
            <a:endParaRPr lang="en-US" sz="2000" dirty="0"/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CFD546-7A1B-8892-2CA4-D5EFDB4E1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959" y="2097892"/>
            <a:ext cx="5194583" cy="45720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Do you have….in size….?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How much is it? 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How much are these?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Large / </a:t>
            </a:r>
            <a:r>
              <a:rPr lang="en-US" sz="2000" b="1" dirty="0"/>
              <a:t> </a:t>
            </a:r>
            <a:r>
              <a:rPr lang="en-US" sz="2000" dirty="0"/>
              <a:t>medium / small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In what colors do you have? 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Color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Where is the fitting room?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It is..(small, big) for me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sz="2000" dirty="0"/>
              <a:t>Give me …. please</a:t>
            </a:r>
          </a:p>
          <a:p>
            <a:pPr marR="0" lvl="0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US" sz="2000" u="none" strike="noStrike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47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B8EC-340C-A6BE-A196-93BCAD2B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¡Hasta la </a:t>
            </a:r>
            <a:r>
              <a:rPr lang="en-US" sz="5400" dirty="0" err="1"/>
              <a:t>próxima</a:t>
            </a:r>
            <a:r>
              <a:rPr lang="en-US" sz="5400" dirty="0"/>
              <a:t> </a:t>
            </a:r>
            <a:r>
              <a:rPr lang="en-US" sz="5400" dirty="0" err="1"/>
              <a:t>semana</a:t>
            </a:r>
            <a:r>
              <a:rPr lang="en-US" sz="5400" dirty="0"/>
              <a:t>!</a:t>
            </a: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AF4F936C-65F0-75EB-4EE7-4E86E8771FA4}"/>
              </a:ext>
            </a:extLst>
          </p:cNvPr>
          <p:cNvSpPr/>
          <p:nvPr/>
        </p:nvSpPr>
        <p:spPr>
          <a:xfrm>
            <a:off x="1219200" y="2809461"/>
            <a:ext cx="1789044" cy="18553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53FF6-55C5-BCF8-FDB9-3FA4B21F5A07}"/>
              </a:ext>
            </a:extLst>
          </p:cNvPr>
          <p:cNvSpPr txBox="1"/>
          <p:nvPr/>
        </p:nvSpPr>
        <p:spPr>
          <a:xfrm>
            <a:off x="1464365" y="3506280"/>
            <a:ext cx="129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</a:t>
            </a:r>
            <a:r>
              <a:rPr lang="en-US" sz="2400" b="1" dirty="0" err="1"/>
              <a:t>Adiós</a:t>
            </a:r>
            <a:r>
              <a:rPr lang="en-US" sz="2400" b="1" dirty="0"/>
              <a:t>!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4FC964C6-A797-0B8F-CC4D-12AC7CF8F96C}"/>
              </a:ext>
            </a:extLst>
          </p:cNvPr>
          <p:cNvSpPr/>
          <p:nvPr/>
        </p:nvSpPr>
        <p:spPr>
          <a:xfrm>
            <a:off x="2758764" y="4530453"/>
            <a:ext cx="2882347" cy="1967062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D7D71B-8728-1FA1-B18E-8C766FEA2ABD}"/>
              </a:ext>
            </a:extLst>
          </p:cNvPr>
          <p:cNvSpPr/>
          <p:nvPr/>
        </p:nvSpPr>
        <p:spPr>
          <a:xfrm>
            <a:off x="4396407" y="2248108"/>
            <a:ext cx="2546422" cy="200770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669818BD-D92F-95AA-E0AE-33B8EAF11D65}"/>
              </a:ext>
            </a:extLst>
          </p:cNvPr>
          <p:cNvSpPr/>
          <p:nvPr/>
        </p:nvSpPr>
        <p:spPr>
          <a:xfrm>
            <a:off x="8273980" y="2352261"/>
            <a:ext cx="2546422" cy="25908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E0E4A-0168-E032-E74D-528000C17481}"/>
              </a:ext>
            </a:extLst>
          </p:cNvPr>
          <p:cNvSpPr txBox="1"/>
          <p:nvPr/>
        </p:nvSpPr>
        <p:spPr>
          <a:xfrm>
            <a:off x="4600505" y="2967335"/>
            <a:ext cx="241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¡Hasta pronto!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179241-5962-82A0-358B-3A5558DF6417}"/>
              </a:ext>
            </a:extLst>
          </p:cNvPr>
          <p:cNvSpPr txBox="1"/>
          <p:nvPr/>
        </p:nvSpPr>
        <p:spPr>
          <a:xfrm>
            <a:off x="8426379" y="3416828"/>
            <a:ext cx="254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¡Hasta la vista!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7927CB-0F75-4832-D33B-5B9D3FE4DBC0}"/>
              </a:ext>
            </a:extLst>
          </p:cNvPr>
          <p:cNvSpPr txBox="1"/>
          <p:nvPr/>
        </p:nvSpPr>
        <p:spPr>
          <a:xfrm>
            <a:off x="3169580" y="5200692"/>
            <a:ext cx="2060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¡Nos </a:t>
            </a:r>
            <a:r>
              <a:rPr lang="en-US" sz="2400" b="1" dirty="0" err="1"/>
              <a:t>vemos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410175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460B-4E85-2565-5652-F28E6BAD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Gramática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8B0A-8886-1B57-F850-BE2A0977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effectLst/>
                <a:ea typeface="Arial" panose="020B0604020202020204" pitchFamily="34" charset="0"/>
              </a:rPr>
              <a:t>¿El o la? </a:t>
            </a:r>
            <a:r>
              <a:rPr lang="en-US" sz="2400" b="1" dirty="0">
                <a:effectLst/>
                <a:ea typeface="Arial" panose="020B0604020202020204" pitchFamily="34" charset="0"/>
              </a:rPr>
              <a:t>Gender of Spanish Nouns</a:t>
            </a:r>
            <a:endParaRPr lang="en-US" sz="2400" dirty="0">
              <a:effectLst/>
              <a:ea typeface="Arial" panose="020B0604020202020204" pitchFamily="34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u="none" strike="noStrike" dirty="0">
                <a:effectLst/>
                <a:ea typeface="Arial" panose="020B0604020202020204" pitchFamily="34" charset="0"/>
              </a:rPr>
              <a:t>Gender can be determined by word meaning.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u="none" strike="noStrike" dirty="0">
                <a:effectLst/>
                <a:ea typeface="Arial" panose="020B0604020202020204" pitchFamily="34" charset="0"/>
              </a:rPr>
              <a:t>The word for “man” will be masculine; for “woman” will be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femenine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: El hombre/la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mujer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.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u="none" strike="noStrike" dirty="0">
                <a:effectLst/>
                <a:ea typeface="Arial" panose="020B0604020202020204" pitchFamily="34" charset="0"/>
              </a:rPr>
              <a:t>Some words that are otherwise very similar will change the article and sometimes shift slightly in spelling to reflect gender: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el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estudiante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/la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estudiante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,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el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profesor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/la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profesora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37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460B-4E85-2565-5652-F28E6BAD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Gramática</a:t>
            </a:r>
            <a:r>
              <a:rPr lang="en-US" sz="4800" dirty="0"/>
              <a:t> - </a:t>
            </a:r>
            <a:r>
              <a:rPr lang="en-US" sz="4800" dirty="0" err="1"/>
              <a:t>femenine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8B0A-8886-1B57-F850-BE2A0977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u="none" strike="noStrike" dirty="0">
                <a:effectLst/>
                <a:ea typeface="Arial" panose="020B0604020202020204" pitchFamily="34" charset="0"/>
              </a:rPr>
              <a:t>Often, words ending in d, 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ión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, z and a are </a:t>
            </a:r>
            <a:r>
              <a:rPr lang="en-US" sz="2400" u="sng" strike="noStrike" dirty="0" err="1">
                <a:effectLst/>
                <a:ea typeface="Arial" panose="020B0604020202020204" pitchFamily="34" charset="0"/>
              </a:rPr>
              <a:t>femenine</a:t>
            </a:r>
            <a:r>
              <a:rPr lang="en-US" sz="2400" u="sng" strike="noStrike" dirty="0">
                <a:effectLst/>
                <a:ea typeface="Arial" panose="020B0604020202020204" pitchFamily="34" charset="0"/>
              </a:rPr>
              <a:t>.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u="none" strike="noStrike" dirty="0">
                <a:effectLst/>
                <a:ea typeface="Arial" panose="020B0604020202020204" pitchFamily="34" charset="0"/>
              </a:rPr>
              <a:t>These are sometimes referred to as “DIONZA”  (d-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ión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-z-a) words to help you remember which endings are often (but not always!) </a:t>
            </a:r>
            <a:r>
              <a:rPr lang="en-US" sz="2400" u="sng" strike="noStrike" dirty="0" err="1">
                <a:effectLst/>
                <a:ea typeface="Arial" panose="020B0604020202020204" pitchFamily="34" charset="0"/>
              </a:rPr>
              <a:t>femenine</a:t>
            </a:r>
            <a:r>
              <a:rPr lang="en-US" sz="2400" u="sng" strike="noStrike" dirty="0">
                <a:effectLst/>
                <a:ea typeface="Arial" panose="020B0604020202020204" pitchFamily="34" charset="0"/>
              </a:rPr>
              <a:t>.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  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u="none" strike="noStrike" dirty="0">
                <a:effectLst/>
                <a:ea typeface="Arial" panose="020B0604020202020204" pitchFamily="34" charset="0"/>
              </a:rPr>
              <a:t>So DIONZA, (d-</a:t>
            </a:r>
            <a:r>
              <a:rPr lang="en-US" sz="2400" b="1" u="none" strike="noStrike" dirty="0" err="1">
                <a:effectLst/>
                <a:ea typeface="Arial" panose="020B0604020202020204" pitchFamily="34" charset="0"/>
              </a:rPr>
              <a:t>ión</a:t>
            </a:r>
            <a:r>
              <a:rPr lang="en-US" sz="2400" b="1" u="none" strike="noStrike" dirty="0">
                <a:effectLst/>
                <a:ea typeface="Arial" panose="020B0604020202020204" pitchFamily="34" charset="0"/>
              </a:rPr>
              <a:t>-z-a) endings are </a:t>
            </a:r>
            <a:r>
              <a:rPr lang="en-US" sz="2400" b="1" u="none" strike="noStrike" dirty="0" err="1">
                <a:effectLst/>
                <a:ea typeface="Arial" panose="020B0604020202020204" pitchFamily="34" charset="0"/>
              </a:rPr>
              <a:t>Femenine</a:t>
            </a:r>
            <a:endParaRPr lang="en-US" sz="2400" u="none" strike="noStrike" dirty="0">
              <a:effectLst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460B-4E85-2565-5652-F28E6BAD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Gramática</a:t>
            </a:r>
            <a:r>
              <a:rPr lang="en-US" sz="4800" dirty="0"/>
              <a:t> - masculine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8B0A-8886-1B57-F850-BE2A09777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u="none" strike="noStrike" dirty="0">
                <a:effectLst/>
                <a:ea typeface="Arial" panose="020B0604020202020204" pitchFamily="34" charset="0"/>
              </a:rPr>
              <a:t>Languages, rivers, oceans, days of the week and months of the year are </a:t>
            </a:r>
            <a:r>
              <a:rPr lang="en-US" sz="2400" u="sng" strike="noStrike" dirty="0">
                <a:effectLst/>
                <a:ea typeface="Arial" panose="020B0604020202020204" pitchFamily="34" charset="0"/>
              </a:rPr>
              <a:t>masculine</a:t>
            </a:r>
            <a:endParaRPr lang="en-US" sz="2400" dirty="0">
              <a:ea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u="none" strike="noStrike" dirty="0">
                <a:effectLst/>
                <a:ea typeface="Arial" panose="020B0604020202020204" pitchFamily="34" charset="0"/>
              </a:rPr>
              <a:t>Often (but not always!), words ending in “ LONER” (</a:t>
            </a:r>
            <a:r>
              <a:rPr lang="en-US" sz="2400" u="none" strike="noStrike" dirty="0" err="1">
                <a:effectLst/>
                <a:ea typeface="Arial" panose="020B0604020202020204" pitchFamily="34" charset="0"/>
              </a:rPr>
              <a:t>l,o,n,e,r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) are </a:t>
            </a:r>
            <a:r>
              <a:rPr lang="en-US" sz="2400" u="sng" strike="noStrike" dirty="0">
                <a:effectLst/>
                <a:ea typeface="Arial" panose="020B0604020202020204" pitchFamily="34" charset="0"/>
              </a:rPr>
              <a:t>masculine. </a:t>
            </a:r>
            <a:r>
              <a:rPr lang="en-US" sz="2400" u="none" strike="noStrike" dirty="0">
                <a:effectLst/>
                <a:ea typeface="Arial" panose="020B0604020202020204" pitchFamily="34" charset="0"/>
              </a:rPr>
              <a:t>These may be referred to as “loner” words to help you remember the key endings.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effectLst/>
                <a:ea typeface="Arial" panose="020B0604020202020204" pitchFamily="34" charset="0"/>
              </a:rPr>
              <a:t>So LONER (l-o-n-e-r)  endings are </a:t>
            </a:r>
            <a:r>
              <a:rPr lang="en-US" sz="2400" dirty="0" err="1">
                <a:effectLst/>
                <a:ea typeface="Arial" panose="020B0604020202020204" pitchFamily="34" charset="0"/>
              </a:rPr>
              <a:t>maculine</a:t>
            </a:r>
            <a:endParaRPr lang="en-US" sz="2400" dirty="0">
              <a:effectLst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41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460B-4E85-2565-5652-F28E6BAD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Gramática</a:t>
            </a:r>
            <a:r>
              <a:rPr lang="en-US" sz="4800" dirty="0"/>
              <a:t> - masculine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8B0A-8886-1B57-F850-BE2A09777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2444820"/>
            <a:ext cx="10554574" cy="36365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Remember that definite &amp; indefinite articles must match the noun in gender and number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001B74-EFB9-12AD-F738-DC4FBA723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837726"/>
              </p:ext>
            </p:extLst>
          </p:nvPr>
        </p:nvGraphicFramePr>
        <p:xfrm>
          <a:off x="1281792" y="3800021"/>
          <a:ext cx="45720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80106407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4303565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Singular (the)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Plural (the)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96092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2000" dirty="0"/>
                        <a:t>El (masculine)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los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017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2000" dirty="0"/>
                        <a:t>La (feminine)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21384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2000" dirty="0"/>
                        <a:t>La casa.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Las casas.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1867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2000" dirty="0"/>
                        <a:t>El </a:t>
                      </a:r>
                      <a:r>
                        <a:rPr lang="en-US" sz="2000" dirty="0" err="1"/>
                        <a:t>parque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Los </a:t>
                      </a:r>
                      <a:r>
                        <a:rPr lang="en-US" sz="2000" dirty="0" err="1"/>
                        <a:t>parques</a:t>
                      </a:r>
                      <a:r>
                        <a:rPr lang="en-US" sz="2000" dirty="0"/>
                        <a:t>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718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8A36FA-1028-A951-335D-684DC324C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886548"/>
              </p:ext>
            </p:extLst>
          </p:nvPr>
        </p:nvGraphicFramePr>
        <p:xfrm>
          <a:off x="6338208" y="3800021"/>
          <a:ext cx="4572000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80106407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4303565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Singular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Plural (some)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96092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2000" dirty="0"/>
                        <a:t>un (masculine)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unos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58017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2000" dirty="0" err="1"/>
                        <a:t>una</a:t>
                      </a:r>
                      <a:r>
                        <a:rPr lang="en-US" sz="2000" dirty="0"/>
                        <a:t> (feminine)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unas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21384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2000" dirty="0"/>
                        <a:t>Una tienda.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/>
                        <a:t>Unas</a:t>
                      </a:r>
                      <a:r>
                        <a:rPr lang="en-US" sz="2000" dirty="0"/>
                        <a:t> tiendas.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02572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2000" dirty="0"/>
                        <a:t>Un banco.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/>
                        <a:t>Unos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bancos</a:t>
                      </a:r>
                      <a:r>
                        <a:rPr lang="en-US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043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004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B2E7-C162-732C-AEBB-53042448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/>
              <a:t>Práctica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00A9D-3101-4E58-096A-B0B1DDCDD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2" y="2222286"/>
            <a:ext cx="5303520" cy="4297680"/>
          </a:xfrm>
        </p:spPr>
        <p:txBody>
          <a:bodyPr>
            <a:noAutofit/>
          </a:bodyPr>
          <a:lstStyle/>
          <a:p>
            <a:r>
              <a:rPr lang="en-US" sz="2400" dirty="0" err="1"/>
              <a:t>Restaurante</a:t>
            </a:r>
            <a:endParaRPr lang="en-US" sz="2400" dirty="0"/>
          </a:p>
          <a:p>
            <a:r>
              <a:rPr lang="en-US" sz="2400" dirty="0" err="1"/>
              <a:t>Escuelas</a:t>
            </a:r>
            <a:endParaRPr lang="en-US" sz="2400" dirty="0"/>
          </a:p>
          <a:p>
            <a:r>
              <a:rPr lang="en-US" sz="2400" dirty="0"/>
              <a:t>Pueblo</a:t>
            </a:r>
          </a:p>
          <a:p>
            <a:r>
              <a:rPr lang="en-US" sz="2400" dirty="0"/>
              <a:t>Ciudad</a:t>
            </a:r>
          </a:p>
          <a:p>
            <a:r>
              <a:rPr lang="en-US" sz="2400" dirty="0"/>
              <a:t>Calles</a:t>
            </a:r>
          </a:p>
          <a:p>
            <a:r>
              <a:rPr lang="en-US" sz="2400" dirty="0"/>
              <a:t>Tienda</a:t>
            </a:r>
          </a:p>
          <a:p>
            <a:r>
              <a:rPr lang="en-US" sz="2400" dirty="0" err="1"/>
              <a:t>Hoteles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2C37C0-24A3-CF2E-0F14-A44D15F46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4" y="2222287"/>
            <a:ext cx="5303520" cy="4297680"/>
          </a:xfrm>
        </p:spPr>
        <p:txBody>
          <a:bodyPr>
            <a:normAutofit/>
          </a:bodyPr>
          <a:lstStyle/>
          <a:p>
            <a:r>
              <a:rPr lang="en-US" sz="2400" dirty="0"/>
              <a:t>El / un </a:t>
            </a:r>
            <a:r>
              <a:rPr lang="en-US" sz="2400" dirty="0" err="1"/>
              <a:t>restarurante</a:t>
            </a:r>
            <a:endParaRPr lang="en-US" sz="2400" dirty="0"/>
          </a:p>
          <a:p>
            <a:r>
              <a:rPr lang="en-US" sz="2400" dirty="0"/>
              <a:t>Las / </a:t>
            </a:r>
            <a:r>
              <a:rPr lang="en-US" sz="2400" dirty="0" err="1"/>
              <a:t>unas</a:t>
            </a:r>
            <a:r>
              <a:rPr lang="en-US" sz="2400" dirty="0"/>
              <a:t> </a:t>
            </a:r>
            <a:r>
              <a:rPr lang="en-US" sz="2400" dirty="0" err="1"/>
              <a:t>escuelas</a:t>
            </a:r>
            <a:endParaRPr lang="en-US" sz="2400" dirty="0"/>
          </a:p>
          <a:p>
            <a:r>
              <a:rPr lang="en-US" sz="2400" dirty="0"/>
              <a:t>El / un pueblo</a:t>
            </a:r>
          </a:p>
          <a:p>
            <a:r>
              <a:rPr lang="en-US" sz="2400" dirty="0"/>
              <a:t>La / </a:t>
            </a:r>
            <a:r>
              <a:rPr lang="en-US" sz="2400" dirty="0" err="1"/>
              <a:t>una</a:t>
            </a:r>
            <a:r>
              <a:rPr lang="en-US" sz="2400" dirty="0"/>
              <a:t> ciudad</a:t>
            </a:r>
          </a:p>
          <a:p>
            <a:r>
              <a:rPr lang="en-US" sz="2400" dirty="0"/>
              <a:t>Las / </a:t>
            </a:r>
            <a:r>
              <a:rPr lang="en-US" sz="2400" dirty="0" err="1"/>
              <a:t>unas</a:t>
            </a:r>
            <a:r>
              <a:rPr lang="en-US" sz="2400" dirty="0"/>
              <a:t> </a:t>
            </a:r>
            <a:r>
              <a:rPr lang="en-US" sz="2400" dirty="0" err="1"/>
              <a:t>calles</a:t>
            </a:r>
            <a:endParaRPr lang="en-US" sz="2400" dirty="0"/>
          </a:p>
          <a:p>
            <a:r>
              <a:rPr lang="en-US" sz="2400" dirty="0"/>
              <a:t>la / </a:t>
            </a:r>
            <a:r>
              <a:rPr lang="en-US" sz="2400" dirty="0" err="1"/>
              <a:t>una</a:t>
            </a:r>
            <a:r>
              <a:rPr lang="en-US" sz="2400" dirty="0"/>
              <a:t> tienda</a:t>
            </a:r>
          </a:p>
          <a:p>
            <a:r>
              <a:rPr lang="en-US" sz="2400" dirty="0"/>
              <a:t>Los / </a:t>
            </a:r>
            <a:r>
              <a:rPr lang="en-US" sz="2400" dirty="0" err="1"/>
              <a:t>unos</a:t>
            </a:r>
            <a:r>
              <a:rPr lang="en-US" sz="2400" dirty="0"/>
              <a:t> </a:t>
            </a:r>
            <a:r>
              <a:rPr lang="en-US" sz="2400" dirty="0" err="1"/>
              <a:t>hoteles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453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/>
              <a:t>Vocabulario</a:t>
            </a:r>
            <a:r>
              <a:rPr lang="en-US" sz="4800" b="1" dirty="0"/>
              <a:t> – 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desayuno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comida</a:t>
            </a:r>
          </a:p>
        </p:txBody>
      </p:sp>
      <p:pic>
        <p:nvPicPr>
          <p:cNvPr id="12" name="Content Placeholder 1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B538E45-E843-4B55-BE93-5E03E364CF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78736" y="3076623"/>
            <a:ext cx="4297680" cy="2874909"/>
          </a:xfrm>
        </p:spPr>
      </p:pic>
      <p:pic>
        <p:nvPicPr>
          <p:cNvPr id="15" name="Content Placeholder 14" descr="A lunch box with food&#10;&#10;Description automatically generated with low confidence">
            <a:extLst>
              <a:ext uri="{FF2B5EF4-FFF2-40B4-BE49-F238E27FC236}">
                <a16:creationId xmlns:a16="http://schemas.microsoft.com/office/drawing/2014/main" id="{227317B7-E177-4640-B966-8E5A274AAF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73026" y="2872546"/>
            <a:ext cx="4023360" cy="3283061"/>
          </a:xfrm>
        </p:spPr>
      </p:pic>
    </p:spTree>
    <p:extLst>
      <p:ext uri="{BB962C8B-B14F-4D97-AF65-F5344CB8AC3E}">
        <p14:creationId xmlns:p14="http://schemas.microsoft.com/office/powerpoint/2010/main" val="4190815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3577</TotalTime>
  <Words>1015</Words>
  <Application>Microsoft Office PowerPoint</Application>
  <PresentationFormat>Widescreen</PresentationFormat>
  <Paragraphs>298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Wingdings</vt:lpstr>
      <vt:lpstr>Wingdings 2</vt:lpstr>
      <vt:lpstr>Quotable</vt:lpstr>
      <vt:lpstr>Beginner Part I</vt:lpstr>
      <vt:lpstr>Review: Adjetivos Simples</vt:lpstr>
      <vt:lpstr>Review: Adjetivos Simples</vt:lpstr>
      <vt:lpstr>Gramática</vt:lpstr>
      <vt:lpstr>Gramática - femenine</vt:lpstr>
      <vt:lpstr>Gramática - masculine</vt:lpstr>
      <vt:lpstr>Gramática - masculine</vt:lpstr>
      <vt:lpstr>Práctica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Vocabulario – La comida</vt:lpstr>
      <vt:lpstr>Builder Phrases: Dining Out</vt:lpstr>
      <vt:lpstr>Builder Phrases: Dining Out</vt:lpstr>
      <vt:lpstr>Vocabulario: Los números</vt:lpstr>
      <vt:lpstr>Vocabulario:  La ropa</vt:lpstr>
      <vt:lpstr>Vocabulario:  La ropa</vt:lpstr>
      <vt:lpstr>Vocabulario:  La ropa</vt:lpstr>
      <vt:lpstr>Builder Phrases: Clothing</vt:lpstr>
      <vt:lpstr>¡Hasta la próxima semana!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viajar</dc:title>
  <dc:creator>Emma Garcia</dc:creator>
  <cp:lastModifiedBy>Futura Employee</cp:lastModifiedBy>
  <cp:revision>161</cp:revision>
  <dcterms:created xsi:type="dcterms:W3CDTF">2022-06-07T13:31:42Z</dcterms:created>
  <dcterms:modified xsi:type="dcterms:W3CDTF">2022-12-05T15:29:27Z</dcterms:modified>
</cp:coreProperties>
</file>