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3" r:id="rId6"/>
    <p:sldId id="263" r:id="rId7"/>
    <p:sldId id="275" r:id="rId8"/>
    <p:sldId id="276" r:id="rId9"/>
    <p:sldId id="270" r:id="rId10"/>
    <p:sldId id="280" r:id="rId11"/>
    <p:sldId id="277" r:id="rId12"/>
    <p:sldId id="274" r:id="rId13"/>
    <p:sldId id="272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BE997-1A56-4E45-9652-823A1E7DA691}" v="12" dt="2022-09-30T20:58:32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86" autoAdjust="0"/>
  </p:normalViewPr>
  <p:slideViewPr>
    <p:cSldViewPr snapToGrid="0">
      <p:cViewPr varScale="1">
        <p:scale>
          <a:sx n="137" d="100"/>
          <a:sy n="137" d="100"/>
        </p:scale>
        <p:origin x="12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FFF67-1D03-4D4B-BF89-C44E897DB10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EF09C-F901-4573-AE47-6932FFAB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err="1"/>
              <a:t>Copy</a:t>
            </a:r>
            <a:r>
              <a:rPr lang="es-US" dirty="0"/>
              <a:t> and paste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questions</a:t>
            </a:r>
            <a:r>
              <a:rPr lang="es-US" dirty="0"/>
              <a:t> </a:t>
            </a:r>
            <a:r>
              <a:rPr lang="es-US" dirty="0" err="1"/>
              <a:t>from</a:t>
            </a:r>
            <a:r>
              <a:rPr lang="es-US" dirty="0"/>
              <a:t>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previous</a:t>
            </a:r>
            <a:r>
              <a:rPr lang="es-US" dirty="0"/>
              <a:t> </a:t>
            </a:r>
            <a:r>
              <a:rPr lang="es-US" dirty="0" err="1"/>
              <a:t>slide</a:t>
            </a:r>
            <a:r>
              <a:rPr lang="es-US" dirty="0"/>
              <a:t> </a:t>
            </a:r>
            <a:r>
              <a:rPr lang="es-US" dirty="0" err="1"/>
              <a:t>into</a:t>
            </a:r>
            <a:r>
              <a:rPr lang="es-US" dirty="0"/>
              <a:t> </a:t>
            </a:r>
            <a:r>
              <a:rPr lang="es-US" dirty="0" err="1"/>
              <a:t>the</a:t>
            </a:r>
            <a:r>
              <a:rPr lang="es-US" dirty="0"/>
              <a:t> chat so </a:t>
            </a:r>
            <a:r>
              <a:rPr lang="es-US" dirty="0" err="1"/>
              <a:t>students</a:t>
            </a:r>
            <a:r>
              <a:rPr lang="es-US" dirty="0"/>
              <a:t> can </a:t>
            </a:r>
            <a:r>
              <a:rPr lang="es-US" dirty="0" err="1"/>
              <a:t>view</a:t>
            </a:r>
            <a:r>
              <a:rPr lang="es-US" dirty="0"/>
              <a:t>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questions</a:t>
            </a:r>
            <a:r>
              <a:rPr lang="es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EF09C-F901-4573-AE47-6932FFABB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err="1"/>
              <a:t>The</a:t>
            </a:r>
            <a:r>
              <a:rPr lang="es-US" dirty="0"/>
              <a:t> </a:t>
            </a:r>
            <a:r>
              <a:rPr lang="en-US" dirty="0"/>
              <a:t>“primero…</a:t>
            </a:r>
            <a:r>
              <a:rPr lang="en-US" dirty="0" err="1"/>
              <a:t>despues</a:t>
            </a:r>
            <a:r>
              <a:rPr lang="en-US" dirty="0"/>
              <a:t>” sequence is to highlight that the </a:t>
            </a:r>
            <a:r>
              <a:rPr lang="en-US" dirty="0" err="1"/>
              <a:t>preterite</a:t>
            </a:r>
            <a:r>
              <a:rPr lang="en-US" dirty="0"/>
              <a:t> is used for a series of completed actions in the past. </a:t>
            </a:r>
          </a:p>
          <a:p>
            <a:endParaRPr lang="es-US" dirty="0"/>
          </a:p>
          <a:p>
            <a:r>
              <a:rPr lang="es-US" dirty="0"/>
              <a:t>Ask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last</a:t>
            </a:r>
            <a:r>
              <a:rPr lang="es-US" dirty="0"/>
              <a:t> </a:t>
            </a:r>
            <a:r>
              <a:rPr lang="es-US" dirty="0" err="1"/>
              <a:t>question</a:t>
            </a:r>
            <a:r>
              <a:rPr lang="es-US" dirty="0"/>
              <a:t> </a:t>
            </a:r>
            <a:r>
              <a:rPr lang="es-US" dirty="0" err="1"/>
              <a:t>to</a:t>
            </a:r>
            <a:r>
              <a:rPr lang="es-US" dirty="0"/>
              <a:t> </a:t>
            </a:r>
            <a:r>
              <a:rPr lang="es-US" dirty="0" err="1"/>
              <a:t>point</a:t>
            </a:r>
            <a:r>
              <a:rPr lang="es-US" dirty="0"/>
              <a:t> </a:t>
            </a:r>
            <a:r>
              <a:rPr lang="es-US" dirty="0" err="1"/>
              <a:t>out</a:t>
            </a:r>
            <a:r>
              <a:rPr lang="es-US" dirty="0"/>
              <a:t> </a:t>
            </a:r>
            <a:r>
              <a:rPr lang="es-US" dirty="0" err="1"/>
              <a:t>to</a:t>
            </a:r>
            <a:r>
              <a:rPr lang="es-US" dirty="0"/>
              <a:t> </a:t>
            </a:r>
            <a:r>
              <a:rPr lang="es-US" dirty="0" err="1"/>
              <a:t>students</a:t>
            </a:r>
            <a:r>
              <a:rPr lang="es-US" dirty="0"/>
              <a:t> </a:t>
            </a:r>
            <a:r>
              <a:rPr lang="es-US" dirty="0" err="1"/>
              <a:t>that</a:t>
            </a:r>
            <a:r>
              <a:rPr lang="es-US" dirty="0"/>
              <a:t> </a:t>
            </a:r>
            <a:r>
              <a:rPr lang="es-US" dirty="0" err="1"/>
              <a:t>all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</a:t>
            </a:r>
            <a:r>
              <a:rPr lang="es-US" dirty="0" err="1"/>
              <a:t>these</a:t>
            </a:r>
            <a:r>
              <a:rPr lang="es-US" dirty="0"/>
              <a:t> </a:t>
            </a:r>
            <a:r>
              <a:rPr lang="es-US" dirty="0" err="1"/>
              <a:t>words</a:t>
            </a:r>
            <a:r>
              <a:rPr lang="es-US" dirty="0"/>
              <a:t> </a:t>
            </a:r>
            <a:r>
              <a:rPr lang="es-US" dirty="0" err="1"/>
              <a:t>or</a:t>
            </a:r>
            <a:r>
              <a:rPr lang="es-US" dirty="0"/>
              <a:t> </a:t>
            </a:r>
            <a:r>
              <a:rPr lang="es-US" dirty="0" err="1"/>
              <a:t>phrases</a:t>
            </a:r>
            <a:r>
              <a:rPr lang="es-US" dirty="0"/>
              <a:t> </a:t>
            </a:r>
            <a:r>
              <a:rPr lang="es-US" dirty="0" err="1"/>
              <a:t>indicate</a:t>
            </a:r>
            <a:r>
              <a:rPr lang="es-US" dirty="0"/>
              <a:t> </a:t>
            </a:r>
            <a:r>
              <a:rPr lang="es-US" dirty="0" err="1"/>
              <a:t>one</a:t>
            </a:r>
            <a:r>
              <a:rPr lang="es-US" dirty="0"/>
              <a:t> </a:t>
            </a:r>
            <a:r>
              <a:rPr lang="es-US" dirty="0" err="1"/>
              <a:t>specific</a:t>
            </a:r>
            <a:r>
              <a:rPr lang="es-US" dirty="0"/>
              <a:t> time in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past</a:t>
            </a:r>
            <a:r>
              <a:rPr lang="es-US" dirty="0"/>
              <a:t>, and are </a:t>
            </a:r>
            <a:r>
              <a:rPr lang="es-US" dirty="0" err="1"/>
              <a:t>used</a:t>
            </a:r>
            <a:r>
              <a:rPr lang="es-US" dirty="0"/>
              <a:t> </a:t>
            </a:r>
            <a:r>
              <a:rPr lang="es-US" dirty="0" err="1"/>
              <a:t>with</a:t>
            </a:r>
            <a:r>
              <a:rPr lang="es-US" dirty="0"/>
              <a:t>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preterite</a:t>
            </a:r>
            <a:r>
              <a:rPr lang="es-US" dirty="0"/>
              <a:t> </a:t>
            </a:r>
            <a:r>
              <a:rPr lang="es-US" dirty="0" err="1"/>
              <a:t>to</a:t>
            </a:r>
            <a:r>
              <a:rPr lang="es-US" dirty="0"/>
              <a:t> </a:t>
            </a:r>
            <a:r>
              <a:rPr lang="es-US" dirty="0" err="1"/>
              <a:t>indicate</a:t>
            </a:r>
            <a:r>
              <a:rPr lang="es-US" dirty="0"/>
              <a:t> </a:t>
            </a:r>
            <a:r>
              <a:rPr lang="es-US" dirty="0" err="1"/>
              <a:t>an</a:t>
            </a:r>
            <a:r>
              <a:rPr lang="es-US" dirty="0"/>
              <a:t> </a:t>
            </a:r>
            <a:r>
              <a:rPr lang="es-US" dirty="0" err="1"/>
              <a:t>action</a:t>
            </a:r>
            <a:r>
              <a:rPr lang="es-US" dirty="0"/>
              <a:t> </a:t>
            </a:r>
            <a:r>
              <a:rPr lang="es-US" dirty="0" err="1"/>
              <a:t>that</a:t>
            </a:r>
            <a:r>
              <a:rPr lang="es-US" dirty="0"/>
              <a:t> </a:t>
            </a:r>
            <a:r>
              <a:rPr lang="es-US" dirty="0" err="1"/>
              <a:t>was</a:t>
            </a:r>
            <a:r>
              <a:rPr lang="es-US" dirty="0"/>
              <a:t> </a:t>
            </a:r>
            <a:r>
              <a:rPr lang="es-US" dirty="0" err="1"/>
              <a:t>completed</a:t>
            </a:r>
            <a:r>
              <a:rPr lang="es-US" dirty="0"/>
              <a:t> </a:t>
            </a:r>
            <a:r>
              <a:rPr lang="es-US" dirty="0" err="1"/>
              <a:t>one</a:t>
            </a:r>
            <a:r>
              <a:rPr lang="es-US" dirty="0"/>
              <a:t> time in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past</a:t>
            </a:r>
            <a:r>
              <a:rPr lang="es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EF09C-F901-4573-AE47-6932FFABBD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6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4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7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2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4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2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6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0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1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9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9CAF-8E7D-4E43-8937-F1E2A3E64DD3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12F9F-BF0C-4D9E-81D7-998B7B64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92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C728-C5E0-438D-BE96-42F040F9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85" y="265246"/>
            <a:ext cx="8608071" cy="384153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Futura Language Professionals</a:t>
            </a:r>
            <a:br>
              <a:rPr lang="en-US" dirty="0"/>
            </a:br>
            <a:r>
              <a:rPr lang="en-US" dirty="0"/>
              <a:t>Adult Conversation Class</a:t>
            </a:r>
            <a:br>
              <a:rPr lang="en-US" dirty="0"/>
            </a:br>
            <a:r>
              <a:rPr lang="en-US" dirty="0"/>
              <a:t>Advanced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89034-C952-4D65-A837-F5A6B8CE6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2464" y="2795584"/>
            <a:ext cx="1390593" cy="1117687"/>
          </a:xfrm>
        </p:spPr>
        <p:txBody>
          <a:bodyPr>
            <a:normAutofit/>
          </a:bodyPr>
          <a:lstStyle/>
          <a:p>
            <a:r>
              <a:rPr lang="en-US" sz="2800" dirty="0"/>
              <a:t>Week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D6D5E-5359-BF23-2375-A1472563A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97" y="462575"/>
            <a:ext cx="2974848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2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DFA7E6-C19D-CE8C-9592-459ACEC62487}"/>
              </a:ext>
            </a:extLst>
          </p:cNvPr>
          <p:cNvSpPr txBox="1"/>
          <p:nvPr/>
        </p:nvSpPr>
        <p:spPr>
          <a:xfrm>
            <a:off x="510639" y="1056903"/>
            <a:ext cx="97971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</a:rPr>
              <a:t>Conjugation –AR (ER/IR) verbs </a:t>
            </a:r>
            <a:r>
              <a:rPr lang="en-US" sz="3600" u="sng" dirty="0" err="1">
                <a:solidFill>
                  <a:schemeClr val="bg1"/>
                </a:solidFill>
              </a:rPr>
              <a:t>en</a:t>
            </a:r>
            <a:r>
              <a:rPr lang="en-US" sz="3600" u="sng" dirty="0">
                <a:solidFill>
                  <a:schemeClr val="bg1"/>
                </a:solidFill>
              </a:rPr>
              <a:t> </a:t>
            </a:r>
            <a:r>
              <a:rPr lang="en-US" sz="3600" u="sng" dirty="0" err="1">
                <a:solidFill>
                  <a:schemeClr val="bg1"/>
                </a:solidFill>
              </a:rPr>
              <a:t>el</a:t>
            </a:r>
            <a:r>
              <a:rPr lang="en-US" sz="3600" u="sng" dirty="0">
                <a:solidFill>
                  <a:schemeClr val="bg1"/>
                </a:solidFill>
              </a:rPr>
              <a:t> </a:t>
            </a:r>
            <a:r>
              <a:rPr lang="en-US" sz="3600" u="sng" dirty="0" err="1">
                <a:solidFill>
                  <a:schemeClr val="bg1"/>
                </a:solidFill>
              </a:rPr>
              <a:t>Pretérito</a:t>
            </a:r>
            <a:endParaRPr lang="en-US" sz="3600" u="sng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Step 1: Drop the –AR (ER/IR) ending to leave the stem of the verb.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	IE: Hablar </a:t>
            </a: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 Habl</a:t>
            </a:r>
            <a:r>
              <a:rPr lang="en-US" sz="3600" strike="sngStrike" dirty="0">
                <a:solidFill>
                  <a:schemeClr val="bg1"/>
                </a:solidFill>
                <a:sym typeface="Wingdings" panose="05000000000000000000" pitchFamily="2" charset="2"/>
              </a:rPr>
              <a:t>ar</a:t>
            </a: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	 </a:t>
            </a:r>
            <a:r>
              <a:rPr lang="en-US" sz="3600" dirty="0" err="1">
                <a:solidFill>
                  <a:schemeClr val="bg1"/>
                </a:solidFill>
                <a:sym typeface="Wingdings" panose="05000000000000000000" pitchFamily="2" charset="2"/>
              </a:rPr>
              <a:t>habl</a:t>
            </a: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__</a:t>
            </a:r>
          </a:p>
          <a:p>
            <a:endParaRPr lang="en-US" sz="3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Step 2: Add the new conjugated ending depending upon the pronoun. </a:t>
            </a:r>
          </a:p>
          <a:p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		IE: </a:t>
            </a:r>
            <a:r>
              <a:rPr lang="en-US" sz="3600" dirty="0" err="1">
                <a:solidFill>
                  <a:schemeClr val="bg1"/>
                </a:solidFill>
                <a:sym typeface="Wingdings" panose="05000000000000000000" pitchFamily="2" charset="2"/>
              </a:rPr>
              <a:t>Habl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é</a:t>
            </a: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3600" dirty="0" err="1">
                <a:solidFill>
                  <a:schemeClr val="bg1"/>
                </a:solidFill>
                <a:sym typeface="Wingdings" panose="05000000000000000000" pitchFamily="2" charset="2"/>
              </a:rPr>
              <a:t>Habl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aste</a:t>
            </a: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		</a:t>
            </a:r>
            <a:r>
              <a:rPr lang="en-US" sz="3600" dirty="0" err="1">
                <a:solidFill>
                  <a:schemeClr val="bg1"/>
                </a:solidFill>
                <a:sym typeface="Wingdings" panose="05000000000000000000" pitchFamily="2" charset="2"/>
              </a:rPr>
              <a:t>Habl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ó</a:t>
            </a: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	etc.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FA89-C004-4D6A-BC16-4CA6E9FC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¿Cómo se conjuga los verbos que terminan en –AR, -ER, &amp; -IR en el pretérito?</a:t>
            </a:r>
            <a:endParaRPr lang="en-US" dirty="0"/>
          </a:p>
        </p:txBody>
      </p:sp>
      <p:pic>
        <p:nvPicPr>
          <p:cNvPr id="2050" name="Picture 2" descr="Pin on spanish">
            <a:extLst>
              <a:ext uri="{FF2B5EF4-FFF2-40B4-BE49-F238E27FC236}">
                <a16:creationId xmlns:a16="http://schemas.microsoft.com/office/drawing/2014/main" id="{F9AC1423-31B2-46B0-9C2B-ABFCF044FA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58197" y="2185060"/>
            <a:ext cx="7509755" cy="46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7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69C-5AFD-49C5-ADB5-472E5C1B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4639056" cy="1021404"/>
          </a:xfrm>
        </p:spPr>
        <p:txBody>
          <a:bodyPr>
            <a:normAutofit/>
          </a:bodyPr>
          <a:lstStyle/>
          <a:p>
            <a:r>
              <a:rPr lang="es-US" dirty="0"/>
              <a:t>Práctica del pretérito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05F8B8-83AC-2ADB-553C-A03F3AE6E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50671"/>
            <a:ext cx="5287985" cy="520732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US" sz="1800" dirty="0"/>
              <a:t>1. </a:t>
            </a:r>
            <a:r>
              <a:rPr lang="en-US" sz="1800" dirty="0"/>
              <a:t>Ayer, </a:t>
            </a:r>
            <a:r>
              <a:rPr lang="en-US" sz="1800" dirty="0" err="1"/>
              <a:t>yo</a:t>
            </a:r>
            <a:r>
              <a:rPr lang="en-US" sz="1800" dirty="0"/>
              <a:t> _____ (</a:t>
            </a:r>
            <a:r>
              <a:rPr lang="en-US" sz="1800" dirty="0" err="1"/>
              <a:t>hablar</a:t>
            </a:r>
            <a:r>
              <a:rPr lang="en-US" sz="1800" dirty="0"/>
              <a:t>) con la </a:t>
            </a:r>
            <a:r>
              <a:rPr lang="en-US" sz="1800" dirty="0" err="1"/>
              <a:t>profesora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2. </a:t>
            </a:r>
            <a:r>
              <a:rPr lang="en-US" sz="1800" dirty="0" err="1"/>
              <a:t>Anoche</a:t>
            </a:r>
            <a:r>
              <a:rPr lang="en-US" sz="1800" dirty="0"/>
              <a:t>, </a:t>
            </a:r>
            <a:r>
              <a:rPr lang="es-US" sz="1800" dirty="0"/>
              <a:t>tú </a:t>
            </a:r>
            <a:r>
              <a:rPr lang="en-US" sz="1800" dirty="0"/>
              <a:t>________ (</a:t>
            </a:r>
            <a:r>
              <a:rPr lang="en-US" sz="1800" dirty="0" err="1"/>
              <a:t>bailar</a:t>
            </a:r>
            <a:r>
              <a:rPr lang="en-US" sz="1800" dirty="0"/>
              <a:t>) con </a:t>
            </a:r>
            <a:r>
              <a:rPr lang="en-US" sz="1800" dirty="0" err="1"/>
              <a:t>tus</a:t>
            </a:r>
            <a:r>
              <a:rPr lang="en-US" sz="1800" dirty="0"/>
              <a:t> amigos.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3. </a:t>
            </a:r>
            <a:r>
              <a:rPr lang="en-US" sz="1800" dirty="0" err="1"/>
              <a:t>Anteayer</a:t>
            </a:r>
            <a:r>
              <a:rPr lang="en-US" sz="1800" dirty="0"/>
              <a:t>, </a:t>
            </a:r>
            <a:r>
              <a:rPr lang="en-US" sz="1800" dirty="0" err="1"/>
              <a:t>ellos</a:t>
            </a:r>
            <a:r>
              <a:rPr lang="en-US" sz="1800" dirty="0"/>
              <a:t> _________ (comer) la </a:t>
            </a:r>
            <a:r>
              <a:rPr lang="en-US" sz="1800" dirty="0" err="1"/>
              <a:t>cena</a:t>
            </a:r>
            <a:r>
              <a:rPr lang="en-US" sz="1800" dirty="0"/>
              <a:t> a las seis de la </a:t>
            </a:r>
            <a:r>
              <a:rPr lang="en-US" sz="1800" dirty="0" err="1"/>
              <a:t>noche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4. El </a:t>
            </a:r>
            <a:r>
              <a:rPr lang="en-US" sz="1800" dirty="0" err="1"/>
              <a:t>verano</a:t>
            </a:r>
            <a:r>
              <a:rPr lang="en-US" sz="1800" dirty="0"/>
              <a:t> </a:t>
            </a:r>
            <a:r>
              <a:rPr lang="en-US" sz="1800" dirty="0" err="1"/>
              <a:t>pasado</a:t>
            </a:r>
            <a:r>
              <a:rPr lang="en-US" sz="1800" dirty="0"/>
              <a:t>, </a:t>
            </a:r>
            <a:r>
              <a:rPr lang="en-US" sz="1800" dirty="0" err="1"/>
              <a:t>nosotros</a:t>
            </a:r>
            <a:r>
              <a:rPr lang="en-US" sz="1800" dirty="0"/>
              <a:t> _______ (</a:t>
            </a:r>
            <a:r>
              <a:rPr lang="en-US" sz="1800" dirty="0" err="1"/>
              <a:t>escribir</a:t>
            </a:r>
            <a:r>
              <a:rPr lang="en-US" sz="1800" dirty="0"/>
              <a:t>) </a:t>
            </a:r>
            <a:r>
              <a:rPr lang="en-US" sz="1800" dirty="0" err="1"/>
              <a:t>muchos</a:t>
            </a:r>
            <a:r>
              <a:rPr lang="en-US" sz="1800" dirty="0"/>
              <a:t> </a:t>
            </a:r>
            <a:r>
              <a:rPr lang="es-US" sz="1800" dirty="0"/>
              <a:t>correos electrónicos por la computadora.</a:t>
            </a:r>
          </a:p>
          <a:p>
            <a:pPr>
              <a:lnSpc>
                <a:spcPct val="150000"/>
              </a:lnSpc>
            </a:pPr>
            <a:r>
              <a:rPr lang="es-US" sz="1800" dirty="0"/>
              <a:t>5. De repente, la impresora no _________ </a:t>
            </a:r>
            <a:r>
              <a:rPr lang="en-US" sz="1800" dirty="0"/>
              <a:t>(</a:t>
            </a:r>
            <a:r>
              <a:rPr lang="en-US" sz="1800" dirty="0" err="1"/>
              <a:t>imprimir</a:t>
            </a:r>
            <a:r>
              <a:rPr lang="en-US" sz="1800" dirty="0"/>
              <a:t>)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documentos</a:t>
            </a:r>
            <a:r>
              <a:rPr lang="en-US" sz="1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6. El </a:t>
            </a:r>
            <a:r>
              <a:rPr lang="en-US" sz="1800" dirty="0" err="1"/>
              <a:t>año</a:t>
            </a:r>
            <a:r>
              <a:rPr lang="en-US" sz="1800" dirty="0"/>
              <a:t> </a:t>
            </a:r>
            <a:r>
              <a:rPr lang="en-US" sz="1800" dirty="0" err="1"/>
              <a:t>pasado</a:t>
            </a:r>
            <a:r>
              <a:rPr lang="en-US" sz="1800" dirty="0"/>
              <a:t>, </a:t>
            </a:r>
            <a:r>
              <a:rPr lang="en-US" sz="1800" dirty="0" err="1"/>
              <a:t>nosotros</a:t>
            </a:r>
            <a:r>
              <a:rPr lang="en-US" sz="1800" dirty="0"/>
              <a:t> __________ (mandar) </a:t>
            </a:r>
            <a:r>
              <a:rPr lang="en-US" sz="1800" dirty="0" err="1"/>
              <a:t>muchos</a:t>
            </a:r>
            <a:r>
              <a:rPr lang="en-US" sz="1800" dirty="0"/>
              <a:t> </a:t>
            </a:r>
            <a:r>
              <a:rPr lang="en-US" sz="1800" dirty="0" err="1"/>
              <a:t>papeles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fax.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297D2D-086E-459B-98F1-CA053B8C1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866900"/>
            <a:ext cx="6531456" cy="53913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725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0E24-1DD0-48D0-8F8F-F7658669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Palabras claves del </a:t>
            </a:r>
            <a:r>
              <a:rPr lang="es-US" dirty="0"/>
              <a:t>pretérito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5088-3DD8-4103-B6B7-3C896386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34166"/>
            <a:ext cx="11115303" cy="4578509"/>
          </a:xfrm>
        </p:spPr>
        <p:txBody>
          <a:bodyPr>
            <a:normAutofit/>
          </a:bodyPr>
          <a:lstStyle/>
          <a:p>
            <a:endParaRPr lang="es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E6FF1-8DEC-BA57-C69F-C9EB54F3C07B}"/>
              </a:ext>
            </a:extLst>
          </p:cNvPr>
          <p:cNvSpPr txBox="1"/>
          <p:nvPr/>
        </p:nvSpPr>
        <p:spPr>
          <a:xfrm>
            <a:off x="7140696" y="5161412"/>
            <a:ext cx="4564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i="1" dirty="0"/>
              <a:t>¿Qué tienen en común todas las frases? </a:t>
            </a:r>
            <a:r>
              <a:rPr lang="es-US" dirty="0" err="1"/>
              <a:t>What</a:t>
            </a:r>
            <a:r>
              <a:rPr lang="es-US" dirty="0"/>
              <a:t> do </a:t>
            </a:r>
            <a:r>
              <a:rPr lang="es-US" dirty="0" err="1"/>
              <a:t>all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</a:t>
            </a:r>
            <a:r>
              <a:rPr lang="es-US" dirty="0" err="1"/>
              <a:t>these</a:t>
            </a:r>
            <a:r>
              <a:rPr lang="es-US" dirty="0"/>
              <a:t> </a:t>
            </a:r>
            <a:r>
              <a:rPr lang="es-US" dirty="0" err="1"/>
              <a:t>words</a:t>
            </a:r>
            <a:r>
              <a:rPr lang="es-US" dirty="0"/>
              <a:t> </a:t>
            </a:r>
            <a:r>
              <a:rPr lang="es-US" dirty="0" err="1"/>
              <a:t>or</a:t>
            </a:r>
            <a:r>
              <a:rPr lang="es-US" dirty="0"/>
              <a:t> </a:t>
            </a:r>
            <a:r>
              <a:rPr lang="es-US" dirty="0" err="1"/>
              <a:t>phrases</a:t>
            </a:r>
            <a:r>
              <a:rPr lang="es-US" dirty="0"/>
              <a:t> </a:t>
            </a:r>
            <a:r>
              <a:rPr lang="es-US" dirty="0" err="1"/>
              <a:t>have</a:t>
            </a:r>
            <a:r>
              <a:rPr lang="es-US" dirty="0"/>
              <a:t> in </a:t>
            </a:r>
            <a:r>
              <a:rPr lang="es-US" dirty="0" err="1"/>
              <a:t>common</a:t>
            </a:r>
            <a:r>
              <a:rPr lang="es-US" dirty="0"/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18E5C4-D9CF-6A2E-978A-2FF971B5D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44862"/>
              </p:ext>
            </p:extLst>
          </p:nvPr>
        </p:nvGraphicFramePr>
        <p:xfrm>
          <a:off x="486888" y="2034217"/>
          <a:ext cx="6127667" cy="4681144"/>
        </p:xfrm>
        <a:graphic>
          <a:graphicData uri="http://schemas.openxmlformats.org/drawingml/2006/table">
            <a:tbl>
              <a:tblPr/>
              <a:tblGrid>
                <a:gridCol w="3621030">
                  <a:extLst>
                    <a:ext uri="{9D8B030D-6E8A-4147-A177-3AD203B41FA5}">
                      <a16:colId xmlns:a16="http://schemas.microsoft.com/office/drawing/2014/main" val="3877843049"/>
                    </a:ext>
                  </a:extLst>
                </a:gridCol>
                <a:gridCol w="2506637">
                  <a:extLst>
                    <a:ext uri="{9D8B030D-6E8A-4147-A177-3AD203B41FA5}">
                      <a16:colId xmlns:a16="http://schemas.microsoft.com/office/drawing/2014/main" val="3421800588"/>
                    </a:ext>
                  </a:extLst>
                </a:gridCol>
              </a:tblGrid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ayer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yesterday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70956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anteayer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day before yesterday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1487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anoche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last night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206940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 semana pasada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last week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542761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mes pasado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last month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060141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verano pasado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last summer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31047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año</a:t>
                      </a: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pasado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last 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952117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hace____ días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# days ago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391367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hace_____ meses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# months ago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224472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hace_____ años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# years ago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625334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6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repente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suddenly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918836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primero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114983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después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7" marR="56187" marT="56187" marB="5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843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42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2586-D1E7-4E07-BEC0-A6F42A13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s-US" dirty="0"/>
              <a:t>Más práctica del pretérito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0B5C03-BD00-6097-A653-5432718E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8400"/>
            <a:ext cx="4639056" cy="4419600"/>
          </a:xfrm>
        </p:spPr>
        <p:txBody>
          <a:bodyPr>
            <a:normAutofit lnSpcReduction="10000"/>
          </a:bodyPr>
          <a:lstStyle/>
          <a:p>
            <a:r>
              <a:rPr lang="es-US" sz="2000" dirty="0"/>
              <a:t>1. Ayer, él ___________ (recibir) un mensaje interesante.</a:t>
            </a:r>
          </a:p>
          <a:p>
            <a:r>
              <a:rPr lang="es-US" sz="2000" dirty="0"/>
              <a:t>2. El año pasado, ellas _________ (descargar) muchos documentos del Internet.</a:t>
            </a:r>
          </a:p>
          <a:p>
            <a:r>
              <a:rPr lang="es-US" sz="2000" dirty="0"/>
              <a:t>3. De repente, el teléfono _________ (sonar). </a:t>
            </a:r>
          </a:p>
          <a:p>
            <a:r>
              <a:rPr lang="es-US" sz="2000" dirty="0"/>
              <a:t>4.  Primero, yo ________ (subir) la presentación al sitio.  Después, yo _______ recibir el mensaje de la jefa. </a:t>
            </a:r>
          </a:p>
          <a:p>
            <a:r>
              <a:rPr lang="es-US" sz="2000" dirty="0"/>
              <a:t>5. La semana pasada, tú </a:t>
            </a:r>
            <a:r>
              <a:rPr lang="es-US" sz="2000"/>
              <a:t>________ (usar) </a:t>
            </a:r>
            <a:r>
              <a:rPr lang="es-US" sz="2000" dirty="0"/>
              <a:t>la conexión inalámbrica para ver la presentación.   </a:t>
            </a: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7DD094-F3DE-4750-9AF8-4338CC66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76433"/>
            <a:ext cx="6019331" cy="37018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942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24D9-FA96-4723-904B-AB774D44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65A4-DE64-4733-8F65-DF7F203FF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Get to know you Conversation practice</a:t>
            </a:r>
          </a:p>
          <a:p>
            <a:r>
              <a:rPr lang="en-US" dirty="0"/>
              <a:t>2. Review of Present tense AR, IR, ER verb conjugation</a:t>
            </a:r>
          </a:p>
          <a:p>
            <a:pPr lvl="1"/>
            <a:r>
              <a:rPr lang="en-US" dirty="0"/>
              <a:t>Review of Irregular present tense verb conjugations</a:t>
            </a:r>
          </a:p>
          <a:p>
            <a:r>
              <a:rPr lang="en-US" dirty="0"/>
              <a:t>3. Grammar lesson: </a:t>
            </a:r>
            <a:r>
              <a:rPr lang="en-US" dirty="0" err="1"/>
              <a:t>Preterite</a:t>
            </a:r>
            <a:r>
              <a:rPr lang="en-US" dirty="0"/>
              <a:t>, part 1</a:t>
            </a:r>
          </a:p>
          <a:p>
            <a:r>
              <a:rPr lang="en-US" dirty="0"/>
              <a:t>4. Vocabulary: </a:t>
            </a:r>
            <a:r>
              <a:rPr lang="en-US" dirty="0" err="1"/>
              <a:t>Preterite</a:t>
            </a:r>
            <a:r>
              <a:rPr lang="en-US" dirty="0"/>
              <a:t> Signifier vocabulary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2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B631-AD85-44EE-BC02-506EEFA6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Get-to-know-you </a:t>
            </a:r>
            <a:r>
              <a:rPr lang="en-US" dirty="0" err="1"/>
              <a:t>Converstation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4E82-E03F-4448-B4AB-8557D6DAA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yourself to the class in Spanish, tell us how you’re feeling, and one or two things about yourself, and why you are interested in learning Spanish. </a:t>
            </a:r>
            <a:r>
              <a:rPr lang="es-US" sz="2400" dirty="0"/>
              <a:t>¿Cómo te llamas? ¿Cómo estás?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63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A8A3-81CE-432B-B738-56EE200A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El presente</a:t>
            </a:r>
            <a:r>
              <a:rPr lang="en-US" dirty="0"/>
              <a:t>: un breve </a:t>
            </a:r>
            <a:r>
              <a:rPr lang="en-US" dirty="0" err="1"/>
              <a:t>repaso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49B9-B93B-4A79-B31C-8EE442CD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173726" cy="4301433"/>
          </a:xfrm>
        </p:spPr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repasar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indicative</a:t>
            </a:r>
          </a:p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419B63-C385-76DA-6C1A-99BF92792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80" y="2836522"/>
            <a:ext cx="7475925" cy="36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7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B011-C5E0-433E-9943-99C607F1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Práctica de verbos en el presente indicativo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093D7-F742-4913-BEB4-8BA70B5BC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Conjuga los verbos siguientes en el presente indicativo. Escribe tus respuestas por el chat.</a:t>
            </a:r>
          </a:p>
          <a:p>
            <a:endParaRPr lang="es-US" dirty="0"/>
          </a:p>
          <a:p>
            <a:r>
              <a:rPr lang="es-US" dirty="0"/>
              <a:t>1. Bailar</a:t>
            </a:r>
            <a:r>
              <a:rPr lang="en-US" dirty="0"/>
              <a:t> (</a:t>
            </a:r>
            <a:r>
              <a:rPr lang="en-US" dirty="0" err="1"/>
              <a:t>yo</a:t>
            </a:r>
            <a:r>
              <a:rPr lang="en-US" dirty="0"/>
              <a:t>,</a:t>
            </a:r>
            <a:r>
              <a:rPr lang="es-US" dirty="0"/>
              <a:t> tú, ellos</a:t>
            </a:r>
            <a:r>
              <a:rPr lang="en-US" dirty="0"/>
              <a:t>)</a:t>
            </a:r>
          </a:p>
          <a:p>
            <a:r>
              <a:rPr lang="en-US" dirty="0"/>
              <a:t>2. Comer (</a:t>
            </a:r>
            <a:r>
              <a:rPr lang="en-US" dirty="0" err="1"/>
              <a:t>ellos</a:t>
            </a:r>
            <a:r>
              <a:rPr lang="en-US" dirty="0"/>
              <a:t>, </a:t>
            </a:r>
            <a:r>
              <a:rPr lang="es-US" dirty="0"/>
              <a:t>tú, vosotros</a:t>
            </a:r>
            <a:r>
              <a:rPr lang="en-US" dirty="0"/>
              <a:t>)</a:t>
            </a:r>
          </a:p>
          <a:p>
            <a:r>
              <a:rPr lang="en-US" dirty="0"/>
              <a:t>3. </a:t>
            </a:r>
            <a:r>
              <a:rPr lang="en-US" dirty="0" err="1"/>
              <a:t>Escribir</a:t>
            </a:r>
            <a:r>
              <a:rPr lang="en-US" dirty="0"/>
              <a:t> (</a:t>
            </a:r>
            <a:r>
              <a:rPr lang="en-US" dirty="0" err="1"/>
              <a:t>nosotros</a:t>
            </a:r>
            <a:r>
              <a:rPr lang="en-US" dirty="0"/>
              <a:t>, </a:t>
            </a:r>
            <a:r>
              <a:rPr lang="en-US" dirty="0" err="1"/>
              <a:t>ella</a:t>
            </a:r>
            <a:r>
              <a:rPr lang="en-US" dirty="0"/>
              <a:t>)</a:t>
            </a:r>
          </a:p>
          <a:p>
            <a:r>
              <a:rPr lang="en-US" dirty="0"/>
              <a:t>4. Hablar (</a:t>
            </a:r>
            <a:r>
              <a:rPr lang="es-US" dirty="0"/>
              <a:t>tú, vosotros</a:t>
            </a:r>
            <a:r>
              <a:rPr lang="en-US" dirty="0"/>
              <a:t>)</a:t>
            </a:r>
          </a:p>
          <a:p>
            <a:r>
              <a:rPr lang="en-US" dirty="0"/>
              <a:t>5. Leer (</a:t>
            </a:r>
            <a:r>
              <a:rPr lang="en-US" dirty="0" err="1"/>
              <a:t>ellos</a:t>
            </a:r>
            <a:r>
              <a:rPr lang="en-US" dirty="0"/>
              <a:t>, </a:t>
            </a:r>
            <a:r>
              <a:rPr lang="es-US" dirty="0"/>
              <a:t>tú, vosotros, usted)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C0B1-B05B-4124-8F90-6F65A342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56602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en-US" dirty="0" err="1"/>
              <a:t>irregulares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D9EF9-FEE1-4541-A6AA-E2015697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42" y="2059144"/>
            <a:ext cx="12101257" cy="44533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DA81F-77B9-E3C4-CD19-CCF9E059F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926" y="3552898"/>
            <a:ext cx="4125859" cy="2959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DBF7B-9628-EC05-14C3-92052AAA2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441" y="345519"/>
            <a:ext cx="4040831" cy="2890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593F3-8F12-684F-0A65-77792ACD6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426" y="3552898"/>
            <a:ext cx="4137241" cy="29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2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9FEA-A468-40B8-90DB-D6017F04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Práctica de los verbos irregulares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443E-4BBF-4743-9754-5DB73F848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Conjuga los verbos siguientes en el presente indicativo. Escribe tus respuestas por el chat.</a:t>
            </a:r>
          </a:p>
          <a:p>
            <a:endParaRPr lang="es-US" dirty="0"/>
          </a:p>
          <a:p>
            <a:r>
              <a:rPr lang="es-US" dirty="0"/>
              <a:t>1. Decir</a:t>
            </a:r>
            <a:r>
              <a:rPr lang="en-US" dirty="0"/>
              <a:t> (</a:t>
            </a:r>
            <a:r>
              <a:rPr lang="en-US" dirty="0" err="1"/>
              <a:t>yo</a:t>
            </a:r>
            <a:r>
              <a:rPr lang="en-US" dirty="0"/>
              <a:t>,</a:t>
            </a:r>
            <a:r>
              <a:rPr lang="es-US" dirty="0"/>
              <a:t> tú, ellos</a:t>
            </a:r>
            <a:r>
              <a:rPr lang="en-US" dirty="0"/>
              <a:t>)</a:t>
            </a:r>
          </a:p>
          <a:p>
            <a:r>
              <a:rPr lang="en-US" dirty="0"/>
              <a:t>2. </a:t>
            </a:r>
            <a:r>
              <a:rPr lang="en-US" dirty="0" err="1"/>
              <a:t>Venir</a:t>
            </a:r>
            <a:r>
              <a:rPr lang="en-US" dirty="0"/>
              <a:t> (</a:t>
            </a:r>
            <a:r>
              <a:rPr lang="en-US" dirty="0" err="1"/>
              <a:t>yo</a:t>
            </a:r>
            <a:r>
              <a:rPr lang="en-US" dirty="0"/>
              <a:t>, </a:t>
            </a:r>
            <a:r>
              <a:rPr lang="en-US" dirty="0" err="1"/>
              <a:t>ellos</a:t>
            </a:r>
            <a:r>
              <a:rPr lang="en-US" dirty="0"/>
              <a:t>, </a:t>
            </a:r>
            <a:r>
              <a:rPr lang="es-US" dirty="0"/>
              <a:t>tú, vosotros</a:t>
            </a:r>
            <a:r>
              <a:rPr lang="en-US" dirty="0"/>
              <a:t>)</a:t>
            </a:r>
          </a:p>
          <a:p>
            <a:r>
              <a:rPr lang="en-US" dirty="0"/>
              <a:t>3. Traer (</a:t>
            </a:r>
            <a:r>
              <a:rPr lang="en-US" dirty="0" err="1"/>
              <a:t>yo</a:t>
            </a:r>
            <a:r>
              <a:rPr lang="en-US" dirty="0"/>
              <a:t>, </a:t>
            </a:r>
            <a:r>
              <a:rPr lang="en-US" dirty="0" err="1"/>
              <a:t>nosotros</a:t>
            </a:r>
            <a:r>
              <a:rPr lang="en-US" dirty="0"/>
              <a:t>, </a:t>
            </a:r>
            <a:r>
              <a:rPr lang="en-US" dirty="0" err="1"/>
              <a:t>ella</a:t>
            </a:r>
            <a:r>
              <a:rPr lang="en-US" dirty="0"/>
              <a:t>)</a:t>
            </a:r>
          </a:p>
          <a:p>
            <a:r>
              <a:rPr lang="en-US" dirty="0"/>
              <a:t>4. </a:t>
            </a:r>
            <a:r>
              <a:rPr lang="en-US" dirty="0" err="1"/>
              <a:t>Ir</a:t>
            </a:r>
            <a:r>
              <a:rPr lang="en-US" dirty="0"/>
              <a:t> (</a:t>
            </a:r>
            <a:r>
              <a:rPr lang="en-US" dirty="0" err="1"/>
              <a:t>yo</a:t>
            </a:r>
            <a:r>
              <a:rPr lang="en-US" dirty="0"/>
              <a:t>, </a:t>
            </a:r>
            <a:r>
              <a:rPr lang="es-US" dirty="0"/>
              <a:t>tú, vosotros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104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597-6959-49A1-897E-7CA7622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Vamos a practicar las preguntas de conversación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79D35-7D70-4D47-83D2-C5E9BAC8A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En grupos, vamos a practicar las preguntas de conversación en break </a:t>
            </a:r>
            <a:r>
              <a:rPr lang="es-US" dirty="0" err="1"/>
              <a:t>out</a:t>
            </a:r>
            <a:r>
              <a:rPr lang="es-US" dirty="0"/>
              <a:t> </a:t>
            </a:r>
            <a:r>
              <a:rPr lang="es-US" dirty="0" err="1"/>
              <a:t>rooms</a:t>
            </a:r>
            <a:r>
              <a:rPr lang="es-US" dirty="0"/>
              <a:t> por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7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848E-36B4-4737-967F-1D3BE2B3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El pretérito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8599-421F-4414-8C58-B9CA0BAD7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US" dirty="0"/>
              <a:t>Se usa el pretérito para hablar de… </a:t>
            </a:r>
            <a:r>
              <a:rPr lang="es-US" dirty="0" err="1"/>
              <a:t>The</a:t>
            </a:r>
            <a:r>
              <a:rPr lang="es-US" dirty="0"/>
              <a:t> uses </a:t>
            </a:r>
            <a:r>
              <a:rPr lang="es-US" dirty="0" err="1"/>
              <a:t>of</a:t>
            </a:r>
            <a:r>
              <a:rPr lang="es-US" dirty="0"/>
              <a:t> </a:t>
            </a:r>
            <a:r>
              <a:rPr lang="es-US" dirty="0" err="1"/>
              <a:t>preterite</a:t>
            </a:r>
            <a:r>
              <a:rPr lang="es-US" dirty="0"/>
              <a:t> tense: </a:t>
            </a:r>
          </a:p>
          <a:p>
            <a:pPr lvl="1"/>
            <a:r>
              <a:rPr lang="es-US" dirty="0"/>
              <a:t>Acciones completadas en el pasado</a:t>
            </a:r>
          </a:p>
          <a:p>
            <a:pPr lvl="2"/>
            <a:r>
              <a:rPr lang="es-US" dirty="0" err="1"/>
              <a:t>Actions</a:t>
            </a:r>
            <a:r>
              <a:rPr lang="es-US" dirty="0"/>
              <a:t> </a:t>
            </a:r>
            <a:r>
              <a:rPr lang="es-US" dirty="0" err="1"/>
              <a:t>completed</a:t>
            </a:r>
            <a:r>
              <a:rPr lang="es-US" dirty="0"/>
              <a:t> in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past</a:t>
            </a:r>
            <a:endParaRPr lang="es-US" dirty="0"/>
          </a:p>
          <a:p>
            <a:pPr lvl="1"/>
            <a:r>
              <a:rPr lang="es-US" dirty="0"/>
              <a:t>Acciones que tienen un periodo de tiempo definido para la acción </a:t>
            </a:r>
          </a:p>
          <a:p>
            <a:pPr lvl="2"/>
            <a:r>
              <a:rPr lang="es-US" dirty="0" err="1"/>
              <a:t>Actions</a:t>
            </a:r>
            <a:r>
              <a:rPr lang="es-US" dirty="0"/>
              <a:t> in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past</a:t>
            </a:r>
            <a:r>
              <a:rPr lang="es-US" dirty="0"/>
              <a:t> </a:t>
            </a:r>
            <a:r>
              <a:rPr lang="es-US" dirty="0" err="1"/>
              <a:t>that</a:t>
            </a:r>
            <a:r>
              <a:rPr lang="es-US" dirty="0"/>
              <a:t> </a:t>
            </a:r>
            <a:r>
              <a:rPr lang="es-US" dirty="0" err="1"/>
              <a:t>were</a:t>
            </a:r>
            <a:r>
              <a:rPr lang="es-US" dirty="0"/>
              <a:t> done </a:t>
            </a:r>
            <a:r>
              <a:rPr lang="es-US" dirty="0" err="1"/>
              <a:t>for</a:t>
            </a:r>
            <a:r>
              <a:rPr lang="es-US" dirty="0"/>
              <a:t> a </a:t>
            </a:r>
            <a:r>
              <a:rPr lang="es-US" dirty="0" err="1"/>
              <a:t>specific</a:t>
            </a:r>
            <a:r>
              <a:rPr lang="es-US" dirty="0"/>
              <a:t> </a:t>
            </a:r>
            <a:r>
              <a:rPr lang="es-US" dirty="0" err="1"/>
              <a:t>amount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time</a:t>
            </a:r>
          </a:p>
          <a:p>
            <a:pPr lvl="1"/>
            <a:r>
              <a:rPr lang="es-US" dirty="0"/>
              <a:t>Acciones completadas una vez en el pasado</a:t>
            </a:r>
          </a:p>
          <a:p>
            <a:pPr lvl="2"/>
            <a:r>
              <a:rPr lang="es-US" dirty="0" err="1"/>
              <a:t>Actions</a:t>
            </a:r>
            <a:r>
              <a:rPr lang="es-US" dirty="0"/>
              <a:t> </a:t>
            </a:r>
            <a:r>
              <a:rPr lang="es-US" dirty="0" err="1"/>
              <a:t>completed</a:t>
            </a:r>
            <a:r>
              <a:rPr lang="es-US" dirty="0"/>
              <a:t> </a:t>
            </a:r>
            <a:r>
              <a:rPr lang="es-US" dirty="0" err="1"/>
              <a:t>one</a:t>
            </a:r>
            <a:r>
              <a:rPr lang="es-US" dirty="0"/>
              <a:t> time in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past</a:t>
            </a:r>
            <a:endParaRPr lang="es-US" dirty="0"/>
          </a:p>
          <a:p>
            <a:pPr lvl="1"/>
            <a:r>
              <a:rPr lang="es-US" dirty="0"/>
              <a:t>Acciones que ocurren sin </a:t>
            </a:r>
            <a:r>
              <a:rPr lang="en-US" dirty="0" err="1"/>
              <a:t>advertencia</a:t>
            </a:r>
            <a:r>
              <a:rPr lang="en-US" dirty="0"/>
              <a:t> “warning” </a:t>
            </a:r>
          </a:p>
          <a:p>
            <a:pPr lvl="2"/>
            <a:r>
              <a:rPr lang="en-US" dirty="0"/>
              <a:t>Actions that happened suddenly</a:t>
            </a:r>
          </a:p>
          <a:p>
            <a:pPr lvl="1"/>
            <a:r>
              <a:rPr lang="en-US" dirty="0"/>
              <a:t>Una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acciones</a:t>
            </a:r>
            <a:r>
              <a:rPr lang="en-US" dirty="0"/>
              <a:t> </a:t>
            </a:r>
            <a:r>
              <a:rPr lang="en-US" dirty="0" err="1"/>
              <a:t>completadas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pasado</a:t>
            </a:r>
            <a:endParaRPr lang="en-US" dirty="0"/>
          </a:p>
          <a:p>
            <a:pPr lvl="2"/>
            <a:r>
              <a:rPr lang="en-US" dirty="0"/>
              <a:t>A series of completed actions in the past</a:t>
            </a:r>
          </a:p>
          <a:p>
            <a:pPr lvl="1"/>
            <a:r>
              <a:rPr lang="en-US" dirty="0" err="1"/>
              <a:t>Expresar</a:t>
            </a:r>
            <a:r>
              <a:rPr lang="en-US" dirty="0"/>
              <a:t> que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acci</a:t>
            </a:r>
            <a:r>
              <a:rPr lang="es-US" dirty="0" err="1"/>
              <a:t>ón</a:t>
            </a:r>
            <a:r>
              <a:rPr lang="es-US" dirty="0"/>
              <a:t> interrumpió otra acción</a:t>
            </a:r>
          </a:p>
          <a:p>
            <a:pPr lvl="2"/>
            <a:r>
              <a:rPr lang="es-US" dirty="0"/>
              <a:t>Express </a:t>
            </a:r>
            <a:r>
              <a:rPr lang="es-US" dirty="0" err="1"/>
              <a:t>that</a:t>
            </a:r>
            <a:r>
              <a:rPr lang="es-US" dirty="0"/>
              <a:t> </a:t>
            </a:r>
            <a:r>
              <a:rPr lang="es-US" dirty="0" err="1"/>
              <a:t>an</a:t>
            </a:r>
            <a:r>
              <a:rPr lang="es-US" dirty="0"/>
              <a:t> </a:t>
            </a:r>
            <a:r>
              <a:rPr lang="es-US" dirty="0" err="1"/>
              <a:t>action</a:t>
            </a:r>
            <a:r>
              <a:rPr lang="es-US" dirty="0"/>
              <a:t> in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past</a:t>
            </a:r>
            <a:r>
              <a:rPr lang="es-US" dirty="0"/>
              <a:t> </a:t>
            </a:r>
            <a:r>
              <a:rPr lang="es-US" dirty="0" err="1"/>
              <a:t>interrupted</a:t>
            </a:r>
            <a:r>
              <a:rPr lang="es-US" dirty="0"/>
              <a:t> </a:t>
            </a:r>
            <a:r>
              <a:rPr lang="es-US" dirty="0" err="1"/>
              <a:t>an</a:t>
            </a:r>
            <a:r>
              <a:rPr lang="es-US" dirty="0"/>
              <a:t> </a:t>
            </a:r>
            <a:r>
              <a:rPr lang="es-US" dirty="0" err="1"/>
              <a:t>ongoing</a:t>
            </a:r>
            <a:r>
              <a:rPr lang="es-US" dirty="0"/>
              <a:t> </a:t>
            </a:r>
            <a:r>
              <a:rPr lang="es-US" dirty="0" err="1"/>
              <a:t>past</a:t>
            </a:r>
            <a:r>
              <a:rPr lang="es-US" dirty="0"/>
              <a:t> </a:t>
            </a:r>
            <a:r>
              <a:rPr lang="es-US" dirty="0" err="1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4489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1135</TotalTime>
  <Words>830</Words>
  <Application>Microsoft Office PowerPoint</Application>
  <PresentationFormat>Widescreen</PresentationFormat>
  <Paragraphs>99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Berlin</vt:lpstr>
      <vt:lpstr>Futura Language Professionals Adult Conversation Class Advanced Part 1</vt:lpstr>
      <vt:lpstr>Week 1 contents</vt:lpstr>
      <vt:lpstr>Get-to-know-you Converstation</vt:lpstr>
      <vt:lpstr>El presente: un breve repaso</vt:lpstr>
      <vt:lpstr>Práctica de verbos en el presente indicativo </vt:lpstr>
      <vt:lpstr>Algunos verbos irregulares</vt:lpstr>
      <vt:lpstr>Práctica de los verbos irregulares</vt:lpstr>
      <vt:lpstr>Vamos a practicar las preguntas de conversación</vt:lpstr>
      <vt:lpstr>El pretérito</vt:lpstr>
      <vt:lpstr>PowerPoint Presentation</vt:lpstr>
      <vt:lpstr>¿Cómo se conjuga los verbos que terminan en –AR, -ER, &amp; -IR en el pretérito?</vt:lpstr>
      <vt:lpstr>Práctica del pretérito</vt:lpstr>
      <vt:lpstr>Palabras claves del pretérito</vt:lpstr>
      <vt:lpstr>Más práctica del pretérito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Futura Language Professionals, Adult Conversation Class</dc:title>
  <dc:creator>Julia Raupp</dc:creator>
  <cp:lastModifiedBy>Futura Employee</cp:lastModifiedBy>
  <cp:revision>16</cp:revision>
  <dcterms:created xsi:type="dcterms:W3CDTF">2022-09-29T22:49:31Z</dcterms:created>
  <dcterms:modified xsi:type="dcterms:W3CDTF">2022-10-14T21:23:00Z</dcterms:modified>
</cp:coreProperties>
</file>