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84" r:id="rId4"/>
    <p:sldId id="285" r:id="rId5"/>
    <p:sldId id="286" r:id="rId6"/>
    <p:sldId id="287" r:id="rId7"/>
    <p:sldId id="258" r:id="rId8"/>
    <p:sldId id="282" r:id="rId9"/>
    <p:sldId id="288" r:id="rId10"/>
    <p:sldId id="2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186" autoAdjust="0"/>
  </p:normalViewPr>
  <p:slideViewPr>
    <p:cSldViewPr snapToGrid="0">
      <p:cViewPr varScale="1">
        <p:scale>
          <a:sx n="81" d="100"/>
          <a:sy n="81" d="100"/>
        </p:scale>
        <p:origin x="114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FFF67-1D03-4D4B-BF89-C44E897DB105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F09C-F901-4573-AE47-6932FFAB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1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22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6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1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9CAF-8E7D-4E43-8937-F1E2A3E64DD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2F9F-BF0C-4D9E-81D7-998B7B64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2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DC728-C5E0-438D-BE96-42F040F9A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385" y="265246"/>
            <a:ext cx="8608071" cy="384153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Futura Language Professionals</a:t>
            </a:r>
            <a:br>
              <a:rPr lang="en-US" dirty="0"/>
            </a:br>
            <a:r>
              <a:rPr lang="en-US" dirty="0"/>
              <a:t>Adult Conversation Class</a:t>
            </a:r>
            <a:br>
              <a:rPr lang="en-US" dirty="0"/>
            </a:br>
            <a:r>
              <a:rPr lang="en-US" dirty="0"/>
              <a:t>Advanced Part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89034-C952-4D65-A837-F5A6B8CE6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32464" y="2795584"/>
            <a:ext cx="1390593" cy="1117687"/>
          </a:xfrm>
        </p:spPr>
        <p:txBody>
          <a:bodyPr>
            <a:normAutofit/>
          </a:bodyPr>
          <a:lstStyle/>
          <a:p>
            <a:r>
              <a:rPr lang="en-US" sz="2800" dirty="0"/>
              <a:t>Week 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D6D5E-5359-BF23-2375-A1472563A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097" y="462575"/>
            <a:ext cx="2974848" cy="10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2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B631-AD85-44EE-BC02-506EEFA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 Rooms: Conversation Practice </a:t>
            </a:r>
            <a:br>
              <a:rPr lang="en-US" dirty="0"/>
            </a:br>
            <a:r>
              <a:rPr lang="en-US" dirty="0"/>
              <a:t>(if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4E82-E03F-4448-B4AB-8557D6DAA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5629"/>
            <a:ext cx="10564622" cy="4386942"/>
          </a:xfrm>
        </p:spPr>
        <p:txBody>
          <a:bodyPr>
            <a:normAutofit/>
          </a:bodyPr>
          <a:lstStyle/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¿Qué hiciste este fin de semana? ¿Qué quisiste hacer este fin de semana? 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(*</a:t>
            </a:r>
            <a:r>
              <a:rPr lang="es-ES" sz="2800" b="1" dirty="0" err="1">
                <a:solidFill>
                  <a:schemeClr val="bg1"/>
                </a:solidFill>
              </a:rPr>
              <a:t>any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conversations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using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preterite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or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es-ES" sz="2800" b="1" dirty="0" err="1">
                <a:solidFill>
                  <a:schemeClr val="bg1"/>
                </a:solidFill>
              </a:rPr>
              <a:t>imperfect</a:t>
            </a:r>
            <a:r>
              <a:rPr lang="es-ES" sz="2800" b="1" dirty="0">
                <a:solidFill>
                  <a:schemeClr val="bg1"/>
                </a:solidFill>
              </a:rPr>
              <a:t> – </a:t>
            </a:r>
            <a:r>
              <a:rPr lang="es-ES" sz="2800" b="1" dirty="0" err="1">
                <a:solidFill>
                  <a:schemeClr val="bg1"/>
                </a:solidFill>
              </a:rPr>
              <a:t>past</a:t>
            </a:r>
            <a:r>
              <a:rPr lang="es-ES" sz="2800" b="1" dirty="0">
                <a:solidFill>
                  <a:schemeClr val="bg1"/>
                </a:solidFill>
              </a:rPr>
              <a:t> tenses)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24D9-FA96-4723-904B-AB774D44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E65A4-DE64-4733-8F65-DF7F203FF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6584"/>
          </a:xfrm>
        </p:spPr>
        <p:txBody>
          <a:bodyPr>
            <a:normAutofit/>
          </a:bodyPr>
          <a:lstStyle/>
          <a:p>
            <a:r>
              <a:rPr lang="en-US" dirty="0"/>
              <a:t>1. Review of uses of </a:t>
            </a:r>
            <a:r>
              <a:rPr lang="en-US" dirty="0" err="1"/>
              <a:t>preterite</a:t>
            </a:r>
            <a:r>
              <a:rPr lang="en-US" dirty="0"/>
              <a:t> tense</a:t>
            </a:r>
          </a:p>
          <a:p>
            <a:r>
              <a:rPr lang="en-US" dirty="0"/>
              <a:t>2. New lesson: Imperfect tense</a:t>
            </a:r>
          </a:p>
          <a:p>
            <a:r>
              <a:rPr lang="en-US" dirty="0"/>
              <a:t>3. Practice </a:t>
            </a:r>
          </a:p>
          <a:p>
            <a:r>
              <a:rPr lang="en-US" dirty="0"/>
              <a:t>4. New vocabulary- Imperfect signifier vocabulary</a:t>
            </a:r>
          </a:p>
          <a:p>
            <a:r>
              <a:rPr lang="en-US" dirty="0"/>
              <a:t>5. Break out Rooms- conversation practices- using imperfect tense</a:t>
            </a:r>
          </a:p>
          <a:p>
            <a:r>
              <a:rPr lang="en-US" dirty="0"/>
              <a:t>6. </a:t>
            </a:r>
            <a:r>
              <a:rPr lang="en-US" dirty="0" err="1"/>
              <a:t>Juego</a:t>
            </a:r>
            <a:r>
              <a:rPr lang="en-US" dirty="0"/>
              <a:t>- </a:t>
            </a:r>
            <a:r>
              <a:rPr lang="en-US" dirty="0" err="1"/>
              <a:t>Levánta</a:t>
            </a:r>
            <a:r>
              <a:rPr lang="en-US" dirty="0"/>
              <a:t> la mano </a:t>
            </a:r>
            <a:r>
              <a:rPr lang="en-US" dirty="0" err="1"/>
              <a:t>sí</a:t>
            </a:r>
            <a:endParaRPr lang="en-US" dirty="0"/>
          </a:p>
          <a:p>
            <a:r>
              <a:rPr lang="en-US" dirty="0"/>
              <a:t>7. Practice- sentence translations</a:t>
            </a:r>
          </a:p>
          <a:p>
            <a:r>
              <a:rPr lang="en-US" dirty="0"/>
              <a:t>8. More practice- verb conjugation and sentences</a:t>
            </a:r>
          </a:p>
          <a:p>
            <a:r>
              <a:rPr lang="en-US" dirty="0"/>
              <a:t>9. Additional conversation breakout if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2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395BBA-2383-777B-A05F-F2A91460F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05" y="522514"/>
            <a:ext cx="9945779" cy="517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73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5FF18B-8AE7-8CB1-4C6F-DF96D569D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48" y="423063"/>
            <a:ext cx="7588333" cy="60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33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F83A5F-F44C-ABFC-16CB-DEE4FF6C4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502520"/>
            <a:ext cx="8467106" cy="600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48D85F-5C1F-D4AB-0F53-D1CCF1160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79" y="427031"/>
            <a:ext cx="9381507" cy="56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6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B631-AD85-44EE-BC02-506EEFA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 Rooms: Conversation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4E82-E03F-4448-B4AB-8557D6DAA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5629"/>
            <a:ext cx="10564622" cy="4386942"/>
          </a:xfrm>
        </p:spPr>
        <p:txBody>
          <a:bodyPr>
            <a:normAutofit/>
          </a:bodyPr>
          <a:lstStyle/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800" b="1" dirty="0">
                <a:solidFill>
                  <a:schemeClr val="bg1"/>
                </a:solidFill>
              </a:rPr>
              <a:t>¿Qué hacías cada verano? Otoño? Primavera? Invierno? (hobbies, </a:t>
            </a:r>
            <a:r>
              <a:rPr lang="es-ES" sz="2800" b="1" dirty="0" err="1">
                <a:solidFill>
                  <a:schemeClr val="bg1"/>
                </a:solidFill>
              </a:rPr>
              <a:t>pastimes</a:t>
            </a:r>
            <a:r>
              <a:rPr lang="es-ES" sz="2800" b="1" dirty="0">
                <a:solidFill>
                  <a:schemeClr val="bg1"/>
                </a:solidFill>
              </a:rPr>
              <a:t>, etc.) 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ES" sz="2800" b="1" dirty="0">
              <a:solidFill>
                <a:schemeClr val="bg1"/>
              </a:solidFill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800" b="1" dirty="0">
                <a:solidFill>
                  <a:schemeClr val="bg1"/>
                </a:solidFill>
              </a:rPr>
              <a:t>¿Cuáles quehaceres hacías cada semana?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800" b="1" dirty="0">
                <a:solidFill>
                  <a:schemeClr val="bg1"/>
                </a:solidFill>
              </a:rPr>
              <a:t>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800" b="1" dirty="0">
                <a:solidFill>
                  <a:schemeClr val="bg1"/>
                </a:solidFill>
              </a:rPr>
              <a:t>¿Qué solías hacer? (hobbies/</a:t>
            </a:r>
            <a:r>
              <a:rPr lang="es-ES" sz="2800" b="1" dirty="0" err="1">
                <a:solidFill>
                  <a:schemeClr val="bg1"/>
                </a:solidFill>
              </a:rPr>
              <a:t>pastimes</a:t>
            </a:r>
            <a:r>
              <a:rPr lang="es-ES" sz="2800" b="1" dirty="0">
                <a:solidFill>
                  <a:schemeClr val="bg1"/>
                </a:solidFill>
              </a:rPr>
              <a:t>/etc.) </a:t>
            </a: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63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DA6A5-4DD5-7434-E800-F0E4D7D4E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Más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5D68F-6B0D-57BE-FAD6-5D8D78DB23B4}"/>
              </a:ext>
            </a:extLst>
          </p:cNvPr>
          <p:cNvSpPr txBox="1"/>
          <p:nvPr/>
        </p:nvSpPr>
        <p:spPr>
          <a:xfrm>
            <a:off x="402771" y="2322569"/>
            <a:ext cx="1083128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Translate the sentences using imperfect or preterite.</a:t>
            </a:r>
          </a:p>
          <a:p>
            <a:r>
              <a:rPr lang="en-US" sz="2000" b="1">
                <a:solidFill>
                  <a:schemeClr val="bg1"/>
                </a:solidFill>
              </a:rPr>
              <a:t>1.	He worked at the store for many years.</a:t>
            </a:r>
          </a:p>
          <a:p>
            <a:r>
              <a:rPr lang="en-US" sz="2000" b="1">
                <a:solidFill>
                  <a:schemeClr val="bg1"/>
                </a:solidFill>
              </a:rPr>
              <a:t>2.	She cooked the best dinner.</a:t>
            </a:r>
          </a:p>
          <a:p>
            <a:r>
              <a:rPr lang="en-US" sz="2000" b="1">
                <a:solidFill>
                  <a:schemeClr val="bg1"/>
                </a:solidFill>
              </a:rPr>
              <a:t>3.	They wanted to travel more.</a:t>
            </a:r>
          </a:p>
          <a:p>
            <a:r>
              <a:rPr lang="en-US" sz="2000" b="1">
                <a:solidFill>
                  <a:schemeClr val="bg1"/>
                </a:solidFill>
              </a:rPr>
              <a:t>4.	I learned how to ride a bike.</a:t>
            </a:r>
          </a:p>
          <a:p>
            <a:r>
              <a:rPr lang="en-US" sz="2000" b="1">
                <a:solidFill>
                  <a:schemeClr val="bg1"/>
                </a:solidFill>
              </a:rPr>
              <a:t>5.	They preferred watching movies.</a:t>
            </a:r>
          </a:p>
          <a:p>
            <a:r>
              <a:rPr lang="en-US" sz="2000" b="1">
                <a:solidFill>
                  <a:schemeClr val="bg1"/>
                </a:solidFill>
              </a:rPr>
              <a:t>6.	Did you go out last night?</a:t>
            </a:r>
          </a:p>
          <a:p>
            <a:r>
              <a:rPr lang="en-US" sz="2000" b="1">
                <a:solidFill>
                  <a:schemeClr val="bg1"/>
                </a:solidFill>
              </a:rPr>
              <a:t>7.	Did they have the gifts?</a:t>
            </a:r>
          </a:p>
          <a:p>
            <a:r>
              <a:rPr lang="en-US" sz="2000" b="1">
                <a:solidFill>
                  <a:schemeClr val="bg1"/>
                </a:solidFill>
              </a:rPr>
              <a:t>8.	We always have fun at their parties.  </a:t>
            </a:r>
          </a:p>
          <a:p>
            <a:r>
              <a:rPr lang="en-US" sz="2000" b="1">
                <a:solidFill>
                  <a:schemeClr val="bg1"/>
                </a:solidFill>
              </a:rPr>
              <a:t>9.	They play golf on Saturdays.</a:t>
            </a:r>
          </a:p>
          <a:p>
            <a:r>
              <a:rPr lang="en-US" sz="2000" b="1">
                <a:solidFill>
                  <a:schemeClr val="bg1"/>
                </a:solidFill>
              </a:rPr>
              <a:t>10. You read a lot of books every month.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3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6811-30EC-B83C-4046-AB534A9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Más </a:t>
            </a:r>
            <a:r>
              <a:rPr lang="en-US" dirty="0" err="1"/>
              <a:t>Práctica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F1203C-D8F9-A20E-8881-501361BA7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66" y="2357450"/>
            <a:ext cx="9797143" cy="35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7905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1406</TotalTime>
  <Words>273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Futura Language Professionals Adult Conversation Class Advanced Part 1</vt:lpstr>
      <vt:lpstr>Week 4 contents</vt:lpstr>
      <vt:lpstr>PowerPoint Presentation</vt:lpstr>
      <vt:lpstr>PowerPoint Presentation</vt:lpstr>
      <vt:lpstr>PowerPoint Presentation</vt:lpstr>
      <vt:lpstr>PowerPoint Presentation</vt:lpstr>
      <vt:lpstr>Break out Rooms: Conversation Practice</vt:lpstr>
      <vt:lpstr>Más Práctica</vt:lpstr>
      <vt:lpstr>Más Práctica</vt:lpstr>
      <vt:lpstr>Break out Rooms: Conversation Practice  (if time)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Futura Language Professionals, Adult Conversation Class</dc:title>
  <dc:creator>Julia Raupp</dc:creator>
  <cp:lastModifiedBy>Futura Employee</cp:lastModifiedBy>
  <cp:revision>30</cp:revision>
  <dcterms:created xsi:type="dcterms:W3CDTF">2022-09-29T22:49:31Z</dcterms:created>
  <dcterms:modified xsi:type="dcterms:W3CDTF">2022-11-10T04:00:03Z</dcterms:modified>
</cp:coreProperties>
</file>