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June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June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June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June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1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nversation-dialogue-interview-1262311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://www.michellesmirror.com/2019/08/a-tale-of-tittlemouse.html" TargetMode="External"/><Relationship Id="rId3" Type="http://schemas.openxmlformats.org/officeDocument/2006/relationships/hyperlink" Target="https://www.flickr.com/photos/cocinascom/5785607869/" TargetMode="External"/><Relationship Id="rId7" Type="http://schemas.openxmlformats.org/officeDocument/2006/relationships/hyperlink" Target="https://www.wallpaperflare.com/gold-colored-steel-faucet-with-white-ceramic-sink-box-top-wallpaper-wgzkx" TargetMode="External"/><Relationship Id="rId12" Type="http://schemas.openxmlformats.org/officeDocument/2006/relationships/image" Target="../media/image7.jpg"/><Relationship Id="rId17" Type="http://schemas.openxmlformats.org/officeDocument/2006/relationships/hyperlink" Target="https://fanaticosdelhardware.com/por-que-tener-un-congelador-vertical-en-casa-por-congelador-org/" TargetMode="External"/><Relationship Id="rId2" Type="http://schemas.openxmlformats.org/officeDocument/2006/relationships/image" Target="../media/image2.jpg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hyperlink" Target="https://pixabay.com/es/microondas-horno-aparato-cocina-29056/" TargetMode="External"/><Relationship Id="rId5" Type="http://schemas.openxmlformats.org/officeDocument/2006/relationships/hyperlink" Target="http://www.theartofrandomwillynillyness.com/2016/09/prep-for-holidays-with-lg-probake.html" TargetMode="External"/><Relationship Id="rId15" Type="http://schemas.openxmlformats.org/officeDocument/2006/relationships/hyperlink" Target="https://www.vivirdiario.com/7/3/como-saber-la-temperatura-del-horno-de-mi-estufa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hyperlink" Target="https://www.tecnoneo.com/2019/09/el-lujoso-refrigerador-lg-lrfvs3006s.html" TargetMode="External"/><Relationship Id="rId1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hyperlink" Target="https://freepngimg.com/png/1758-frying-pan-png-image" TargetMode="External"/><Relationship Id="rId3" Type="http://schemas.openxmlformats.org/officeDocument/2006/relationships/hyperlink" Target="https://dailyofchristophersc.blogspot.com/2009/09/tabla-de-cortar-y-de-almacenar.html" TargetMode="External"/><Relationship Id="rId7" Type="http://schemas.openxmlformats.org/officeDocument/2006/relationships/hyperlink" Target="https://www.publicdomainpictures.net/view-image.php?image=98188&amp;picture=&amp;jazyk=JP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libreshot.com/dishes-in-cupboard-in-the-kitchen/" TargetMode="External"/><Relationship Id="rId2" Type="http://schemas.openxmlformats.org/officeDocument/2006/relationships/image" Target="../media/image10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hyperlink" Target="https://pixabay.com/ko/%EB%B8%94%EB%A0%8C%EB%8D%94-%EB%AF%B9%EC%84%9C-%EA%B3%BC%EC%A6%99-%EA%B8%B0-%ED%91%B8%EB%93%9C-%ED%94%84%EB%A1%9C%EC%84%B8%EC%84%9C-%EB%B6%80%EC%97%8C-%EC%9D%8C%EC%8B%9D-10935/" TargetMode="External"/><Relationship Id="rId5" Type="http://schemas.openxmlformats.org/officeDocument/2006/relationships/hyperlink" Target="http://www.kitchenandresidentialdesign.com/2018/08/how-to-choose-right-kitchen-countertops.html" TargetMode="External"/><Relationship Id="rId15" Type="http://schemas.openxmlformats.org/officeDocument/2006/relationships/hyperlink" Target="https://www.conasi.eu/cocina-lenta/1287-olla-ceramica-redonda-emile-henry-26cm.html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hyperlink" Target="https://bdphillips.com/2019/04/28/things-i-loved-hated-this-week-238/" TargetMode="External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actiludis.com/2014/07/12/en-un-colador/" TargetMode="External"/><Relationship Id="rId3" Type="http://schemas.openxmlformats.org/officeDocument/2006/relationships/hyperlink" Target="https://www.homesanctuary.com/rachelanne/2011/12/oh-spatula.html" TargetMode="External"/><Relationship Id="rId7" Type="http://schemas.openxmlformats.org/officeDocument/2006/relationships/hyperlink" Target="https://en.wikipedia.org/wiki/Measuring_spoon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11" Type="http://schemas.openxmlformats.org/officeDocument/2006/relationships/hyperlink" Target="https://sebasnavarrete.blogspot.com/2010_03_01_archive.html" TargetMode="External"/><Relationship Id="rId5" Type="http://schemas.openxmlformats.org/officeDocument/2006/relationships/hyperlink" Target="https://www.pikist.com/search/ca?q=estris+de+cuina" TargetMode="External"/><Relationship Id="rId15" Type="http://schemas.openxmlformats.org/officeDocument/2006/relationships/hyperlink" Target="http://cooking.stackexchange.com/questions/14528/what-factors-should-i-consider-when-buying-kitchen-tongs" TargetMode="External"/><Relationship Id="rId10" Type="http://schemas.openxmlformats.org/officeDocument/2006/relationships/image" Target="../media/image22.jpg"/><Relationship Id="rId4" Type="http://schemas.openxmlformats.org/officeDocument/2006/relationships/image" Target="../media/image19.jpg"/><Relationship Id="rId9" Type="http://schemas.openxmlformats.org/officeDocument/2006/relationships/hyperlink" Target="https://pixabay.com/vectors/teaspoon-measure-measuring-spoon-149294/" TargetMode="External"/><Relationship Id="rId1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67goingon50.blogspot.com/2016/08/168-college-catering-store-cupboard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76C12-E3AB-2A38-1E3E-57FC6739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r>
              <a:rPr lang="en-US" dirty="0"/>
              <a:t>In the kitchen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27CE-64CD-BC53-1019-9F788FAF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US" dirty="0" err="1"/>
              <a:t>Vamos</a:t>
            </a:r>
            <a:r>
              <a:rPr lang="en-US" dirty="0"/>
              <a:t> a comer y a </a:t>
            </a:r>
            <a:r>
              <a:rPr lang="en-US" dirty="0" err="1"/>
              <a:t>cocinar</a:t>
            </a:r>
            <a:endParaRPr lang="en-US" dirty="0"/>
          </a:p>
          <a:p>
            <a:r>
              <a:rPr lang="en-US" dirty="0" err="1"/>
              <a:t>Semana</a:t>
            </a:r>
            <a:r>
              <a:rPr lang="en-US" dirty="0"/>
              <a:t>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A chopping board with spices on top">
            <a:extLst>
              <a:ext uri="{FF2B5EF4-FFF2-40B4-BE49-F238E27FC236}">
                <a16:creationId xmlns:a16="http://schemas.microsoft.com/office/drawing/2014/main" id="{CB5845F8-7DA0-5D77-4F60-9EFF67C50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r="12507" b="-1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56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E79-CEA5-C000-628E-9B72433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/>
              <a:t>Conversación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0961-77F7-F8E9-B31F-4DDC4FD4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01" y="1985008"/>
            <a:ext cx="5486400" cy="411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200" b="1" dirty="0"/>
              <a:t>Describe tu cocina.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200" b="1" dirty="0"/>
              <a:t>Describe tu cocina ideal.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s-ES" sz="2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200" b="1" dirty="0"/>
              <a:t>Cuéntame una experiencia de cocinar- malo, bueno, cómico, etc.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200" b="1" dirty="0"/>
              <a:t>¿Cuál es tu receta favorita o especial en tu familia?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200" b="1" dirty="0"/>
              <a:t>¿De qué tienes miedo de cocinar o comer?</a:t>
            </a:r>
            <a:endParaRPr lang="en-US" sz="2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EFFD-2D69-C12B-E37F-5B32C87C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0" y="1985008"/>
            <a:ext cx="54864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Mi </a:t>
            </a:r>
            <a:r>
              <a:rPr lang="en-US" sz="2200" b="1" dirty="0" err="1"/>
              <a:t>cocina</a:t>
            </a:r>
            <a:r>
              <a:rPr lang="en-US" sz="2200" b="1" dirty="0"/>
              <a:t> es </a:t>
            </a:r>
            <a:r>
              <a:rPr lang="en-US" sz="2200" b="1" dirty="0" err="1"/>
              <a:t>grande</a:t>
            </a:r>
            <a:r>
              <a:rPr lang="en-US" sz="2200" b="1" dirty="0"/>
              <a:t> y </a:t>
            </a:r>
            <a:r>
              <a:rPr lang="en-US" sz="2200" b="1" dirty="0" err="1"/>
              <a:t>limpia</a:t>
            </a:r>
            <a:r>
              <a:rPr lang="en-US" sz="2200" b="1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Mi </a:t>
            </a:r>
            <a:r>
              <a:rPr lang="en-US" sz="2200" b="1" dirty="0" err="1"/>
              <a:t>cocina</a:t>
            </a:r>
            <a:r>
              <a:rPr lang="en-US" sz="2200" b="1" dirty="0"/>
              <a:t> ideal </a:t>
            </a:r>
            <a:r>
              <a:rPr lang="en-US" sz="2200" b="1" dirty="0" err="1"/>
              <a:t>sería</a:t>
            </a:r>
            <a:r>
              <a:rPr lang="en-US" sz="2200" b="1" dirty="0"/>
              <a:t> con la barra </a:t>
            </a:r>
            <a:r>
              <a:rPr lang="en-US" sz="2200" b="1" dirty="0" err="1"/>
              <a:t>blanca</a:t>
            </a:r>
            <a:r>
              <a:rPr lang="en-US" sz="2200" b="1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Una </a:t>
            </a:r>
            <a:r>
              <a:rPr lang="en-US" sz="2200" b="1" dirty="0" err="1"/>
              <a:t>vez</a:t>
            </a:r>
            <a:r>
              <a:rPr lang="en-US" sz="2200" b="1" dirty="0"/>
              <a:t> </a:t>
            </a:r>
            <a:r>
              <a:rPr lang="en-US" sz="2200" b="1" dirty="0" err="1"/>
              <a:t>confundí</a:t>
            </a:r>
            <a:r>
              <a:rPr lang="en-US" sz="2200" b="1" dirty="0"/>
              <a:t> la </a:t>
            </a:r>
            <a:r>
              <a:rPr lang="en-US" sz="2200" b="1" dirty="0" err="1"/>
              <a:t>sal</a:t>
            </a:r>
            <a:r>
              <a:rPr lang="en-US" sz="2200" b="1" dirty="0"/>
              <a:t> con </a:t>
            </a:r>
            <a:r>
              <a:rPr lang="en-US" sz="2200" b="1" dirty="0" err="1"/>
              <a:t>azúcar</a:t>
            </a:r>
            <a:r>
              <a:rPr lang="en-US" sz="2200" b="1" dirty="0"/>
              <a:t>, </a:t>
            </a:r>
            <a:r>
              <a:rPr lang="en-US" sz="2200" b="1" dirty="0" err="1"/>
              <a:t>cuando</a:t>
            </a:r>
            <a:r>
              <a:rPr lang="en-US" sz="2200" b="1" dirty="0"/>
              <a:t> </a:t>
            </a:r>
            <a:r>
              <a:rPr lang="en-US" sz="2200" b="1" dirty="0" err="1"/>
              <a:t>estaba</a:t>
            </a:r>
            <a:r>
              <a:rPr lang="en-US" sz="2200" b="1" dirty="0"/>
              <a:t> </a:t>
            </a:r>
            <a:r>
              <a:rPr lang="en-US" sz="2200" b="1" dirty="0" err="1"/>
              <a:t>cocinando</a:t>
            </a:r>
            <a:r>
              <a:rPr lang="en-US" sz="2200" b="1" dirty="0"/>
              <a:t>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sopa</a:t>
            </a:r>
            <a:r>
              <a:rPr lang="en-US" sz="2200" b="1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El pastel de </a:t>
            </a:r>
            <a:r>
              <a:rPr lang="en-US" sz="2200" b="1" dirty="0" err="1"/>
              <a:t>tres</a:t>
            </a:r>
            <a:r>
              <a:rPr lang="en-US" sz="2200" b="1" dirty="0"/>
              <a:t> leches, es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receta</a:t>
            </a:r>
            <a:r>
              <a:rPr lang="en-US" sz="2200" b="1" dirty="0"/>
              <a:t> especial </a:t>
            </a:r>
            <a:r>
              <a:rPr lang="en-US" sz="2200" b="1" dirty="0" err="1"/>
              <a:t>en</a:t>
            </a:r>
            <a:r>
              <a:rPr lang="en-US" sz="2200" b="1" dirty="0"/>
              <a:t> mi </a:t>
            </a:r>
            <a:r>
              <a:rPr lang="en-US" sz="2200" b="1" dirty="0" err="1"/>
              <a:t>familia</a:t>
            </a:r>
            <a:endParaRPr lang="en-US" sz="2200" b="1" dirty="0"/>
          </a:p>
          <a:p>
            <a:pPr>
              <a:lnSpc>
                <a:spcPct val="100000"/>
              </a:lnSpc>
            </a:pPr>
            <a:r>
              <a:rPr lang="en-US" sz="2200" b="1" dirty="0"/>
              <a:t>Me da </a:t>
            </a:r>
            <a:r>
              <a:rPr lang="en-US" sz="2200" b="1" dirty="0" err="1"/>
              <a:t>miedo</a:t>
            </a:r>
            <a:r>
              <a:rPr lang="en-US" sz="2200" b="1" dirty="0"/>
              <a:t> </a:t>
            </a:r>
            <a:r>
              <a:rPr lang="en-US" sz="2200" b="1" dirty="0" err="1"/>
              <a:t>cocinar</a:t>
            </a:r>
            <a:r>
              <a:rPr lang="en-US" sz="2200" b="1" dirty="0"/>
              <a:t> </a:t>
            </a:r>
            <a:r>
              <a:rPr lang="en-US" sz="2200" b="1" dirty="0" err="1"/>
              <a:t>pescado</a:t>
            </a:r>
            <a:r>
              <a:rPr lang="en-US" sz="2200" b="1" dirty="0"/>
              <a:t>. </a:t>
            </a:r>
          </a:p>
        </p:txBody>
      </p:sp>
      <p:pic>
        <p:nvPicPr>
          <p:cNvPr id="8" name="Picture 7" descr="A picture containing graphics, graphic design, clipart, art&#10;&#10;Description automatically generated">
            <a:extLst>
              <a:ext uri="{FF2B5EF4-FFF2-40B4-BE49-F238E27FC236}">
                <a16:creationId xmlns:a16="http://schemas.microsoft.com/office/drawing/2014/main" id="{938A70DA-C306-46BA-1A4A-E8C486AC6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0155" y="104016"/>
            <a:ext cx="2110891" cy="18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E79-CEA5-C000-628E-9B72433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Más </a:t>
            </a:r>
            <a:r>
              <a:rPr lang="en-US" sz="6600" b="1" dirty="0" err="1"/>
              <a:t>práctica</a:t>
            </a:r>
            <a:r>
              <a:rPr lang="en-US" sz="6600" b="1" dirty="0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0961-77F7-F8E9-B31F-4DDC4FD4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01" y="2265989"/>
            <a:ext cx="5486400" cy="3657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A que </a:t>
            </a:r>
            <a:r>
              <a:rPr lang="en-US" sz="2400" b="1" dirty="0" err="1"/>
              <a:t>temperatura</a:t>
            </a:r>
            <a:r>
              <a:rPr lang="en-US" sz="2400" b="1" dirty="0"/>
              <a:t> </a:t>
            </a:r>
            <a:r>
              <a:rPr lang="en-US" sz="2400" b="1" dirty="0" err="1"/>
              <a:t>tengo</a:t>
            </a:r>
            <a:r>
              <a:rPr lang="en-US" sz="2400" b="1" dirty="0"/>
              <a:t> que </a:t>
            </a:r>
            <a:r>
              <a:rPr lang="en-US" sz="2400" b="1" dirty="0" err="1"/>
              <a:t>calentar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horno</a:t>
            </a:r>
            <a:r>
              <a:rPr lang="en-US" sz="2400" b="1" dirty="0"/>
              <a:t>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 err="1"/>
              <a:t>Tenemos</a:t>
            </a:r>
            <a:r>
              <a:rPr lang="en-US" sz="2400" b="1" dirty="0"/>
              <a:t> que </a:t>
            </a:r>
            <a:r>
              <a:rPr lang="en-US" sz="2400" b="1" dirty="0" err="1"/>
              <a:t>picar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cebolla</a:t>
            </a:r>
            <a:r>
              <a:rPr lang="en-US" sz="2400" b="1" dirty="0"/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 err="1"/>
              <a:t>Voy</a:t>
            </a:r>
            <a:r>
              <a:rPr lang="en-US" sz="2400" b="1" dirty="0"/>
              <a:t> a </a:t>
            </a:r>
            <a:r>
              <a:rPr lang="en-US" sz="2400" b="1" dirty="0" err="1"/>
              <a:t>freír</a:t>
            </a:r>
            <a:r>
              <a:rPr lang="en-US" sz="2400" b="1" dirty="0"/>
              <a:t> </a:t>
            </a:r>
            <a:r>
              <a:rPr lang="en-US" sz="2400" b="1" dirty="0" err="1"/>
              <a:t>los</a:t>
            </a:r>
            <a:r>
              <a:rPr lang="en-US" sz="2400" b="1" dirty="0"/>
              <a:t> </a:t>
            </a:r>
            <a:r>
              <a:rPr lang="en-US" sz="2400" b="1" dirty="0" err="1"/>
              <a:t>vegetales</a:t>
            </a:r>
            <a:r>
              <a:rPr lang="en-US" sz="2400" b="1" dirty="0"/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Eres un </a:t>
            </a:r>
            <a:r>
              <a:rPr lang="en-US" sz="2400" b="1" dirty="0" err="1"/>
              <a:t>excelente</a:t>
            </a:r>
            <a:r>
              <a:rPr lang="en-US" sz="2400" b="1" dirty="0"/>
              <a:t> cocinero.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Me </a:t>
            </a:r>
            <a:r>
              <a:rPr lang="en-US" sz="2400" b="1" dirty="0" err="1"/>
              <a:t>encanta</a:t>
            </a:r>
            <a:r>
              <a:rPr lang="en-US" sz="2400" b="1" dirty="0"/>
              <a:t> pasar </a:t>
            </a:r>
            <a:r>
              <a:rPr lang="en-US" sz="2400" b="1" dirty="0" err="1"/>
              <a:t>tiempo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la </a:t>
            </a:r>
            <a:r>
              <a:rPr lang="en-US" sz="2400" b="1" dirty="0" err="1"/>
              <a:t>cocina</a:t>
            </a:r>
            <a:r>
              <a:rPr lang="en-US" sz="2400" b="1" dirty="0"/>
              <a:t>.</a:t>
            </a:r>
            <a:endParaRPr lang="en-US" sz="2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EFFD-2D69-C12B-E37F-5B32C87C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1" y="2265989"/>
            <a:ext cx="5486400" cy="3657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At what temperature should I set the oven?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We have to chop an onion.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I’m going to fry the vegetables.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You’re an excellent cook.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b="1" dirty="0"/>
              <a:t>I love spending time in the kitchen.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122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115F-0D78-350E-440E-3505F102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¡</a:t>
            </a:r>
            <a:r>
              <a:rPr lang="en-US" sz="6600" dirty="0" err="1"/>
              <a:t>Bienvenidos</a:t>
            </a:r>
            <a:r>
              <a:rPr lang="en-US" sz="66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D6A0-96CC-C43B-CDE7-9085DD34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69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Hola, me </a:t>
            </a:r>
            <a:r>
              <a:rPr lang="en-US" sz="2400" dirty="0" err="1"/>
              <a:t>llamo</a:t>
            </a:r>
            <a:r>
              <a:rPr lang="en-US" sz="2400" dirty="0"/>
              <a:t> Emma Garcia, </a:t>
            </a:r>
            <a:r>
              <a:rPr lang="en-US" sz="2400" dirty="0" err="1"/>
              <a:t>nací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México y he </a:t>
            </a:r>
            <a:r>
              <a:rPr lang="en-US" sz="2400" dirty="0" err="1"/>
              <a:t>vivido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Minnesota </a:t>
            </a:r>
            <a:r>
              <a:rPr lang="en-US" sz="2400" dirty="0" err="1"/>
              <a:t>desde</a:t>
            </a:r>
            <a:r>
              <a:rPr lang="en-US" sz="2400" dirty="0"/>
              <a:t> </a:t>
            </a:r>
            <a:r>
              <a:rPr lang="en-US" sz="2400" dirty="0" err="1"/>
              <a:t>hace</a:t>
            </a:r>
            <a:r>
              <a:rPr lang="en-US" sz="2400" dirty="0"/>
              <a:t> 12 </a:t>
            </a:r>
            <a:r>
              <a:rPr lang="en-US" sz="2400" dirty="0" err="1"/>
              <a:t>años</a:t>
            </a:r>
            <a:r>
              <a:rPr lang="en-US" sz="2400" dirty="0"/>
              <a:t>, </a:t>
            </a:r>
            <a:r>
              <a:rPr lang="en-US" sz="2400" dirty="0" err="1"/>
              <a:t>estoy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contenta</a:t>
            </a:r>
            <a:r>
              <a:rPr lang="en-US" sz="2400" dirty="0"/>
              <a:t> de </a:t>
            </a:r>
            <a:r>
              <a:rPr lang="en-US" sz="2400" dirty="0" err="1"/>
              <a:t>empezar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clases</a:t>
            </a:r>
            <a:r>
              <a:rPr lang="en-US" sz="2400" dirty="0"/>
              <a:t>, me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mucho</a:t>
            </a:r>
            <a:r>
              <a:rPr lang="en-US" sz="2400" dirty="0"/>
              <a:t> </a:t>
            </a:r>
            <a:r>
              <a:rPr lang="en-US" sz="2400" dirty="0" err="1"/>
              <a:t>cocinar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especial comida Mexicana.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llamas?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estás</a:t>
            </a:r>
            <a:r>
              <a:rPr lang="en-US" sz="2400" dirty="0"/>
              <a:t>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cocinar</a:t>
            </a:r>
            <a:r>
              <a:rPr lang="en-US" sz="2400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quieres</a:t>
            </a:r>
            <a:r>
              <a:rPr lang="en-US" sz="2400" dirty="0"/>
              <a:t> </a:t>
            </a:r>
            <a:r>
              <a:rPr lang="en-US" sz="2400" dirty="0" err="1"/>
              <a:t>aprender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clase</a:t>
            </a:r>
            <a:r>
              <a:rPr lang="en-US" sz="2400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la cocina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lavaplatos/el fregadero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horno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la estufa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 el refrigerador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congelador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la despensa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microondas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kitchen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sink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oven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stove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refrigerator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freezer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pantry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microwave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8" name="Picture 7" descr="A kitchen with black counter tops&#10;&#10;Description automatically generated with low confidence">
            <a:extLst>
              <a:ext uri="{FF2B5EF4-FFF2-40B4-BE49-F238E27FC236}">
                <a16:creationId xmlns:a16="http://schemas.microsoft.com/office/drawing/2014/main" id="{0A65E787-4A3F-41CD-B84C-276A9331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5554" y="1948480"/>
            <a:ext cx="1584822" cy="916027"/>
          </a:xfrm>
          <a:prstGeom prst="rect">
            <a:avLst/>
          </a:prstGeom>
        </p:spPr>
      </p:pic>
      <p:pic>
        <p:nvPicPr>
          <p:cNvPr id="19" name="Picture 18" descr="An oven with food in it&#10;&#10;Description automatically generated with low confidence">
            <a:extLst>
              <a:ext uri="{FF2B5EF4-FFF2-40B4-BE49-F238E27FC236}">
                <a16:creationId xmlns:a16="http://schemas.microsoft.com/office/drawing/2014/main" id="{C4F1A5E6-E906-EDEF-425C-79C59C66D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95697" y="3429000"/>
            <a:ext cx="1225015" cy="1225015"/>
          </a:xfrm>
          <a:prstGeom prst="rect">
            <a:avLst/>
          </a:prstGeom>
        </p:spPr>
      </p:pic>
      <p:pic>
        <p:nvPicPr>
          <p:cNvPr id="22" name="Picture 21" descr="A stainless steel sink with a faucet&#10;&#10;Description automatically generated with medium confidence">
            <a:extLst>
              <a:ext uri="{FF2B5EF4-FFF2-40B4-BE49-F238E27FC236}">
                <a16:creationId xmlns:a16="http://schemas.microsoft.com/office/drawing/2014/main" id="{DCE92282-725E-8FF8-4C7C-2B35F2EB8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02810" y="2512973"/>
            <a:ext cx="1362066" cy="916027"/>
          </a:xfrm>
          <a:prstGeom prst="rect">
            <a:avLst/>
          </a:prstGeom>
        </p:spPr>
      </p:pic>
      <p:pic>
        <p:nvPicPr>
          <p:cNvPr id="24" name="Picture 23" descr="A picture containing kitchen appliance, appliance, home appliance, major appliance&#10;&#10;Description automatically generated">
            <a:extLst>
              <a:ext uri="{FF2B5EF4-FFF2-40B4-BE49-F238E27FC236}">
                <a16:creationId xmlns:a16="http://schemas.microsoft.com/office/drawing/2014/main" id="{D0B41A3B-F7A9-D60D-54FE-AD780460FB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2308" r="31996"/>
          <a:stretch/>
        </p:blipFill>
        <p:spPr>
          <a:xfrm flipH="1">
            <a:off x="5365618" y="3984587"/>
            <a:ext cx="655602" cy="1225015"/>
          </a:xfrm>
          <a:prstGeom prst="rect">
            <a:avLst/>
          </a:prstGeom>
        </p:spPr>
      </p:pic>
      <p:pic>
        <p:nvPicPr>
          <p:cNvPr id="27" name="Picture 26" descr="A picture containing microwave, kitchen appliance, home appliance, appliance&#10;&#10;Description automatically generated">
            <a:extLst>
              <a:ext uri="{FF2B5EF4-FFF2-40B4-BE49-F238E27FC236}">
                <a16:creationId xmlns:a16="http://schemas.microsoft.com/office/drawing/2014/main" id="{1C300505-74D8-BA3E-106A-9E88520D62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64876" y="5600737"/>
            <a:ext cx="1469437" cy="987278"/>
          </a:xfrm>
          <a:prstGeom prst="rect">
            <a:avLst/>
          </a:prstGeom>
        </p:spPr>
      </p:pic>
      <p:pic>
        <p:nvPicPr>
          <p:cNvPr id="31" name="Picture 30" descr="A picture containing indoor, shelf, shelving, spice rack&#10;&#10;Description automatically generated">
            <a:extLst>
              <a:ext uri="{FF2B5EF4-FFF2-40B4-BE49-F238E27FC236}">
                <a16:creationId xmlns:a16="http://schemas.microsoft.com/office/drawing/2014/main" id="{3C68359F-A5AB-B642-AB6E-C687885BD1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343341" y="5128862"/>
            <a:ext cx="1654977" cy="1109938"/>
          </a:xfrm>
          <a:prstGeom prst="rect">
            <a:avLst/>
          </a:prstGeom>
        </p:spPr>
      </p:pic>
      <p:pic>
        <p:nvPicPr>
          <p:cNvPr id="34" name="Picture 33" descr="A picture containing appliance, kitchen appliance, stove, home appliance&#10;&#10;Description automatically generated">
            <a:extLst>
              <a:ext uri="{FF2B5EF4-FFF2-40B4-BE49-F238E27FC236}">
                <a16:creationId xmlns:a16="http://schemas.microsoft.com/office/drawing/2014/main" id="{C7B23945-100A-3979-51C7-B58A895A17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326948" y="3699848"/>
            <a:ext cx="810041" cy="972049"/>
          </a:xfrm>
          <a:prstGeom prst="rect">
            <a:avLst/>
          </a:prstGeom>
        </p:spPr>
      </p:pic>
      <p:pic>
        <p:nvPicPr>
          <p:cNvPr id="37" name="Picture 36" descr="A picture containing appliance, kitchen appliance, home appliance, refrigerator&#10;&#10;Description automatically generated">
            <a:extLst>
              <a:ext uri="{FF2B5EF4-FFF2-40B4-BE49-F238E27FC236}">
                <a16:creationId xmlns:a16="http://schemas.microsoft.com/office/drawing/2014/main" id="{EC773671-F36B-229F-CD85-0795CE295D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flipH="1">
            <a:off x="8207476" y="5128862"/>
            <a:ext cx="929513" cy="9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mostrador</a:t>
            </a:r>
            <a:r>
              <a:rPr lang="en-US" sz="2400" b="1" dirty="0"/>
              <a:t>/la barra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tabla</a:t>
            </a:r>
            <a:r>
              <a:rPr lang="en-US" sz="2400" b="1" dirty="0"/>
              <a:t> de </a:t>
            </a:r>
            <a:r>
              <a:rPr lang="en-US" sz="2400" b="1" dirty="0" err="1"/>
              <a:t>cortar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alacena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tostador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freidora</a:t>
            </a:r>
            <a:r>
              <a:rPr lang="en-US" sz="2400" b="1" dirty="0"/>
              <a:t> de </a:t>
            </a:r>
            <a:r>
              <a:rPr lang="en-US" sz="2400" b="1" dirty="0" err="1"/>
              <a:t>aire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licuadora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sartén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olla</a:t>
            </a:r>
            <a:endParaRPr lang="es-E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counter/countertops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 cutting board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cupboard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toaster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air fryer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blender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pan/skillet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pot</a:t>
            </a:r>
          </a:p>
        </p:txBody>
      </p:sp>
      <p:pic>
        <p:nvPicPr>
          <p:cNvPr id="12" name="Picture 11" descr="A knife on a cutting board&#10;&#10;Description automatically generated with low confidence">
            <a:extLst>
              <a:ext uri="{FF2B5EF4-FFF2-40B4-BE49-F238E27FC236}">
                <a16:creationId xmlns:a16="http://schemas.microsoft.com/office/drawing/2014/main" id="{3DFD25D8-B59A-F211-E9C0-2F09A4553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85108" y="2913466"/>
            <a:ext cx="1222451" cy="782368"/>
          </a:xfrm>
          <a:prstGeom prst="rect">
            <a:avLst/>
          </a:prstGeom>
        </p:spPr>
      </p:pic>
      <p:pic>
        <p:nvPicPr>
          <p:cNvPr id="21" name="Picture 20" descr="A kitchen with white cabinets and a marble countertop&#10;&#10;Description automatically generated with low confidence">
            <a:extLst>
              <a:ext uri="{FF2B5EF4-FFF2-40B4-BE49-F238E27FC236}">
                <a16:creationId xmlns:a16="http://schemas.microsoft.com/office/drawing/2014/main" id="{5D88EF2E-E32C-BD87-59B0-16A23F1E4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7785" y="2172619"/>
            <a:ext cx="1178265" cy="782368"/>
          </a:xfrm>
          <a:prstGeom prst="rect">
            <a:avLst/>
          </a:prstGeom>
        </p:spPr>
      </p:pic>
      <p:pic>
        <p:nvPicPr>
          <p:cNvPr id="26" name="Picture 25" descr="A red toaster with four toasters&#10;&#10;Description automatically generated with low confidence">
            <a:extLst>
              <a:ext uri="{FF2B5EF4-FFF2-40B4-BE49-F238E27FC236}">
                <a16:creationId xmlns:a16="http://schemas.microsoft.com/office/drawing/2014/main" id="{68001EBD-995C-53EE-7A70-4EE3004C21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222" t="9038" r="17056"/>
          <a:stretch/>
        </p:blipFill>
        <p:spPr>
          <a:xfrm>
            <a:off x="8528799" y="3687800"/>
            <a:ext cx="1092164" cy="963727"/>
          </a:xfrm>
          <a:prstGeom prst="rect">
            <a:avLst/>
          </a:prstGeom>
        </p:spPr>
      </p:pic>
      <p:pic>
        <p:nvPicPr>
          <p:cNvPr id="29" name="Picture 28" descr="A picture containing fast food, kitchen appliance, home appliance, snack&#10;&#10;Description automatically generated">
            <a:extLst>
              <a:ext uri="{FF2B5EF4-FFF2-40B4-BE49-F238E27FC236}">
                <a16:creationId xmlns:a16="http://schemas.microsoft.com/office/drawing/2014/main" id="{A4A1DE3A-84B7-7911-B0CC-6726C949D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450094" y="4259539"/>
            <a:ext cx="1134231" cy="1134231"/>
          </a:xfrm>
          <a:prstGeom prst="rect">
            <a:avLst/>
          </a:prstGeom>
        </p:spPr>
      </p:pic>
      <p:pic>
        <p:nvPicPr>
          <p:cNvPr id="33" name="Picture 32" descr="A blender with ice cubes&#10;&#10;Description automatically generated">
            <a:extLst>
              <a:ext uri="{FF2B5EF4-FFF2-40B4-BE49-F238E27FC236}">
                <a16:creationId xmlns:a16="http://schemas.microsoft.com/office/drawing/2014/main" id="{09562345-F70A-B1EF-419B-FF94312A2B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081063" y="4151569"/>
            <a:ext cx="1230539" cy="1230539"/>
          </a:xfrm>
          <a:prstGeom prst="rect">
            <a:avLst/>
          </a:prstGeom>
        </p:spPr>
      </p:pic>
      <p:pic>
        <p:nvPicPr>
          <p:cNvPr id="36" name="Picture 35" descr="A close up of a pan&#10;&#10;Description automatically generated with medium confidence">
            <a:extLst>
              <a:ext uri="{FF2B5EF4-FFF2-40B4-BE49-F238E27FC236}">
                <a16:creationId xmlns:a16="http://schemas.microsoft.com/office/drawing/2014/main" id="{A2BB5CAF-A9D2-434E-3690-4C9B74B4F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038900" y="5727147"/>
            <a:ext cx="1736034" cy="592067"/>
          </a:xfrm>
          <a:prstGeom prst="rect">
            <a:avLst/>
          </a:prstGeom>
        </p:spPr>
      </p:pic>
      <p:pic>
        <p:nvPicPr>
          <p:cNvPr id="40" name="Picture 39" descr="A red pot with a lid&#10;&#10;Description automatically generated with medium confidence">
            <a:extLst>
              <a:ext uri="{FF2B5EF4-FFF2-40B4-BE49-F238E27FC236}">
                <a16:creationId xmlns:a16="http://schemas.microsoft.com/office/drawing/2014/main" id="{CFE99448-6F86-0D48-223D-81AB72CA80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10694" t="11466" r="6219" b="10377"/>
          <a:stretch/>
        </p:blipFill>
        <p:spPr>
          <a:xfrm>
            <a:off x="8528799" y="5579165"/>
            <a:ext cx="1141125" cy="1073426"/>
          </a:xfrm>
          <a:prstGeom prst="rect">
            <a:avLst/>
          </a:prstGeom>
        </p:spPr>
      </p:pic>
      <p:pic>
        <p:nvPicPr>
          <p:cNvPr id="43" name="Picture 42" descr="A stack of plates and bowls in a cupboard&#10;&#10;Description automatically generated with medium confidence">
            <a:extLst>
              <a:ext uri="{FF2B5EF4-FFF2-40B4-BE49-F238E27FC236}">
                <a16:creationId xmlns:a16="http://schemas.microsoft.com/office/drawing/2014/main" id="{6B184337-66C0-6F17-54E8-4F0C76860B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flipH="1">
            <a:off x="4373129" y="3137698"/>
            <a:ext cx="1288163" cy="8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espátula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batidor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taza</a:t>
            </a:r>
            <a:r>
              <a:rPr lang="en-US" sz="2400" b="1" dirty="0"/>
              <a:t> </a:t>
            </a:r>
            <a:r>
              <a:rPr lang="en-US" sz="2400" b="1" dirty="0" err="1"/>
              <a:t>medidora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cucharita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las </a:t>
            </a:r>
            <a:r>
              <a:rPr lang="en-US" sz="2400" b="1" dirty="0" err="1"/>
              <a:t>tijeras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colador</a:t>
            </a:r>
            <a:r>
              <a:rPr lang="en-US" sz="2400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las </a:t>
            </a:r>
            <a:r>
              <a:rPr lang="en-US" sz="2400" b="1" dirty="0" err="1"/>
              <a:t>pinzas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spatula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whisk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measuring cup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teaspoon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scissors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colander/strainer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tongs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8" name="Picture 7" descr="A close-up of a spatula&#10;&#10;Description automatically generated with medium confidence">
            <a:extLst>
              <a:ext uri="{FF2B5EF4-FFF2-40B4-BE49-F238E27FC236}">
                <a16:creationId xmlns:a16="http://schemas.microsoft.com/office/drawing/2014/main" id="{218F884C-D6DE-4CA5-2B3F-712A424BC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81" r="56512" b="11010"/>
          <a:stretch/>
        </p:blipFill>
        <p:spPr>
          <a:xfrm>
            <a:off x="3221900" y="1862231"/>
            <a:ext cx="1165053" cy="1223632"/>
          </a:xfrm>
          <a:prstGeom prst="rect">
            <a:avLst/>
          </a:prstGeom>
        </p:spPr>
      </p:pic>
      <p:pic>
        <p:nvPicPr>
          <p:cNvPr id="11" name="Picture 10" descr="A close-up of a whisk&#10;&#10;Description automatically generated with medium confidence">
            <a:extLst>
              <a:ext uri="{FF2B5EF4-FFF2-40B4-BE49-F238E27FC236}">
                <a16:creationId xmlns:a16="http://schemas.microsoft.com/office/drawing/2014/main" id="{1B30A97C-1B77-EB23-42A6-31B2B6B78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2904" y="2460192"/>
            <a:ext cx="1394791" cy="928804"/>
          </a:xfrm>
          <a:prstGeom prst="rect">
            <a:avLst/>
          </a:prstGeom>
        </p:spPr>
      </p:pic>
      <p:pic>
        <p:nvPicPr>
          <p:cNvPr id="14" name="Picture 13" descr="A group of green measuring spoons&#10;&#10;Description automatically generated with medium confidence">
            <a:extLst>
              <a:ext uri="{FF2B5EF4-FFF2-40B4-BE49-F238E27FC236}">
                <a16:creationId xmlns:a16="http://schemas.microsoft.com/office/drawing/2014/main" id="{8B8DC164-71C7-DF83-B9D5-2A58AD558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00092" y="2874185"/>
            <a:ext cx="1378227" cy="1033671"/>
          </a:xfrm>
          <a:prstGeom prst="rect">
            <a:avLst/>
          </a:prstGeom>
        </p:spPr>
      </p:pic>
      <p:pic>
        <p:nvPicPr>
          <p:cNvPr id="17" name="Picture 16" descr="A picture containing night&#10;&#10;Description automatically generated">
            <a:extLst>
              <a:ext uri="{FF2B5EF4-FFF2-40B4-BE49-F238E27FC236}">
                <a16:creationId xmlns:a16="http://schemas.microsoft.com/office/drawing/2014/main" id="{DCE8F85F-DF16-863C-FCED-46893231F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36112" y="3932386"/>
            <a:ext cx="1517373" cy="758687"/>
          </a:xfrm>
          <a:prstGeom prst="rect">
            <a:avLst/>
          </a:prstGeom>
        </p:spPr>
      </p:pic>
      <p:pic>
        <p:nvPicPr>
          <p:cNvPr id="19" name="Picture 18" descr="A pair of scissors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246F452D-F790-CCE2-3BE1-339706241A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5143" t="7027" r="7549" b="7258"/>
          <a:stretch/>
        </p:blipFill>
        <p:spPr>
          <a:xfrm>
            <a:off x="3125160" y="4040483"/>
            <a:ext cx="1358531" cy="1033671"/>
          </a:xfrm>
          <a:prstGeom prst="rect">
            <a:avLst/>
          </a:prstGeom>
        </p:spPr>
      </p:pic>
      <p:pic>
        <p:nvPicPr>
          <p:cNvPr id="23" name="Picture 22" descr="A red plastic colander with a handle&#10;&#10;Description automatically generated with medium confidence">
            <a:extLst>
              <a:ext uri="{FF2B5EF4-FFF2-40B4-BE49-F238E27FC236}">
                <a16:creationId xmlns:a16="http://schemas.microsoft.com/office/drawing/2014/main" id="{7DB95AC2-9B9B-A04E-C2C8-EFB4D6C00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flipH="1">
            <a:off x="9759331" y="4557319"/>
            <a:ext cx="1401324" cy="871722"/>
          </a:xfrm>
          <a:prstGeom prst="rect">
            <a:avLst/>
          </a:prstGeom>
        </p:spPr>
      </p:pic>
      <p:pic>
        <p:nvPicPr>
          <p:cNvPr id="27" name="Picture 26" descr="A close-up of a tong&#10;&#10;Description automatically generated">
            <a:extLst>
              <a:ext uri="{FF2B5EF4-FFF2-40B4-BE49-F238E27FC236}">
                <a16:creationId xmlns:a16="http://schemas.microsoft.com/office/drawing/2014/main" id="{1E2DA0E7-BBEF-1337-FD3D-D3AE337400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6869" t="7963" r="7796" b="8957"/>
          <a:stretch/>
        </p:blipFill>
        <p:spPr>
          <a:xfrm>
            <a:off x="3125160" y="5300001"/>
            <a:ext cx="1653290" cy="11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Práctica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pregunta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641" y="2541599"/>
            <a:ext cx="5486400" cy="411099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b="1" dirty="0"/>
              <a:t>¿Qué necesitas para cocinar huevos revueltos?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b="1" dirty="0"/>
              <a:t>¿Dónde está la comida en la cocina?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s-ES" b="1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b="1" dirty="0"/>
              <a:t>Necesito ______ para medir el azúcar de la receta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b="1" dirty="0"/>
              <a:t>Voy a usar ______ para freír las papas fritas.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b="1" dirty="0"/>
              <a:t>Uso ______ mucho cuando estoy cocinando los huevos en el sartén.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respuesta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486400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s-ES" b="1" dirty="0"/>
              <a:t>Los huevos, la leche, el bol, el batidor, la sartén, la estufa, la espátula </a:t>
            </a:r>
          </a:p>
          <a:p>
            <a:pPr marL="457200" indent="-457200">
              <a:buFont typeface="+mj-lt"/>
              <a:buAutoNum type="alphaLcParenR"/>
            </a:pPr>
            <a:r>
              <a:rPr lang="es-ES" b="1" dirty="0"/>
              <a:t> En el refrigerador, en el congelador, en la despensa </a:t>
            </a:r>
          </a:p>
          <a:p>
            <a:pPr marL="457200" indent="-457200">
              <a:buFont typeface="+mj-lt"/>
              <a:buAutoNum type="alphaLcParenR"/>
            </a:pPr>
            <a:r>
              <a:rPr lang="es-ES" b="1" dirty="0"/>
              <a:t> una taza de medidora </a:t>
            </a:r>
          </a:p>
          <a:p>
            <a:pPr marL="457200" indent="-457200">
              <a:buFont typeface="+mj-lt"/>
              <a:buAutoNum type="alphaLcParenR"/>
            </a:pPr>
            <a:r>
              <a:rPr lang="es-ES" b="1" dirty="0"/>
              <a:t> La freidora de aire</a:t>
            </a:r>
          </a:p>
          <a:p>
            <a:pPr marL="457200" indent="-457200">
              <a:buFont typeface="+mj-lt"/>
              <a:buAutoNum type="alphaLcParenR"/>
            </a:pPr>
            <a:r>
              <a:rPr lang="es-ES" b="1" dirty="0"/>
              <a:t>La espátula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808C7-FB20-8D7F-9ACC-7F53A970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spc="-100" dirty="0"/>
              <a:t>En la </a:t>
            </a:r>
            <a:r>
              <a:rPr lang="en-US" sz="6600" b="1" spc="-100" dirty="0" err="1"/>
              <a:t>cocina</a:t>
            </a:r>
            <a:r>
              <a:rPr lang="en-US" sz="6600" b="1" spc="-100" dirty="0"/>
              <a:t> – </a:t>
            </a:r>
            <a:r>
              <a:rPr lang="en-US" sz="6600" b="1" spc="-100" dirty="0" err="1"/>
              <a:t>Vocabulario</a:t>
            </a:r>
            <a:r>
              <a:rPr lang="en-US" sz="6600" b="1" spc="-100" dirty="0"/>
              <a:t> -</a:t>
            </a:r>
            <a:r>
              <a:rPr lang="en-US" sz="6600" b="1" spc="-100" dirty="0" err="1"/>
              <a:t>Verbos</a:t>
            </a:r>
            <a:endParaRPr lang="en-US" sz="6600" b="1" spc="-1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6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EA1305-2991-E88D-633C-D859A2FE7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895982"/>
              </p:ext>
            </p:extLst>
          </p:nvPr>
        </p:nvGraphicFramePr>
        <p:xfrm>
          <a:off x="6479911" y="286752"/>
          <a:ext cx="4944028" cy="64474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71334">
                  <a:extLst>
                    <a:ext uri="{9D8B030D-6E8A-4147-A177-3AD203B41FA5}">
                      <a16:colId xmlns:a16="http://schemas.microsoft.com/office/drawing/2014/main" val="4039613119"/>
                    </a:ext>
                  </a:extLst>
                </a:gridCol>
                <a:gridCol w="2172694">
                  <a:extLst>
                    <a:ext uri="{9D8B030D-6E8A-4147-A177-3AD203B41FA5}">
                      <a16:colId xmlns:a16="http://schemas.microsoft.com/office/drawing/2014/main" val="3391989827"/>
                    </a:ext>
                  </a:extLst>
                </a:gridCol>
              </a:tblGrid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 dirty="0" err="1">
                          <a:solidFill>
                            <a:schemeClr val="bg1"/>
                          </a:solidFill>
                        </a:rPr>
                        <a:t>Español</a:t>
                      </a:r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3119" marR="43119" marT="43119" marB="21560" anchor="ctr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 err="1">
                          <a:solidFill>
                            <a:schemeClr val="bg1"/>
                          </a:solidFill>
                        </a:rPr>
                        <a:t>Inglés</a:t>
                      </a:r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3119" marR="43119" marT="43119" marB="21560" anchor="ctr"/>
                </a:tc>
                <a:extLst>
                  <a:ext uri="{0D108BD9-81ED-4DB2-BD59-A6C34878D82A}">
                    <a16:rowId xmlns:a16="http://schemas.microsoft.com/office/drawing/2014/main" val="1537434245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 dirty="0" err="1">
                          <a:solidFill>
                            <a:schemeClr val="tx1"/>
                          </a:solidFill>
                        </a:rPr>
                        <a:t>cocinar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cook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2412718016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hornear 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bake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1097714315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 dirty="0" err="1">
                          <a:solidFill>
                            <a:schemeClr val="tx1"/>
                          </a:solidFill>
                        </a:rPr>
                        <a:t>lavar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wash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2523053421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 dirty="0" err="1">
                          <a:solidFill>
                            <a:schemeClr val="tx1"/>
                          </a:solidFill>
                        </a:rPr>
                        <a:t>calentar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warm up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723987710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medir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measure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197522399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batir/ revolver 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whisk/stir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757454962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mezclar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mix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247151071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freír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fry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680288335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cortar 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cut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662571493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cortar en cuadros 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dice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2122295190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picar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chop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866606541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rebanar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slice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2415074768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hervir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to boil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1894983189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sazonar 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season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036189643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asar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grill 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013300158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girar </a:t>
                      </a:r>
                    </a:p>
                  </a:txBody>
                  <a:tcPr marL="43119" marR="43119" marT="43119" marB="21560"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to flip</a:t>
                      </a:r>
                    </a:p>
                  </a:txBody>
                  <a:tcPr marL="43119" marR="43119" marT="43119" marB="21560"/>
                </a:tc>
                <a:extLst>
                  <a:ext uri="{0D108BD9-81ED-4DB2-BD59-A6C34878D82A}">
                    <a16:rowId xmlns:a16="http://schemas.microsoft.com/office/drawing/2014/main" val="3380753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/>
              <a:t>Verbos</a:t>
            </a:r>
            <a:r>
              <a:rPr lang="en-US" sz="6600" dirty="0"/>
              <a:t> y </a:t>
            </a:r>
            <a:r>
              <a:rPr lang="en-US" sz="6600" dirty="0" err="1"/>
              <a:t>frases</a:t>
            </a:r>
            <a:r>
              <a:rPr lang="en-US" sz="6600" dirty="0"/>
              <a:t> – </a:t>
            </a:r>
            <a:r>
              <a:rPr lang="en-US" sz="6600" dirty="0" err="1"/>
              <a:t>en</a:t>
            </a:r>
            <a:r>
              <a:rPr lang="en-US" sz="6600" dirty="0"/>
              <a:t> la </a:t>
            </a:r>
            <a:r>
              <a:rPr lang="en-US" sz="6600" dirty="0" err="1"/>
              <a:t>cocina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82" y="1644548"/>
            <a:ext cx="5015638" cy="565796"/>
          </a:xfrm>
        </p:spPr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200" y="2359877"/>
            <a:ext cx="5486400" cy="4206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Mezcla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ingredientes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tazón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la </a:t>
            </a:r>
            <a:r>
              <a:rPr lang="en-US" dirty="0" err="1"/>
              <a:t>licuadora</a:t>
            </a:r>
            <a:r>
              <a:rPr lang="en-US" dirty="0"/>
              <a:t>?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Voy</a:t>
            </a:r>
            <a:r>
              <a:rPr lang="en-US" dirty="0"/>
              <a:t> a </a:t>
            </a:r>
            <a:r>
              <a:rPr lang="en-US" dirty="0" err="1"/>
              <a:t>hervir</a:t>
            </a:r>
            <a:r>
              <a:rPr lang="en-US" dirty="0"/>
              <a:t> las papas </a:t>
            </a:r>
            <a:r>
              <a:rPr lang="en-US" dirty="0" err="1"/>
              <a:t>en</a:t>
            </a:r>
            <a:r>
              <a:rPr lang="en-US" dirty="0"/>
              <a:t> la olla.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La comida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despensa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Me </a:t>
            </a:r>
            <a:r>
              <a:rPr lang="en-US" dirty="0" err="1"/>
              <a:t>encanta</a:t>
            </a:r>
            <a:r>
              <a:rPr lang="en-US" dirty="0"/>
              <a:t> </a:t>
            </a:r>
            <a:r>
              <a:rPr lang="en-US" dirty="0" err="1"/>
              <a:t>cocinar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¿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cocinar</a:t>
            </a:r>
            <a:r>
              <a:rPr lang="en-US" dirty="0"/>
              <a:t>?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Solo un </a:t>
            </a:r>
            <a:r>
              <a:rPr lang="en-US" dirty="0" err="1"/>
              <a:t>poquito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Necesitas</a:t>
            </a:r>
            <a:r>
              <a:rPr lang="en-US" dirty="0"/>
              <a:t> </a:t>
            </a:r>
            <a:r>
              <a:rPr lang="en-US" dirty="0" err="1"/>
              <a:t>lavarte</a:t>
            </a:r>
            <a:r>
              <a:rPr lang="en-US" dirty="0"/>
              <a:t> las manos antes de </a:t>
            </a:r>
            <a:r>
              <a:rPr lang="en-US" dirty="0" err="1"/>
              <a:t>cocinar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¿A que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que </a:t>
            </a:r>
            <a:r>
              <a:rPr lang="en-US" dirty="0" err="1"/>
              <a:t>calentar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horno</a:t>
            </a:r>
            <a:r>
              <a:rPr lang="en-US" dirty="0"/>
              <a:t>?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93780" y="1644548"/>
            <a:ext cx="5015638" cy="565796"/>
          </a:xfrm>
        </p:spPr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399" y="2359877"/>
            <a:ext cx="5486400" cy="420624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Mix all the ingredients in a bowl.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Where is the blender?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 I am going to boil the potatoes in the pot.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The food is in the pantry.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 love to cook.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Do you like to cook?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Just a little.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You need to wash your hands before cooking.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At what </a:t>
            </a:r>
            <a:r>
              <a:rPr lang="en-US" sz="2400" dirty="0" err="1"/>
              <a:t>temperatura</a:t>
            </a:r>
            <a:r>
              <a:rPr lang="en-US" sz="2400" dirty="0"/>
              <a:t> should I set the oven? 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pic>
        <p:nvPicPr>
          <p:cNvPr id="8" name="Picture 7" descr="A picture containing cartoon, animated cartoon, clipart, drawing&#10;&#10;Description automatically generated">
            <a:extLst>
              <a:ext uri="{FF2B5EF4-FFF2-40B4-BE49-F238E27FC236}">
                <a16:creationId xmlns:a16="http://schemas.microsoft.com/office/drawing/2014/main" id="{EAD54050-F259-B1F4-0E4F-840440F8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3641" y="437534"/>
            <a:ext cx="2844684" cy="14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EC9C-E1E1-DB61-6458-0ED547D3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Práctica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C688-CDBE-3A60-B861-E114EB64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7826"/>
            <a:ext cx="10728325" cy="4250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1" dirty="0"/>
              <a:t>Fill in the blanks in the sentences below and translate. 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/>
              <a:t>Voy</a:t>
            </a:r>
            <a:r>
              <a:rPr lang="en-US" sz="2400" b="1" dirty="0"/>
              <a:t> a                                las galletas para mi </a:t>
            </a:r>
            <a:r>
              <a:rPr lang="en-US" sz="2400" b="1" dirty="0" err="1"/>
              <a:t>vecino</a:t>
            </a:r>
            <a:r>
              <a:rPr lang="en-US" sz="2400" b="1" dirty="0"/>
              <a:t>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/>
              <a:t> </a:t>
            </a:r>
            <a:r>
              <a:rPr lang="en-US" sz="2400" b="1" dirty="0" err="1"/>
              <a:t>Prefiero</a:t>
            </a:r>
            <a:r>
              <a:rPr lang="en-US" sz="2400" b="1" dirty="0"/>
              <a:t>                                          las papas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lugar</a:t>
            </a:r>
            <a:r>
              <a:rPr lang="en-US" sz="2400" b="1" dirty="0"/>
              <a:t> de </a:t>
            </a:r>
            <a:r>
              <a:rPr lang="en-US" sz="2400" b="1" dirty="0" err="1"/>
              <a:t>hornearlas</a:t>
            </a:r>
            <a:r>
              <a:rPr lang="en-US" sz="2400" b="1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/>
              <a:t>Quiero</a:t>
            </a:r>
            <a:r>
              <a:rPr lang="en-US" sz="2400" b="1" dirty="0"/>
              <a:t> </a:t>
            </a:r>
            <a:r>
              <a:rPr lang="en-US" sz="2400" b="1" dirty="0" err="1"/>
              <a:t>calentar</a:t>
            </a:r>
            <a:r>
              <a:rPr lang="en-US" sz="2400" b="1" dirty="0"/>
              <a:t> mi comida </a:t>
            </a:r>
            <a:r>
              <a:rPr lang="en-US" sz="2400" b="1" dirty="0" err="1"/>
              <a:t>rápidamente</a:t>
            </a:r>
            <a:r>
              <a:rPr lang="en-US" sz="2400" b="1" dirty="0"/>
              <a:t>  </a:t>
            </a:r>
            <a:r>
              <a:rPr lang="en-US" sz="2400" b="1" dirty="0" err="1"/>
              <a:t>en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/>
              <a:t>Primero </a:t>
            </a:r>
            <a:r>
              <a:rPr lang="en-US" sz="2400" b="1" dirty="0" err="1"/>
              <a:t>necesitamos</a:t>
            </a:r>
            <a:r>
              <a:rPr lang="en-US" sz="2400" b="1" dirty="0"/>
              <a:t>                                  </a:t>
            </a:r>
            <a:r>
              <a:rPr lang="en-US" sz="2400" b="1" dirty="0" err="1"/>
              <a:t>los</a:t>
            </a:r>
            <a:r>
              <a:rPr lang="en-US" sz="2400" b="1" dirty="0"/>
              <a:t> </a:t>
            </a:r>
            <a:r>
              <a:rPr lang="en-US" sz="2400" b="1" dirty="0" err="1"/>
              <a:t>ingredientes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tazón</a:t>
            </a:r>
            <a:r>
              <a:rPr lang="en-US" sz="2400" b="1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/>
              <a:t> </a:t>
            </a:r>
            <a:r>
              <a:rPr lang="en-US" sz="2400" b="1" dirty="0" err="1"/>
              <a:t>Voy</a:t>
            </a:r>
            <a:r>
              <a:rPr lang="en-US" sz="2400" b="1" dirty="0"/>
              <a:t> a                       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cebolla</a:t>
            </a:r>
            <a:r>
              <a:rPr lang="en-US" sz="2400" b="1" dirty="0"/>
              <a:t> y un </a:t>
            </a:r>
            <a:r>
              <a:rPr lang="en-US" sz="2400" b="1" dirty="0" err="1"/>
              <a:t>tomate</a:t>
            </a:r>
            <a:r>
              <a:rPr lang="en-US" sz="2400" b="1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/>
              <a:t>Me </a:t>
            </a:r>
            <a:r>
              <a:rPr lang="en-US" sz="2400" b="1" dirty="0" err="1"/>
              <a:t>gusta</a:t>
            </a:r>
            <a:r>
              <a:rPr lang="en-US" sz="2400" b="1" dirty="0"/>
              <a:t>                              </a:t>
            </a:r>
            <a:r>
              <a:rPr lang="en-US" sz="2400" b="1" dirty="0" err="1"/>
              <a:t>el</a:t>
            </a:r>
            <a:r>
              <a:rPr lang="en-US" sz="2400" b="1" dirty="0"/>
              <a:t> pollo con </a:t>
            </a:r>
            <a:r>
              <a:rPr lang="en-US" sz="2400" b="1" dirty="0" err="1"/>
              <a:t>sal</a:t>
            </a:r>
            <a:r>
              <a:rPr lang="en-US" sz="2400" b="1" dirty="0"/>
              <a:t> y </a:t>
            </a:r>
            <a:r>
              <a:rPr lang="en-US" sz="2400" b="1" dirty="0" err="1"/>
              <a:t>pimenta</a:t>
            </a:r>
            <a:r>
              <a:rPr lang="en-US" sz="2400" b="1" dirty="0"/>
              <a:t>.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93F81-B605-A2B2-59D2-6895FD09E533}"/>
              </a:ext>
            </a:extLst>
          </p:cNvPr>
          <p:cNvSpPr txBox="1"/>
          <p:nvPr/>
        </p:nvSpPr>
        <p:spPr>
          <a:xfrm>
            <a:off x="2733245" y="3567446"/>
            <a:ext cx="2103120" cy="36576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hervir</a:t>
            </a:r>
            <a:r>
              <a:rPr lang="en-US" sz="2400" dirty="0"/>
              <a:t>/ </a:t>
            </a:r>
            <a:r>
              <a:rPr lang="en-US" sz="2400" dirty="0" err="1"/>
              <a:t>freir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7BFD-8E56-BB7B-7C39-26C499E5DDBE}"/>
              </a:ext>
            </a:extLst>
          </p:cNvPr>
          <p:cNvSpPr txBox="1"/>
          <p:nvPr/>
        </p:nvSpPr>
        <p:spPr>
          <a:xfrm>
            <a:off x="2138885" y="3003327"/>
            <a:ext cx="1645920" cy="36576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hornear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9ACAE-6D61-21A8-3DE7-FB78788D4FE3}"/>
              </a:ext>
            </a:extLst>
          </p:cNvPr>
          <p:cNvSpPr txBox="1"/>
          <p:nvPr/>
        </p:nvSpPr>
        <p:spPr>
          <a:xfrm>
            <a:off x="8003416" y="4113313"/>
            <a:ext cx="2377440" cy="36576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microondas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8B2F1-0381-25FF-DDA9-A8A4C74842F5}"/>
              </a:ext>
            </a:extLst>
          </p:cNvPr>
          <p:cNvSpPr txBox="1"/>
          <p:nvPr/>
        </p:nvSpPr>
        <p:spPr>
          <a:xfrm>
            <a:off x="4675455" y="4653249"/>
            <a:ext cx="1554480" cy="36576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mezclar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89DB1-C6D4-9D11-428C-75CB3E4A042B}"/>
              </a:ext>
            </a:extLst>
          </p:cNvPr>
          <p:cNvSpPr txBox="1"/>
          <p:nvPr/>
        </p:nvSpPr>
        <p:spPr>
          <a:xfrm>
            <a:off x="2111726" y="5205765"/>
            <a:ext cx="1188720" cy="36576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picar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0BE02-1088-AE99-7CCC-1BCAE30F9C69}"/>
              </a:ext>
            </a:extLst>
          </p:cNvPr>
          <p:cNvSpPr txBox="1"/>
          <p:nvPr/>
        </p:nvSpPr>
        <p:spPr>
          <a:xfrm>
            <a:off x="2706086" y="5727470"/>
            <a:ext cx="1463040" cy="36576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sazonar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0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412924"/>
      </a:dk2>
      <a:lt2>
        <a:srgbClr val="E8E4E2"/>
      </a:lt2>
      <a:accent1>
        <a:srgbClr val="7EA3BA"/>
      </a:accent1>
      <a:accent2>
        <a:srgbClr val="7FA9A8"/>
      </a:accent2>
      <a:accent3>
        <a:srgbClr val="969FC7"/>
      </a:accent3>
      <a:accent4>
        <a:srgbClr val="BA7E87"/>
      </a:accent4>
      <a:accent5>
        <a:srgbClr val="C1998A"/>
      </a:accent5>
      <a:accent6>
        <a:srgbClr val="B19F78"/>
      </a:accent6>
      <a:hlink>
        <a:srgbClr val="A57759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725</Words>
  <Application>Microsoft Office PowerPoint</Application>
  <PresentationFormat>Widescreen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Sagona Book</vt:lpstr>
      <vt:lpstr>The Hand Extrablack</vt:lpstr>
      <vt:lpstr>Wingdings</vt:lpstr>
      <vt:lpstr>BlobVTI</vt:lpstr>
      <vt:lpstr>In the kitchen</vt:lpstr>
      <vt:lpstr>¡Bienvenidos!</vt:lpstr>
      <vt:lpstr>En la cocina - Vocabulario</vt:lpstr>
      <vt:lpstr>En la cocina - Vocabulario</vt:lpstr>
      <vt:lpstr>En la cocina - Vocabulario</vt:lpstr>
      <vt:lpstr>En la cocina - Práctica</vt:lpstr>
      <vt:lpstr>En la cocina – Vocabulario -Verbos</vt:lpstr>
      <vt:lpstr>Verbos y frases – en la cocina</vt:lpstr>
      <vt:lpstr>Práctica</vt:lpstr>
      <vt:lpstr>Conversación</vt:lpstr>
      <vt:lpstr>Más práctica….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kitchen</dc:title>
  <dc:creator>Emma Garcia</dc:creator>
  <cp:lastModifiedBy>Futura Employee</cp:lastModifiedBy>
  <cp:revision>32</cp:revision>
  <dcterms:created xsi:type="dcterms:W3CDTF">2023-06-04T13:26:05Z</dcterms:created>
  <dcterms:modified xsi:type="dcterms:W3CDTF">2023-06-07T16:08:36Z</dcterms:modified>
</cp:coreProperties>
</file>