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70" r:id="rId4"/>
    <p:sldId id="269" r:id="rId5"/>
    <p:sldId id="276" r:id="rId6"/>
    <p:sldId id="260" r:id="rId7"/>
    <p:sldId id="277" r:id="rId8"/>
    <p:sldId id="262" r:id="rId9"/>
    <p:sldId id="263" r:id="rId10"/>
    <p:sldId id="271" r:id="rId11"/>
    <p:sldId id="278" r:id="rId12"/>
    <p:sldId id="280" r:id="rId13"/>
    <p:sldId id="279" r:id="rId14"/>
    <p:sldId id="268" r:id="rId15"/>
    <p:sldId id="281" r:id="rId16"/>
    <p:sldId id="282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June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3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June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3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5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9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3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June 28,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9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June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91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s://www.innaturale.com/cosa-sono-gli-snack-neanche-i-nutrizionisti-lo-sanno/" TargetMode="External"/><Relationship Id="rId3" Type="http://schemas.openxmlformats.org/officeDocument/2006/relationships/hyperlink" Target="https://daisysworld.net/category/appetizers/" TargetMode="External"/><Relationship Id="rId7" Type="http://schemas.openxmlformats.org/officeDocument/2006/relationships/hyperlink" Target="https://gastronomy-aficionado.com/2014/07/31/" TargetMode="External"/><Relationship Id="rId12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hyperlink" Target="http://www.pngall.com/lunch-box-png" TargetMode="External"/><Relationship Id="rId5" Type="http://schemas.openxmlformats.org/officeDocument/2006/relationships/hyperlink" Target="https://lasmilyunadeliciasdepatricia.blogspot.com/2011/11/las-ensaladas.html" TargetMode="External"/><Relationship Id="rId15" Type="http://schemas.openxmlformats.org/officeDocument/2006/relationships/hyperlink" Target="https://pxhere.com/en/photo/938163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jpg"/><Relationship Id="rId9" Type="http://schemas.openxmlformats.org/officeDocument/2006/relationships/hyperlink" Target="https://commons.wikimedia.org/wiki/File:Breakfast!.jpg" TargetMode="External"/><Relationship Id="rId1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s://www.aboutespanol.com/10-alimentos-buenos-para-la-diabetes-2123497" TargetMode="External"/><Relationship Id="rId3" Type="http://schemas.openxmlformats.org/officeDocument/2006/relationships/hyperlink" Target="http://www.pngall.com/cheese-png" TargetMode="External"/><Relationship Id="rId7" Type="http://schemas.openxmlformats.org/officeDocument/2006/relationships/hyperlink" Target="http://mujermadreargentina.com.ar/blog/ir-a-la-verduleria-esa-aventura-diara/" TargetMode="External"/><Relationship Id="rId12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11" Type="http://schemas.openxmlformats.org/officeDocument/2006/relationships/hyperlink" Target="https://www.asopaipas.com/2010/09/fideos-chinos-con-verduras-chao-miao.html" TargetMode="External"/><Relationship Id="rId5" Type="http://schemas.openxmlformats.org/officeDocument/2006/relationships/hyperlink" Target="http://celebratinglatinfood.blogspot.com/2010_09_01_archive.html" TargetMode="External"/><Relationship Id="rId15" Type="http://schemas.openxmlformats.org/officeDocument/2006/relationships/hyperlink" Target="https://www.pexels.com/photo/potatoes-144248/" TargetMode="External"/><Relationship Id="rId10" Type="http://schemas.openxmlformats.org/officeDocument/2006/relationships/image" Target="../media/image14.jpg"/><Relationship Id="rId4" Type="http://schemas.openxmlformats.org/officeDocument/2006/relationships/image" Target="../media/image11.jpg"/><Relationship Id="rId9" Type="http://schemas.openxmlformats.org/officeDocument/2006/relationships/hyperlink" Target="https://pxhere.com/es/photo/1537155" TargetMode="External"/><Relationship Id="rId1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hyperlink" Target="http://circulodeestudios-centrohistorico.blogspot.com/2013/04/beneficios-de-comer-pescado-alarga-la.html" TargetMode="External"/><Relationship Id="rId3" Type="http://schemas.openxmlformats.org/officeDocument/2006/relationships/hyperlink" Target="https://frutasgil.blogspot.com/2010/09/frutas-de-temporada-ecologicas.html" TargetMode="External"/><Relationship Id="rId7" Type="http://schemas.openxmlformats.org/officeDocument/2006/relationships/hyperlink" Target="https://www.flickr.com/photos/elsiehui/15668813681" TargetMode="External"/><Relationship Id="rId12" Type="http://schemas.openxmlformats.org/officeDocument/2006/relationships/image" Target="../media/image22.jpg"/><Relationship Id="rId17" Type="http://schemas.openxmlformats.org/officeDocument/2006/relationships/hyperlink" Target="https://culturacientifica.com/2018/04/20/consumo-de-carnes-rojas-y-ubicacion-del-cancer-en-mujeres/" TargetMode="External"/><Relationship Id="rId2" Type="http://schemas.openxmlformats.org/officeDocument/2006/relationships/image" Target="../media/image17.jpg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11" Type="http://schemas.openxmlformats.org/officeDocument/2006/relationships/hyperlink" Target="https://www.flickr.com/photos/polloasadoelhornero/5460981425/" TargetMode="External"/><Relationship Id="rId5" Type="http://schemas.openxmlformats.org/officeDocument/2006/relationships/hyperlink" Target="http://www.foodista.com/blog/2011/04/19/organic-egg-co-op-violates-federal-standards/" TargetMode="External"/><Relationship Id="rId15" Type="http://schemas.openxmlformats.org/officeDocument/2006/relationships/hyperlink" Target="http://simplydesigning.porch.com/aloha-ham-recipe/" TargetMode="External"/><Relationship Id="rId10" Type="http://schemas.openxmlformats.org/officeDocument/2006/relationships/image" Target="../media/image21.jpg"/><Relationship Id="rId4" Type="http://schemas.openxmlformats.org/officeDocument/2006/relationships/image" Target="../media/image18.jpg"/><Relationship Id="rId9" Type="http://schemas.openxmlformats.org/officeDocument/2006/relationships/hyperlink" Target="https://pixabay.com/en/shrimp-seafood-food-gourmet-fresh-400572/" TargetMode="External"/><Relationship Id="rId1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uking.com/2018/01/empanadillas-al-horno-con-pan-de-molde.html" TargetMode="External"/><Relationship Id="rId7" Type="http://schemas.openxmlformats.org/officeDocument/2006/relationships/hyperlink" Target="https://www.flickr.com/photos/rusvaplauke/1039497940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hyperlink" Target="http://flickr.com/photos/moverelbigote/7985280481" TargetMode="Externa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hyperlink" Target="https://pixabay.com/en/conversation-dialogue-interview-1262311/" TargetMode="External"/><Relationship Id="rId7" Type="http://schemas.openxmlformats.org/officeDocument/2006/relationships/hyperlink" Target="https://www.midgetmomma.com/homemade-chicken-noodle-soup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hyperlink" Target="https://www.angsarap.net/2014/11/04/guest-post-lalaine-kawaing-pinoy-featuring-pozole-rojo/" TargetMode="External"/><Relationship Id="rId4" Type="http://schemas.openxmlformats.org/officeDocument/2006/relationships/image" Target="../media/image29.jpg"/><Relationship Id="rId9" Type="http://schemas.openxmlformats.org/officeDocument/2006/relationships/hyperlink" Target="https://conmontseentrefogones.com/salsa-picante-con-pimientos-habanero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lfl/2687289273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40726522@N02/5166877877/" TargetMode="Externa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kingdivamanjusha.com/2014/08/pico-de-gallosalsa-frescasalsa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kingdivamanjusha.com/2014/08/pico-de-gallosalsa-frescasalsa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kingdivamanjusha.com/2014/08/pico-de-gallosalsa-frescasalsa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149A9F6-B857-488C-AC3A-007B7816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9EFD05-C377-44BE-91F0-1D17C1D9B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76C12-E3AB-2A38-1E3E-57FC67397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449389"/>
            <a:ext cx="5015638" cy="2075012"/>
          </a:xfrm>
        </p:spPr>
        <p:txBody>
          <a:bodyPr>
            <a:normAutofit/>
          </a:bodyPr>
          <a:lstStyle/>
          <a:p>
            <a:r>
              <a:rPr lang="en-US" dirty="0"/>
              <a:t>In the kitchen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127CE-64CD-BC53-1019-9F788FAF6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8"/>
            <a:ext cx="5015638" cy="1219439"/>
          </a:xfrm>
        </p:spPr>
        <p:txBody>
          <a:bodyPr>
            <a:normAutofit/>
          </a:bodyPr>
          <a:lstStyle/>
          <a:p>
            <a:r>
              <a:rPr lang="en-US" dirty="0" err="1"/>
              <a:t>Vamos</a:t>
            </a:r>
            <a:r>
              <a:rPr lang="en-US" dirty="0"/>
              <a:t> a comer y a </a:t>
            </a:r>
            <a:r>
              <a:rPr lang="en-US" dirty="0" err="1"/>
              <a:t>cocinar</a:t>
            </a:r>
            <a:endParaRPr lang="en-US" dirty="0"/>
          </a:p>
          <a:p>
            <a:r>
              <a:rPr lang="en-US" dirty="0" err="1"/>
              <a:t>Semana</a:t>
            </a:r>
            <a:r>
              <a:rPr lang="en-US"/>
              <a:t> 3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21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6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7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8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4" name="Picture 3" descr="A chopping board with spices on top">
            <a:extLst>
              <a:ext uri="{FF2B5EF4-FFF2-40B4-BE49-F238E27FC236}">
                <a16:creationId xmlns:a16="http://schemas.microsoft.com/office/drawing/2014/main" id="{CB5845F8-7DA0-5D77-4F60-9EFF67C50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1" r="12507" b="-1"/>
          <a:stretch/>
        </p:blipFill>
        <p:spPr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566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7E3-24CD-1BD7-CD22-7B1EE8E6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En la mesa – </a:t>
            </a:r>
            <a:r>
              <a:rPr lang="en-US" sz="6600" dirty="0" err="1"/>
              <a:t>Frases</a:t>
            </a:r>
            <a:r>
              <a:rPr lang="en-US" sz="6600" dirty="0"/>
              <a:t> </a:t>
            </a:r>
            <a:r>
              <a:rPr lang="en-US" sz="6600" dirty="0" err="1"/>
              <a:t>comunes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6E53-FCFE-D37C-D7FC-9DD3D5ABE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español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975D9-8EC3-6045-C564-A414BACC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641" y="2541599"/>
            <a:ext cx="5486400" cy="4110991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200" b="1" dirty="0"/>
              <a:t>Tengo </a:t>
            </a:r>
            <a:r>
              <a:rPr lang="en-US" sz="2200" b="1" dirty="0" err="1"/>
              <a:t>hambre</a:t>
            </a:r>
            <a:r>
              <a:rPr lang="en-US" sz="2200" b="1" dirty="0"/>
              <a:t>. 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200" b="1" dirty="0"/>
              <a:t>¿</a:t>
            </a:r>
            <a:r>
              <a:rPr lang="en-US" sz="2200" b="1" dirty="0" err="1"/>
              <a:t>Tienes</a:t>
            </a:r>
            <a:r>
              <a:rPr lang="en-US" sz="2200" b="1" dirty="0"/>
              <a:t> </a:t>
            </a:r>
            <a:r>
              <a:rPr lang="en-US" sz="2200" b="1" dirty="0" err="1"/>
              <a:t>hambre</a:t>
            </a:r>
            <a:r>
              <a:rPr lang="en-US" sz="2200" b="1" dirty="0"/>
              <a:t>? 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200" b="1" dirty="0"/>
              <a:t>¿</a:t>
            </a:r>
            <a:r>
              <a:rPr lang="en-US" sz="2200" b="1" dirty="0" err="1"/>
              <a:t>Tienes</a:t>
            </a:r>
            <a:r>
              <a:rPr lang="en-US" sz="2200" b="1" dirty="0"/>
              <a:t> </a:t>
            </a:r>
            <a:r>
              <a:rPr lang="en-US" sz="2200" b="1" dirty="0" err="1"/>
              <a:t>alergias</a:t>
            </a:r>
            <a:r>
              <a:rPr lang="en-US" sz="2200" b="1" dirty="0"/>
              <a:t>? 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200" b="1" dirty="0"/>
              <a:t>El </a:t>
            </a:r>
            <a:r>
              <a:rPr lang="en-US" sz="2200" b="1" dirty="0" err="1"/>
              <a:t>desayuno</a:t>
            </a:r>
            <a:r>
              <a:rPr lang="en-US" sz="2200" b="1" dirty="0"/>
              <a:t> es mi comida </a:t>
            </a:r>
            <a:r>
              <a:rPr lang="en-US" sz="2200" b="1" dirty="0" err="1"/>
              <a:t>favorita</a:t>
            </a:r>
            <a:r>
              <a:rPr lang="en-US" sz="2200" b="1" dirty="0"/>
              <a:t>. 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200" b="1" dirty="0"/>
              <a:t>¿</a:t>
            </a:r>
            <a:r>
              <a:rPr lang="en-US" sz="2200" b="1" dirty="0" err="1"/>
              <a:t>Cuándo</a:t>
            </a:r>
            <a:r>
              <a:rPr lang="en-US" sz="2200" b="1" dirty="0"/>
              <a:t> es la </a:t>
            </a:r>
            <a:r>
              <a:rPr lang="en-US" sz="2200" b="1" dirty="0" err="1"/>
              <a:t>cena</a:t>
            </a:r>
            <a:r>
              <a:rPr lang="en-US" sz="2200" b="1" dirty="0"/>
              <a:t>? 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200" b="1" dirty="0" err="1"/>
              <a:t>Prefiero</a:t>
            </a:r>
            <a:r>
              <a:rPr lang="en-US" sz="2200" b="1" dirty="0"/>
              <a:t> </a:t>
            </a:r>
            <a:r>
              <a:rPr lang="en-US" sz="2200" b="1" dirty="0" err="1"/>
              <a:t>el</a:t>
            </a:r>
            <a:r>
              <a:rPr lang="en-US" sz="2200" b="1" dirty="0"/>
              <a:t> pollo </a:t>
            </a:r>
            <a:r>
              <a:rPr lang="en-US" sz="2200" b="1" dirty="0" err="1"/>
              <a:t>más</a:t>
            </a:r>
            <a:r>
              <a:rPr lang="en-US" sz="2200" b="1" dirty="0"/>
              <a:t> que la carne </a:t>
            </a:r>
            <a:r>
              <a:rPr lang="en-US" sz="2200" b="1" dirty="0" err="1"/>
              <a:t>roja</a:t>
            </a:r>
            <a:endParaRPr lang="en-US" sz="2200" b="1" dirty="0"/>
          </a:p>
          <a:p>
            <a:pPr marL="457200" lvl="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200" b="1" dirty="0"/>
              <a:t>¿Eres </a:t>
            </a:r>
            <a:r>
              <a:rPr lang="en-US" sz="2200" b="1" dirty="0" err="1"/>
              <a:t>vegetariano</a:t>
            </a:r>
            <a:r>
              <a:rPr lang="en-US" sz="2200" b="1" dirty="0"/>
              <a:t>(a)? </a:t>
            </a:r>
            <a:endParaRPr lang="en-US" sz="2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9AFBD-420B-9A24-F76D-C344BA14C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5145C-1F1B-847B-3196-B2D06C27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400" y="2541599"/>
            <a:ext cx="5486400" cy="41148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200" dirty="0"/>
              <a:t>I’m hungry.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200" dirty="0"/>
              <a:t>Are you hungry?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200" dirty="0"/>
              <a:t>Do you have any allergies?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200" dirty="0"/>
              <a:t>Breakfast is my favorite food.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200" dirty="0"/>
              <a:t>When is dinner?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200" dirty="0"/>
              <a:t> I prefer chicken more than red meat.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endParaRPr lang="en-US" sz="2200" dirty="0"/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sz="2200" dirty="0"/>
              <a:t>Are you a vegetarian?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30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9AA4-616F-62C9-B179-53116D7B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spc="-100" dirty="0" err="1"/>
              <a:t>Vocabulario</a:t>
            </a:r>
            <a:r>
              <a:rPr lang="en-US" sz="6600" spc="-100" dirty="0"/>
              <a:t> – </a:t>
            </a:r>
            <a:r>
              <a:rPr lang="en-US" sz="6600" spc="-100" dirty="0" err="1"/>
              <a:t>Quita</a:t>
            </a:r>
            <a:r>
              <a:rPr lang="en-US" sz="6600" spc="-100" dirty="0"/>
              <a:t> la mesa</a:t>
            </a:r>
            <a:endParaRPr lang="en-US" sz="66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E2BEA39-2216-F2B2-CD85-52D918525E6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28217862"/>
              </p:ext>
            </p:extLst>
          </p:nvPr>
        </p:nvGraphicFramePr>
        <p:xfrm>
          <a:off x="743676" y="1885213"/>
          <a:ext cx="5120640" cy="42062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35911944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689977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Español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Inglés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097444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el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desayuno</a:t>
                      </a:r>
                      <a:r>
                        <a:rPr lang="en-US" sz="2000" b="1" dirty="0"/>
                        <a:t>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breakfast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51942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el</a:t>
                      </a:r>
                      <a:r>
                        <a:rPr lang="en-US" sz="2000" b="1" dirty="0"/>
                        <a:t> almuerzo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lunch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3481549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/>
                        <a:t>la </a:t>
                      </a:r>
                      <a:r>
                        <a:rPr lang="en-US" sz="2000" b="1" dirty="0" err="1"/>
                        <a:t>merienda</a:t>
                      </a:r>
                      <a:r>
                        <a:rPr lang="en-US" sz="2000" b="1" dirty="0"/>
                        <a:t>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snack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312842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/>
                        <a:t>la </a:t>
                      </a:r>
                      <a:r>
                        <a:rPr lang="en-US" sz="2000" b="1" dirty="0" err="1"/>
                        <a:t>cena</a:t>
                      </a:r>
                      <a:r>
                        <a:rPr lang="en-US" sz="2000" b="1" dirty="0"/>
                        <a:t>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dinner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40641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2000" b="1" dirty="0"/>
                        <a:t>los aperitivos/ los antojitos/ las</a:t>
                      </a:r>
                    </a:p>
                    <a:p>
                      <a:r>
                        <a:rPr lang="es-ES" sz="2000" b="1" dirty="0"/>
                        <a:t>botanas/ las tapas</a:t>
                      </a:r>
                      <a:endParaRPr lang="en-US" sz="2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appetizers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850220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" sz="2000" b="1" dirty="0"/>
                        <a:t>la ensalada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salad</a:t>
                      </a:r>
                      <a:endParaRPr lang="en-US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1318437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" sz="2000" b="1" dirty="0"/>
                        <a:t>la sopa </a:t>
                      </a:r>
                      <a:endParaRPr lang="en-US" sz="2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soup</a:t>
                      </a:r>
                      <a:endParaRPr lang="en-US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57781864"/>
                  </a:ext>
                </a:extLst>
              </a:tr>
            </a:tbl>
          </a:graphicData>
        </a:graphic>
      </p:graphicFrame>
      <p:pic>
        <p:nvPicPr>
          <p:cNvPr id="23" name="Picture 22" descr="A picture containing finger food, garnish, cuisine, culinary art&#10;&#10;Description automatically generated">
            <a:extLst>
              <a:ext uri="{FF2B5EF4-FFF2-40B4-BE49-F238E27FC236}">
                <a16:creationId xmlns:a16="http://schemas.microsoft.com/office/drawing/2014/main" id="{A9EBA7A7-7BC6-4FC1-8A93-48592C796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84162" y="4842105"/>
            <a:ext cx="1502560" cy="1502560"/>
          </a:xfrm>
          <a:prstGeom prst="rect">
            <a:avLst/>
          </a:prstGeom>
        </p:spPr>
      </p:pic>
      <p:pic>
        <p:nvPicPr>
          <p:cNvPr id="26" name="Picture 25" descr="A plate of salad with tomatoes onion and lettuce&#10;&#10;Description automatically generated with medium confidence">
            <a:extLst>
              <a:ext uri="{FF2B5EF4-FFF2-40B4-BE49-F238E27FC236}">
                <a16:creationId xmlns:a16="http://schemas.microsoft.com/office/drawing/2014/main" id="{C29FE3D9-0C0C-CA05-17AD-3A14D93A3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06568" y="5020362"/>
            <a:ext cx="1828800" cy="1218438"/>
          </a:xfrm>
          <a:prstGeom prst="rect">
            <a:avLst/>
          </a:prstGeom>
        </p:spPr>
      </p:pic>
      <p:pic>
        <p:nvPicPr>
          <p:cNvPr id="29" name="Picture 28" descr="A bowl of soup with tortilla chips and cilantro&#10;&#10;Description automatically generated">
            <a:extLst>
              <a:ext uri="{FF2B5EF4-FFF2-40B4-BE49-F238E27FC236}">
                <a16:creationId xmlns:a16="http://schemas.microsoft.com/office/drawing/2014/main" id="{9B780269-688D-A1F4-D2BE-5B81C372D3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855214" y="5019601"/>
            <a:ext cx="1828800" cy="1219199"/>
          </a:xfrm>
          <a:prstGeom prst="rect">
            <a:avLst/>
          </a:prstGeom>
        </p:spPr>
      </p:pic>
      <p:pic>
        <p:nvPicPr>
          <p:cNvPr id="31" name="Content Placeholder 11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1AE328DA-8CE3-C986-48BD-6BB82CF815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461699" y="1478156"/>
            <a:ext cx="2194560" cy="1468046"/>
          </a:xfrm>
        </p:spPr>
      </p:pic>
      <p:pic>
        <p:nvPicPr>
          <p:cNvPr id="32" name="Content Placeholder 14" descr="A lunch box with food&#10;&#10;Description automatically generated with low confidence">
            <a:extLst>
              <a:ext uri="{FF2B5EF4-FFF2-40B4-BE49-F238E27FC236}">
                <a16:creationId xmlns:a16="http://schemas.microsoft.com/office/drawing/2014/main" id="{C32A1551-D33A-109A-EF49-52B1815FBD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253643" y="1218926"/>
            <a:ext cx="2103361" cy="1716342"/>
          </a:xfrm>
          <a:prstGeom prst="rect">
            <a:avLst/>
          </a:prstGeom>
        </p:spPr>
      </p:pic>
      <p:pic>
        <p:nvPicPr>
          <p:cNvPr id="33" name="Content Placeholder 9" descr="A table full of food&#10;&#10;Description automatically generated with low confidence">
            <a:extLst>
              <a:ext uri="{FF2B5EF4-FFF2-40B4-BE49-F238E27FC236}">
                <a16:creationId xmlns:a16="http://schemas.microsoft.com/office/drawing/2014/main" id="{4D164FFC-4552-AA22-5B45-DD9521C5C6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461699" y="3161719"/>
            <a:ext cx="2194560" cy="1464869"/>
          </a:xfrm>
          <a:prstGeom prst="rect">
            <a:avLst/>
          </a:prstGeom>
        </p:spPr>
      </p:pic>
      <p:pic>
        <p:nvPicPr>
          <p:cNvPr id="34" name="Content Placeholder 13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593FDFA4-84CF-9B93-E2BC-962CB5EBFB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162324" y="3132154"/>
            <a:ext cx="228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9AA4-616F-62C9-B179-53116D7B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spc="-100" dirty="0" err="1"/>
              <a:t>Vocabulario</a:t>
            </a:r>
            <a:r>
              <a:rPr lang="en-US" sz="6600" spc="-100" dirty="0"/>
              <a:t> – </a:t>
            </a:r>
            <a:r>
              <a:rPr lang="en-US" sz="6600" spc="-100" dirty="0" err="1"/>
              <a:t>Quita</a:t>
            </a:r>
            <a:r>
              <a:rPr lang="en-US" sz="6600" spc="-100" dirty="0"/>
              <a:t> la mesa</a:t>
            </a:r>
            <a:endParaRPr lang="en-US" sz="6600" dirty="0"/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A178612F-E3A6-DA3A-8491-65CFC51E1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432136"/>
              </p:ext>
            </p:extLst>
          </p:nvPr>
        </p:nvGraphicFramePr>
        <p:xfrm>
          <a:off x="720000" y="2208167"/>
          <a:ext cx="5120640" cy="39014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35911944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689977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Español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Inglés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097444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" sz="2000" b="1" dirty="0"/>
                        <a:t>el queso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/>
                        <a:t>cheese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51942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/>
                        <a:t>el arroz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/>
                        <a:t>rice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3481549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" sz="2000" b="1" dirty="0"/>
                        <a:t>los vegetales/ las verduras </a:t>
                      </a:r>
                      <a:endParaRPr lang="en-US" sz="2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/>
                        <a:t>vegetables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312842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" sz="2000" b="1" dirty="0"/>
                        <a:t>las papas </a:t>
                      </a:r>
                      <a:endParaRPr lang="en-US" sz="2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/>
                        <a:t>potatoes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406410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" sz="2000" b="1" dirty="0"/>
                        <a:t>la pasta/ los fideos </a:t>
                      </a:r>
                      <a:endParaRPr lang="en-US" sz="2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/>
                        <a:t>pasta/noodles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850220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" sz="2000" b="1" dirty="0"/>
                        <a:t>el maíz </a:t>
                      </a:r>
                      <a:endParaRPr lang="en-US" sz="2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/>
                        <a:t>corn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5010574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los</a:t>
                      </a:r>
                      <a:r>
                        <a:rPr lang="en-US" sz="2000" b="1" dirty="0"/>
                        <a:t> frijoles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/>
                        <a:t>beans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14385205"/>
                  </a:ext>
                </a:extLst>
              </a:tr>
            </a:tbl>
          </a:graphicData>
        </a:graphic>
      </p:graphicFrame>
      <p:pic>
        <p:nvPicPr>
          <p:cNvPr id="5" name="Content Placeholder 18" descr="A picture containing cheese, food, butter&#10;&#10;Description automatically generated">
            <a:extLst>
              <a:ext uri="{FF2B5EF4-FFF2-40B4-BE49-F238E27FC236}">
                <a16:creationId xmlns:a16="http://schemas.microsoft.com/office/drawing/2014/main" id="{049D11D4-3752-3733-A248-A9F533EF4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69962" y="1292205"/>
            <a:ext cx="1463040" cy="1463040"/>
          </a:xfrm>
          <a:prstGeom prst="rect">
            <a:avLst/>
          </a:prstGeo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EA08D169-B2AC-B708-D23F-6F144404A4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35300" y="1369920"/>
            <a:ext cx="1828800" cy="1219200"/>
          </a:xfrm>
        </p:spPr>
      </p:pic>
      <p:pic>
        <p:nvPicPr>
          <p:cNvPr id="7" name="Content Placeholder 7" descr="A group of vegetables&#10;&#10;Description automatically generated with medium confidence">
            <a:extLst>
              <a:ext uri="{FF2B5EF4-FFF2-40B4-BE49-F238E27FC236}">
                <a16:creationId xmlns:a16="http://schemas.microsoft.com/office/drawing/2014/main" id="{026F3419-CEE7-B061-A70E-73FA9BB77C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75602" y="3009723"/>
            <a:ext cx="2651760" cy="1412056"/>
          </a:xfrm>
          <a:prstGeom prst="rect">
            <a:avLst/>
          </a:prstGeom>
        </p:spPr>
      </p:pic>
      <p:pic>
        <p:nvPicPr>
          <p:cNvPr id="11" name="Picture 10" descr="A plate of pasta with sauce&#10;&#10;Description automatically generated with low confidence">
            <a:extLst>
              <a:ext uri="{FF2B5EF4-FFF2-40B4-BE49-F238E27FC236}">
                <a16:creationId xmlns:a16="http://schemas.microsoft.com/office/drawing/2014/main" id="{31A28AC0-6FBF-D7B8-7D1A-F408853AD0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096000" y="4885035"/>
            <a:ext cx="1920240" cy="1280840"/>
          </a:xfrm>
          <a:prstGeom prst="rect">
            <a:avLst/>
          </a:prstGeom>
        </p:spPr>
      </p:pic>
      <p:pic>
        <p:nvPicPr>
          <p:cNvPr id="14" name="Picture 13" descr="A plate of noodles with vegetables&#10;&#10;Description automatically generated with low confidence">
            <a:extLst>
              <a:ext uri="{FF2B5EF4-FFF2-40B4-BE49-F238E27FC236}">
                <a16:creationId xmlns:a16="http://schemas.microsoft.com/office/drawing/2014/main" id="{59C25DFE-A4D1-D5EE-6F59-2CA88BD642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319054" y="5109094"/>
            <a:ext cx="1645920" cy="1056475"/>
          </a:xfrm>
          <a:prstGeom prst="rect">
            <a:avLst/>
          </a:prstGeom>
        </p:spPr>
      </p:pic>
      <p:pic>
        <p:nvPicPr>
          <p:cNvPr id="16" name="Content Placeholder 16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id="{A9792AB0-20A6-3276-B08C-37853834258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149700" y="4829447"/>
            <a:ext cx="1920240" cy="1280160"/>
          </a:xfrm>
        </p:spPr>
      </p:pic>
      <p:pic>
        <p:nvPicPr>
          <p:cNvPr id="18" name="Picture 17" descr="A sack of potatoes on dirt&#10;&#10;Description automatically generated with low confidence">
            <a:extLst>
              <a:ext uri="{FF2B5EF4-FFF2-40B4-BE49-F238E27FC236}">
                <a16:creationId xmlns:a16="http://schemas.microsoft.com/office/drawing/2014/main" id="{28A1D6FB-5A90-FDD7-5D0B-FE70196788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186000" y="2950620"/>
            <a:ext cx="228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9AA4-616F-62C9-B179-53116D7B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spc="-100" dirty="0" err="1"/>
              <a:t>Vocabulario</a:t>
            </a:r>
            <a:r>
              <a:rPr lang="en-US" sz="6600" spc="-100" dirty="0"/>
              <a:t> – </a:t>
            </a:r>
            <a:r>
              <a:rPr lang="en-US" sz="6600" spc="-100" dirty="0" err="1"/>
              <a:t>Quita</a:t>
            </a:r>
            <a:r>
              <a:rPr lang="en-US" sz="6600" spc="-100" dirty="0"/>
              <a:t> la mesa</a:t>
            </a:r>
            <a:endParaRPr lang="en-US" sz="66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E2BEA39-2216-F2B2-CD85-52D918525E6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66766064"/>
              </p:ext>
            </p:extLst>
          </p:nvPr>
        </p:nvGraphicFramePr>
        <p:xfrm>
          <a:off x="719999" y="2184960"/>
          <a:ext cx="5120640" cy="4053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35911944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689977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Español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Inglés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097444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" sz="2000" b="1" dirty="0"/>
                        <a:t>las frutas </a:t>
                      </a:r>
                      <a:endParaRPr lang="en-US" sz="2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/>
                        <a:t>fruits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51942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" sz="2000" b="1" dirty="0"/>
                        <a:t>los huevos </a:t>
                      </a:r>
                      <a:endParaRPr lang="en-US" sz="2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/>
                        <a:t>eggs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3481549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" sz="2000" b="1" dirty="0"/>
                        <a:t>la carne roja</a:t>
                      </a:r>
                      <a:endParaRPr lang="en-US" sz="2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/>
                        <a:t>red meat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312842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" sz="2000" b="1" dirty="0"/>
                        <a:t>los mariscos </a:t>
                      </a:r>
                      <a:endParaRPr lang="en-US" sz="2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/>
                        <a:t>seafood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40641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2000" b="1" dirty="0"/>
                        <a:t>el pollo </a:t>
                      </a:r>
                      <a:endParaRPr lang="en-US" sz="2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/>
                        <a:t>chicken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850220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" sz="2000" b="1" dirty="0"/>
                        <a:t>el pescado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/>
                        <a:t>fish</a:t>
                      </a:r>
                      <a:endParaRPr lang="en-US" sz="2000" b="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1318437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" sz="2000" b="1" dirty="0"/>
                        <a:t>el jamón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ham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189342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" sz="2000" b="1" dirty="0"/>
                        <a:t>el bistec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steak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60819403"/>
                  </a:ext>
                </a:extLst>
              </a:tr>
            </a:tbl>
          </a:graphicData>
        </a:graphic>
      </p:graphicFrame>
      <p:pic>
        <p:nvPicPr>
          <p:cNvPr id="3" name="Content Placeholder 12" descr="A picture containing food, fruit, bowl, vegetable&#10;&#10;Description automatically generated">
            <a:extLst>
              <a:ext uri="{FF2B5EF4-FFF2-40B4-BE49-F238E27FC236}">
                <a16:creationId xmlns:a16="http://schemas.microsoft.com/office/drawing/2014/main" id="{36B50CEA-4366-0196-39E7-2C0ADFE9F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04469" y="1601812"/>
            <a:ext cx="1828800" cy="1371600"/>
          </a:xfrm>
          <a:prstGeom prst="rect">
            <a:avLst/>
          </a:prstGeom>
        </p:spPr>
      </p:pic>
      <p:pic>
        <p:nvPicPr>
          <p:cNvPr id="4" name="Content Placeholder 9" descr="A group of eggs&#10;&#10;Description automatically generated with medium confidence">
            <a:extLst>
              <a:ext uri="{FF2B5EF4-FFF2-40B4-BE49-F238E27FC236}">
                <a16:creationId xmlns:a16="http://schemas.microsoft.com/office/drawing/2014/main" id="{C578A2D4-4CD6-45C2-C36B-A240B9F7BA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34836" y="1601812"/>
            <a:ext cx="2011680" cy="1342165"/>
          </a:xfrm>
        </p:spPr>
      </p:pic>
      <p:pic>
        <p:nvPicPr>
          <p:cNvPr id="5" name="Content Placeholder 19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AE8520DE-7E6A-1F7F-565A-2C11E6CB2E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94956" y="4836041"/>
            <a:ext cx="2103120" cy="1402759"/>
          </a:xfrm>
          <a:prstGeom prst="rect">
            <a:avLst/>
          </a:prstGeom>
        </p:spPr>
      </p:pic>
      <p:pic>
        <p:nvPicPr>
          <p:cNvPr id="7" name="Picture 6" descr="A picture containing food, seafood, lemon, scampi&#10;&#10;Description automatically generated">
            <a:extLst>
              <a:ext uri="{FF2B5EF4-FFF2-40B4-BE49-F238E27FC236}">
                <a16:creationId xmlns:a16="http://schemas.microsoft.com/office/drawing/2014/main" id="{392FC581-A9AC-62EC-349E-777ABD2CA7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004469" y="3270078"/>
            <a:ext cx="1737360" cy="1303020"/>
          </a:xfrm>
          <a:prstGeom prst="rect">
            <a:avLst/>
          </a:prstGeom>
        </p:spPr>
      </p:pic>
      <p:pic>
        <p:nvPicPr>
          <p:cNvPr id="9" name="Content Placeholder 13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D05735E6-D5E0-0956-E520-4FD624E39D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034836" y="3270078"/>
            <a:ext cx="2011680" cy="1342800"/>
          </a:xfrm>
          <a:prstGeom prst="rect">
            <a:avLst/>
          </a:prstGeom>
        </p:spPr>
      </p:pic>
      <p:pic>
        <p:nvPicPr>
          <p:cNvPr id="10" name="Content Placeholder 9" descr="A picture containing plate, food, dish, snack food&#10;&#10;Description automatically generated">
            <a:extLst>
              <a:ext uri="{FF2B5EF4-FFF2-40B4-BE49-F238E27FC236}">
                <a16:creationId xmlns:a16="http://schemas.microsoft.com/office/drawing/2014/main" id="{DD9A760E-16C7-5925-56C4-81C6A99E7B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195659" y="3270079"/>
            <a:ext cx="1828800" cy="1217982"/>
          </a:xfrm>
          <a:prstGeom prst="rect">
            <a:avLst/>
          </a:prstGeom>
        </p:spPr>
      </p:pic>
      <p:pic>
        <p:nvPicPr>
          <p:cNvPr id="13" name="Picture 12" descr="A ham on a plate&#10;&#10;Description automatically generated with low confidence">
            <a:extLst>
              <a:ext uri="{FF2B5EF4-FFF2-40B4-BE49-F238E27FC236}">
                <a16:creationId xmlns:a16="http://schemas.microsoft.com/office/drawing/2014/main" id="{1A5B29D0-672C-D208-46E4-DDB1598021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552371" y="4835719"/>
            <a:ext cx="2103120" cy="1403081"/>
          </a:xfrm>
          <a:prstGeom prst="rect">
            <a:avLst/>
          </a:prstGeom>
        </p:spPr>
      </p:pic>
      <p:pic>
        <p:nvPicPr>
          <p:cNvPr id="16" name="Picture 15" descr="A picture containing animal fat, red meat, beef, flesh&#10;&#10;Description automatically generated">
            <a:extLst>
              <a:ext uri="{FF2B5EF4-FFF2-40B4-BE49-F238E27FC236}">
                <a16:creationId xmlns:a16="http://schemas.microsoft.com/office/drawing/2014/main" id="{F897CB0A-E207-FB64-2244-A607369D18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248083" y="1638247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7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E9E79-CEA5-C000-628E-9B724331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/>
              <a:t>Práctica</a:t>
            </a:r>
            <a:r>
              <a:rPr lang="en-US" sz="6600" b="1" dirty="0"/>
              <a:t> - </a:t>
            </a:r>
            <a:r>
              <a:rPr lang="en-US" sz="6600" b="1" dirty="0" err="1"/>
              <a:t>Traducir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10961-77F7-F8E9-B31F-4DDC4FD4F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201" y="2265989"/>
            <a:ext cx="5486400" cy="3657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200" b="1" dirty="0"/>
              <a:t>Las empanadas se </a:t>
            </a:r>
            <a:r>
              <a:rPr lang="en-US" sz="2200" b="1" dirty="0" err="1"/>
              <a:t>rellenan</a:t>
            </a:r>
            <a:r>
              <a:rPr lang="en-US" sz="2200" b="1" dirty="0"/>
              <a:t> de pollo.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200" b="1" dirty="0"/>
              <a:t>¿</a:t>
            </a:r>
            <a:r>
              <a:rPr lang="en-US" sz="2200" b="1" dirty="0" err="1"/>
              <a:t>Quemaste</a:t>
            </a:r>
            <a:r>
              <a:rPr lang="en-US" sz="2200" b="1" dirty="0"/>
              <a:t> </a:t>
            </a:r>
            <a:r>
              <a:rPr lang="en-US" sz="2200" b="1" dirty="0" err="1"/>
              <a:t>el</a:t>
            </a:r>
            <a:r>
              <a:rPr lang="en-US" sz="2200" b="1" dirty="0"/>
              <a:t> bistec?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200" b="1" dirty="0"/>
              <a:t>Me </a:t>
            </a:r>
            <a:r>
              <a:rPr lang="en-US" sz="2200" b="1" dirty="0" err="1"/>
              <a:t>gustan</a:t>
            </a:r>
            <a:r>
              <a:rPr lang="en-US" sz="2200" b="1" dirty="0"/>
              <a:t> las ensaladas </a:t>
            </a:r>
            <a:r>
              <a:rPr lang="en-US" sz="2200" b="1" dirty="0" err="1"/>
              <a:t>en</a:t>
            </a:r>
            <a:r>
              <a:rPr lang="en-US" sz="2200" b="1" dirty="0"/>
              <a:t> </a:t>
            </a:r>
            <a:r>
              <a:rPr lang="en-US" sz="2200" b="1" dirty="0" err="1"/>
              <a:t>verano</a:t>
            </a:r>
            <a:r>
              <a:rPr lang="en-US" sz="2200" b="1" dirty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200" b="1" dirty="0"/>
              <a:t>¿</a:t>
            </a:r>
            <a:r>
              <a:rPr lang="en-US" sz="2200" b="1" dirty="0" err="1"/>
              <a:t>Te</a:t>
            </a:r>
            <a:r>
              <a:rPr lang="en-US" sz="2200" b="1" dirty="0"/>
              <a:t> </a:t>
            </a:r>
            <a:r>
              <a:rPr lang="en-US" sz="2200" b="1" dirty="0" err="1"/>
              <a:t>gusta</a:t>
            </a:r>
            <a:r>
              <a:rPr lang="en-US" sz="2200" b="1" dirty="0"/>
              <a:t> la </a:t>
            </a:r>
            <a:r>
              <a:rPr lang="en-US" sz="2200" b="1" dirty="0" err="1"/>
              <a:t>sopa</a:t>
            </a:r>
            <a:r>
              <a:rPr lang="en-US" sz="2200" b="1" dirty="0"/>
              <a:t> de papas?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200" b="1" dirty="0"/>
              <a:t>Tengo </a:t>
            </a:r>
            <a:r>
              <a:rPr lang="en-US" sz="2200" b="1" dirty="0" err="1"/>
              <a:t>una</a:t>
            </a:r>
            <a:r>
              <a:rPr lang="en-US" sz="2200" b="1" dirty="0"/>
              <a:t> </a:t>
            </a:r>
            <a:r>
              <a:rPr lang="en-US" sz="2200" b="1" dirty="0" err="1"/>
              <a:t>receta</a:t>
            </a:r>
            <a:r>
              <a:rPr lang="en-US" sz="2200" b="1" dirty="0"/>
              <a:t> de </a:t>
            </a:r>
            <a:r>
              <a:rPr lang="en-US" sz="2200" b="1" dirty="0" err="1"/>
              <a:t>pescado</a:t>
            </a:r>
            <a:r>
              <a:rPr lang="en-US" sz="2200" b="1" dirty="0"/>
              <a:t> </a:t>
            </a:r>
            <a:r>
              <a:rPr lang="en-US" sz="2200" b="1" dirty="0" err="1"/>
              <a:t>delicioso</a:t>
            </a:r>
            <a:r>
              <a:rPr lang="en-US" sz="2200" b="1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EEFFD-2D69-C12B-E37F-5B32C87C0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6401" y="2265989"/>
            <a:ext cx="5486400" cy="3657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200" dirty="0"/>
              <a:t>The empanadas are filled with chicken.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200" dirty="0"/>
              <a:t>Did you burn the steak?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200" dirty="0"/>
              <a:t>I like salads in the summer.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200" dirty="0"/>
              <a:t>Do you like potato soup?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200" dirty="0"/>
              <a:t>I have a recipe for delicious fish.</a:t>
            </a:r>
          </a:p>
        </p:txBody>
      </p:sp>
      <p:pic>
        <p:nvPicPr>
          <p:cNvPr id="6" name="Picture 5" descr="A plate of food on a table&#10;&#10;Description automatically generated with medium confidence">
            <a:extLst>
              <a:ext uri="{FF2B5EF4-FFF2-40B4-BE49-F238E27FC236}">
                <a16:creationId xmlns:a16="http://schemas.microsoft.com/office/drawing/2014/main" id="{DF863549-E3B7-DD40-6DA6-226FCCCC5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1325" y="4918140"/>
            <a:ext cx="2743200" cy="1539621"/>
          </a:xfrm>
          <a:prstGeom prst="rect">
            <a:avLst/>
          </a:prstGeom>
        </p:spPr>
      </p:pic>
      <p:pic>
        <p:nvPicPr>
          <p:cNvPr id="9" name="Picture 8" descr="A plate of steak and fries&#10;&#10;Description automatically generated with low confidence">
            <a:extLst>
              <a:ext uri="{FF2B5EF4-FFF2-40B4-BE49-F238E27FC236}">
                <a16:creationId xmlns:a16="http://schemas.microsoft.com/office/drawing/2014/main" id="{04CADBEB-C7AC-5F1C-AF43-1F678A565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97788" y="4912291"/>
            <a:ext cx="2468880" cy="1844428"/>
          </a:xfrm>
          <a:prstGeom prst="rect">
            <a:avLst/>
          </a:prstGeom>
        </p:spPr>
      </p:pic>
      <p:pic>
        <p:nvPicPr>
          <p:cNvPr id="12" name="Picture 11" descr="A bowl of soup with vegetables&#10;&#10;Description automatically generated with medium confidence">
            <a:extLst>
              <a:ext uri="{FF2B5EF4-FFF2-40B4-BE49-F238E27FC236}">
                <a16:creationId xmlns:a16="http://schemas.microsoft.com/office/drawing/2014/main" id="{CB9D74E5-D4AC-A98F-3675-823ED3580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49601" y="4912291"/>
            <a:ext cx="2049946" cy="1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B417-4FEE-03BB-82C7-FF60FD19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err="1"/>
              <a:t>Conversación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FF9F4-827C-DCF2-D8A9-8DD2F3ED6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Pregunta</a:t>
            </a:r>
            <a:endParaRPr lang="en-US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4793B-CE62-D4E8-0F07-916683E161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71500" marR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29000" algn="ctr"/>
              </a:tabLst>
            </a:pPr>
            <a:r>
              <a:rPr lang="es-ES" sz="2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¿Te gusta la comida picante o no? </a:t>
            </a:r>
          </a:p>
          <a:p>
            <a:pPr marL="571500" marR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29000" algn="ctr"/>
              </a:tabLst>
            </a:pPr>
            <a:r>
              <a:rPr lang="es-ES" sz="2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¿Has comida algo muy picante?</a:t>
            </a:r>
          </a:p>
          <a:p>
            <a:pPr marL="571500" marR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29000" algn="ctr"/>
              </a:tabLst>
            </a:pPr>
            <a:r>
              <a:rPr lang="es-ES" sz="2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¿Te gusta la comida mexicana? </a:t>
            </a:r>
          </a:p>
          <a:p>
            <a:pPr marL="571500" marR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29000" algn="ctr"/>
              </a:tabLst>
            </a:pPr>
            <a:r>
              <a:rPr lang="es-ES" sz="2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¿Cuál es tu plato favorito?</a:t>
            </a:r>
          </a:p>
          <a:p>
            <a:pPr marL="571500" marR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29000" algn="ctr"/>
              </a:tabLst>
            </a:pPr>
            <a:r>
              <a:rPr lang="es-ES" sz="2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¿Quién cocina en tu casa?</a:t>
            </a:r>
          </a:p>
          <a:p>
            <a:pPr marL="571500" marR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29000" algn="ctr"/>
              </a:tabLst>
            </a:pPr>
            <a:r>
              <a:rPr lang="es-ES" sz="2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¿Qué te gusta comer?</a:t>
            </a:r>
          </a:p>
          <a:p>
            <a:pPr marL="571500" marR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29000" algn="ctr"/>
              </a:tabLst>
            </a:pPr>
            <a:r>
              <a:rPr lang="es-ES" sz="2200" i="1" dirty="0">
                <a:latin typeface="Arial" panose="020B0604020202020204" pitchFamily="34" charset="0"/>
                <a:cs typeface="Times New Roman" panose="02020603050405020304" pitchFamily="18" charset="0"/>
              </a:rPr>
              <a:t>¿Qué te gusta cocinar?</a:t>
            </a:r>
            <a:endParaRPr lang="en-US" sz="22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0D699-57E3-2E7C-99B8-BF0B363FC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respuesta</a:t>
            </a:r>
            <a:endParaRPr lang="en-US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E59BB-1B67-A119-65AE-1D78764ADFA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Si/No me gusta la comida picante.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¡Siii, la salsa habanera!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 comida mexicana es mi favorita.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 pozole es mi plato favorito.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 cocino en mi casa.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 gusta comer sopas.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2200" i="1" dirty="0">
                <a:latin typeface="Arial" panose="020B0604020202020204" pitchFamily="34" charset="0"/>
                <a:cs typeface="Times New Roman" panose="02020603050405020304" pitchFamily="18" charset="0"/>
              </a:rPr>
              <a:t>Me gusta cocinar muchas cosas.</a:t>
            </a:r>
            <a:endParaRPr lang="en-US" sz="2200" dirty="0"/>
          </a:p>
        </p:txBody>
      </p:sp>
      <p:pic>
        <p:nvPicPr>
          <p:cNvPr id="7" name="Picture 6" descr="A picture containing graphics, graphic design, clipart, art&#10;&#10;Description automatically generated">
            <a:extLst>
              <a:ext uri="{FF2B5EF4-FFF2-40B4-BE49-F238E27FC236}">
                <a16:creationId xmlns:a16="http://schemas.microsoft.com/office/drawing/2014/main" id="{35DFBBF7-6177-DB43-7C5B-AC0C19C4E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60300" y="351709"/>
            <a:ext cx="2110891" cy="1880992"/>
          </a:xfrm>
          <a:prstGeom prst="rect">
            <a:avLst/>
          </a:prstGeom>
        </p:spPr>
      </p:pic>
      <p:pic>
        <p:nvPicPr>
          <p:cNvPr id="9" name="Picture 8" descr="A picture containing dish, food, bowl, cuisine&#10;&#10;Description automatically generated">
            <a:extLst>
              <a:ext uri="{FF2B5EF4-FFF2-40B4-BE49-F238E27FC236}">
                <a16:creationId xmlns:a16="http://schemas.microsoft.com/office/drawing/2014/main" id="{7ADAEC0F-08DB-9BD9-30BA-5DF5EA405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64921" y="5298629"/>
            <a:ext cx="1737360" cy="1289123"/>
          </a:xfrm>
          <a:prstGeom prst="rect">
            <a:avLst/>
          </a:prstGeom>
        </p:spPr>
      </p:pic>
      <p:pic>
        <p:nvPicPr>
          <p:cNvPr id="12" name="Picture 11" descr="A bowl of soup with carrots and a fork&#10;&#10;Description automatically generated with low confidence">
            <a:extLst>
              <a:ext uri="{FF2B5EF4-FFF2-40B4-BE49-F238E27FC236}">
                <a16:creationId xmlns:a16="http://schemas.microsoft.com/office/drawing/2014/main" id="{9D4C6F2C-E4A7-BE98-33AC-7E7AE51BB9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689696" y="5399032"/>
            <a:ext cx="1188720" cy="1188720"/>
          </a:xfrm>
          <a:prstGeom prst="rect">
            <a:avLst/>
          </a:prstGeom>
        </p:spPr>
      </p:pic>
      <p:pic>
        <p:nvPicPr>
          <p:cNvPr id="15" name="Picture 14" descr="A picture containing vegetable, ingredient, food, kitchen utensil&#10;&#10;Description automatically generated">
            <a:extLst>
              <a:ext uri="{FF2B5EF4-FFF2-40B4-BE49-F238E27FC236}">
                <a16:creationId xmlns:a16="http://schemas.microsoft.com/office/drawing/2014/main" id="{AD9276BC-FD82-3A54-3339-05C711E58C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313584" y="5512953"/>
            <a:ext cx="1440291" cy="96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8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CD5AF-098B-362F-F921-FD6DFAD5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NOTA CULTURAL – EL CEVICHE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41ABD-5A68-74DC-04F7-54B8D9DD4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78" y="1892241"/>
            <a:ext cx="10728325" cy="45483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 ceviche es un </a:t>
            </a:r>
            <a:r>
              <a:rPr lang="en-US" dirty="0" err="1"/>
              <a:t>plato</a:t>
            </a:r>
            <a:r>
              <a:rPr lang="en-US" dirty="0"/>
              <a:t> </a:t>
            </a:r>
            <a:r>
              <a:rPr lang="en-US" dirty="0" err="1"/>
              <a:t>saludable</a:t>
            </a:r>
            <a:r>
              <a:rPr lang="en-US" dirty="0"/>
              <a:t> que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hecho</a:t>
            </a:r>
            <a:r>
              <a:rPr lang="en-US" dirty="0"/>
              <a:t> de </a:t>
            </a:r>
            <a:r>
              <a:rPr lang="en-US" dirty="0" err="1"/>
              <a:t>pescado</a:t>
            </a:r>
            <a:r>
              <a:rPr lang="en-US" dirty="0"/>
              <a:t> crudo o camarones que se </a:t>
            </a:r>
            <a:r>
              <a:rPr lang="en-US" dirty="0" err="1"/>
              <a:t>marinan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jugos</a:t>
            </a:r>
            <a:r>
              <a:rPr lang="en-US" dirty="0"/>
              <a:t> de </a:t>
            </a:r>
            <a:r>
              <a:rPr lang="en-US" dirty="0" err="1"/>
              <a:t>limón</a:t>
            </a:r>
            <a:r>
              <a:rPr lang="en-US" dirty="0"/>
              <a:t> o lima.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 </a:t>
            </a:r>
            <a:r>
              <a:rPr lang="en-US" dirty="0" err="1"/>
              <a:t>plato</a:t>
            </a:r>
            <a:r>
              <a:rPr lang="en-US" dirty="0"/>
              <a:t> se </a:t>
            </a:r>
            <a:r>
              <a:rPr lang="en-US" dirty="0" err="1"/>
              <a:t>originó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Perú y es un </a:t>
            </a:r>
            <a:r>
              <a:rPr lang="en-US" dirty="0" err="1"/>
              <a:t>plato</a:t>
            </a:r>
            <a:r>
              <a:rPr lang="en-US" dirty="0"/>
              <a:t> popular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muchos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que </a:t>
            </a:r>
            <a:r>
              <a:rPr lang="en-US" dirty="0" err="1"/>
              <a:t>hablan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/>
              <a:t> </a:t>
            </a:r>
            <a:r>
              <a:rPr lang="en-US" dirty="0" err="1"/>
              <a:t>ahora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Usualmente</a:t>
            </a:r>
            <a:r>
              <a:rPr lang="en-US" dirty="0"/>
              <a:t> se </a:t>
            </a:r>
            <a:r>
              <a:rPr lang="en-US" dirty="0" err="1"/>
              <a:t>sirve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aperitivo y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muchas</a:t>
            </a:r>
            <a:r>
              <a:rPr lang="en-US" dirty="0"/>
              <a:t> </a:t>
            </a:r>
            <a:r>
              <a:rPr lang="en-US" dirty="0" err="1"/>
              <a:t>variaciones</a:t>
            </a:r>
            <a:r>
              <a:rPr lang="en-US" dirty="0"/>
              <a:t> entre </a:t>
            </a:r>
            <a:r>
              <a:rPr lang="en-US" dirty="0" err="1"/>
              <a:t>países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Por </a:t>
            </a:r>
            <a:r>
              <a:rPr lang="en-US" dirty="0" err="1"/>
              <a:t>ejemplo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México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tomate</a:t>
            </a:r>
            <a:r>
              <a:rPr lang="en-US" dirty="0"/>
              <a:t>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aguacate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suelen</a:t>
            </a:r>
            <a:r>
              <a:rPr lang="en-US" dirty="0"/>
              <a:t> </a:t>
            </a:r>
            <a:r>
              <a:rPr lang="en-US" dirty="0" err="1"/>
              <a:t>incluirse</a:t>
            </a:r>
            <a:r>
              <a:rPr lang="en-US" dirty="0"/>
              <a:t>. Es </a:t>
            </a:r>
            <a:r>
              <a:rPr lang="en-US" dirty="0" err="1"/>
              <a:t>una</a:t>
            </a:r>
            <a:r>
              <a:rPr lang="en-US" dirty="0"/>
              <a:t> gran comida para fines de </a:t>
            </a:r>
            <a:r>
              <a:rPr lang="en-US" dirty="0" err="1"/>
              <a:t>semana</a:t>
            </a:r>
            <a:r>
              <a:rPr lang="en-US" dirty="0"/>
              <a:t> o fiestas y </a:t>
            </a:r>
            <a:r>
              <a:rPr lang="en-US" dirty="0" err="1"/>
              <a:t>combina</a:t>
            </a:r>
            <a:r>
              <a:rPr lang="en-US" dirty="0"/>
              <a:t> bien con chips de tortilla o </a:t>
            </a:r>
            <a:r>
              <a:rPr lang="en-US" dirty="0" err="1"/>
              <a:t>en</a:t>
            </a:r>
            <a:r>
              <a:rPr lang="en-US" dirty="0"/>
              <a:t> México tostadas de </a:t>
            </a:r>
            <a:r>
              <a:rPr lang="en-US" dirty="0" err="1"/>
              <a:t>maíz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Después</a:t>
            </a:r>
            <a:r>
              <a:rPr lang="en-US" dirty="0"/>
              <a:t> de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mariscos</a:t>
            </a:r>
            <a:r>
              <a:rPr lang="en-US" dirty="0"/>
              <a:t> se </a:t>
            </a:r>
            <a:r>
              <a:rPr lang="en-US" dirty="0" err="1"/>
              <a:t>hayan</a:t>
            </a:r>
            <a:r>
              <a:rPr lang="en-US" dirty="0"/>
              <a:t> “</a:t>
            </a:r>
            <a:r>
              <a:rPr lang="en-US" dirty="0" err="1"/>
              <a:t>cocinado</a:t>
            </a:r>
            <a:r>
              <a:rPr lang="en-US" dirty="0"/>
              <a:t>”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cítricos</a:t>
            </a:r>
            <a:r>
              <a:rPr lang="en-US" dirty="0"/>
              <a:t>, 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ingredientes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cebollas</a:t>
            </a:r>
            <a:r>
              <a:rPr lang="en-US" dirty="0"/>
              <a:t>, cilantro, pimientos, o </a:t>
            </a:r>
            <a:r>
              <a:rPr lang="en-US" dirty="0" err="1"/>
              <a:t>tomates</a:t>
            </a:r>
            <a:r>
              <a:rPr lang="en-US" dirty="0"/>
              <a:t>.</a:t>
            </a:r>
          </a:p>
        </p:txBody>
      </p:sp>
      <p:pic>
        <p:nvPicPr>
          <p:cNvPr id="5" name="Picture 4" descr="A close-up of a pile of food&#10;&#10;Description automatically generated with low confidence">
            <a:extLst>
              <a:ext uri="{FF2B5EF4-FFF2-40B4-BE49-F238E27FC236}">
                <a16:creationId xmlns:a16="http://schemas.microsoft.com/office/drawing/2014/main" id="{2BB9AAB4-B1FF-D0D8-1ACD-3E9411542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11995" y="445423"/>
            <a:ext cx="1828800" cy="1219200"/>
          </a:xfrm>
          <a:prstGeom prst="rect">
            <a:avLst/>
          </a:prstGeom>
        </p:spPr>
      </p:pic>
      <p:pic>
        <p:nvPicPr>
          <p:cNvPr id="8" name="Picture 7" descr="A plate of food on a table&#10;&#10;Description automatically generated with medium confidence">
            <a:extLst>
              <a:ext uri="{FF2B5EF4-FFF2-40B4-BE49-F238E27FC236}">
                <a16:creationId xmlns:a16="http://schemas.microsoft.com/office/drawing/2014/main" id="{12A394E1-7D12-A633-46E7-B4A3EC4AE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72006" y="417444"/>
            <a:ext cx="1920240" cy="12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E9E79-CEA5-C000-628E-9B724331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Más </a:t>
            </a:r>
            <a:r>
              <a:rPr lang="en-US" sz="6600" b="1" dirty="0" err="1"/>
              <a:t>práctica</a:t>
            </a:r>
            <a:r>
              <a:rPr lang="en-US" sz="6600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10961-77F7-F8E9-B31F-4DDC4FD4F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320" y="2306880"/>
            <a:ext cx="5486400" cy="393192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We eat eggs with ham for breakfast on the weekends. more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I like to add jalapeños because I like spicy food.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Can you sprinkle cheese on my noodles, please?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I am cooking seafood enchiladas with rice and beans for dinner.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Fruits are a healthy snack.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EEFFD-2D69-C12B-E37F-5B32C87C0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4960" y="2306880"/>
            <a:ext cx="5760720" cy="393192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b="1" dirty="0" err="1"/>
              <a:t>Comemos</a:t>
            </a:r>
            <a:r>
              <a:rPr lang="en-US" b="1" dirty="0"/>
              <a:t> huevos con </a:t>
            </a:r>
            <a:r>
              <a:rPr lang="en-US" b="1" dirty="0" err="1"/>
              <a:t>jamón</a:t>
            </a:r>
            <a:r>
              <a:rPr lang="en-US" b="1" dirty="0"/>
              <a:t> para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desayuno</a:t>
            </a:r>
            <a:r>
              <a:rPr lang="en-US" b="1" dirty="0"/>
              <a:t> </a:t>
            </a:r>
            <a:r>
              <a:rPr lang="en-US" b="1" dirty="0" err="1"/>
              <a:t>los</a:t>
            </a:r>
            <a:r>
              <a:rPr lang="en-US" b="1" dirty="0"/>
              <a:t> fines de </a:t>
            </a:r>
            <a:r>
              <a:rPr lang="en-US" b="1" dirty="0" err="1"/>
              <a:t>semana</a:t>
            </a:r>
            <a:r>
              <a:rPr lang="en-US" b="1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b="1" dirty="0"/>
              <a:t>Me </a:t>
            </a:r>
            <a:r>
              <a:rPr lang="en-US" b="1" dirty="0" err="1"/>
              <a:t>gusta</a:t>
            </a:r>
            <a:r>
              <a:rPr lang="en-US" b="1" dirty="0"/>
              <a:t> </a:t>
            </a:r>
            <a:r>
              <a:rPr lang="en-US" b="1" dirty="0" err="1"/>
              <a:t>añadir</a:t>
            </a:r>
            <a:r>
              <a:rPr lang="en-US" b="1" dirty="0"/>
              <a:t> </a:t>
            </a:r>
            <a:r>
              <a:rPr lang="en-US" b="1" dirty="0" err="1"/>
              <a:t>más</a:t>
            </a:r>
            <a:r>
              <a:rPr lang="en-US" b="1" dirty="0"/>
              <a:t> jalapeños </a:t>
            </a:r>
            <a:r>
              <a:rPr lang="en-US" b="1" dirty="0" err="1"/>
              <a:t>porque</a:t>
            </a:r>
            <a:r>
              <a:rPr lang="en-US" b="1" dirty="0"/>
              <a:t> me </a:t>
            </a:r>
            <a:r>
              <a:rPr lang="en-US" b="1" dirty="0" err="1"/>
              <a:t>gusta</a:t>
            </a:r>
            <a:r>
              <a:rPr lang="en-US" b="1" dirty="0"/>
              <a:t> la comida picante.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b="1" dirty="0"/>
              <a:t>¿</a:t>
            </a:r>
            <a:r>
              <a:rPr lang="en-US" b="1" dirty="0" err="1"/>
              <a:t>Puedes</a:t>
            </a:r>
            <a:r>
              <a:rPr lang="en-US" b="1" dirty="0"/>
              <a:t> </a:t>
            </a:r>
            <a:r>
              <a:rPr lang="en-US" b="1" dirty="0" err="1"/>
              <a:t>espolvorear</a:t>
            </a:r>
            <a:r>
              <a:rPr lang="en-US" b="1" dirty="0"/>
              <a:t> queso </a:t>
            </a:r>
            <a:r>
              <a:rPr lang="en-US" b="1" dirty="0" err="1"/>
              <a:t>en</a:t>
            </a:r>
            <a:r>
              <a:rPr lang="en-US" b="1" dirty="0"/>
              <a:t> mis </a:t>
            </a:r>
            <a:r>
              <a:rPr lang="en-US" b="1" dirty="0" err="1"/>
              <a:t>fideos</a:t>
            </a:r>
            <a:r>
              <a:rPr lang="en-US" b="1" dirty="0"/>
              <a:t>, </a:t>
            </a:r>
            <a:r>
              <a:rPr lang="en-US" b="1" dirty="0" err="1"/>
              <a:t>por</a:t>
            </a:r>
            <a:r>
              <a:rPr lang="en-US" b="1" dirty="0"/>
              <a:t> favor?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b="1" dirty="0"/>
              <a:t> </a:t>
            </a:r>
            <a:r>
              <a:rPr lang="en-US" b="1" dirty="0" err="1"/>
              <a:t>Estoy</a:t>
            </a:r>
            <a:r>
              <a:rPr lang="en-US" b="1" dirty="0"/>
              <a:t> </a:t>
            </a:r>
            <a:r>
              <a:rPr lang="en-US" b="1" dirty="0" err="1"/>
              <a:t>cocinando</a:t>
            </a:r>
            <a:r>
              <a:rPr lang="en-US" b="1" dirty="0"/>
              <a:t> enchiladas de </a:t>
            </a:r>
            <a:r>
              <a:rPr lang="en-US" b="1" dirty="0" err="1"/>
              <a:t>mariscos</a:t>
            </a:r>
            <a:r>
              <a:rPr lang="en-US" b="1" dirty="0"/>
              <a:t> con arroz y frijoles para la </a:t>
            </a:r>
            <a:r>
              <a:rPr lang="en-US" b="1" dirty="0" err="1"/>
              <a:t>cena</a:t>
            </a:r>
            <a:r>
              <a:rPr lang="en-US" b="1" dirty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b="1" dirty="0"/>
              <a:t>Las </a:t>
            </a:r>
            <a:r>
              <a:rPr lang="en-US" b="1" dirty="0" err="1"/>
              <a:t>frutas</a:t>
            </a:r>
            <a:r>
              <a:rPr lang="en-US" b="1" dirty="0"/>
              <a:t> son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merienda</a:t>
            </a:r>
            <a:r>
              <a:rPr lang="en-US" b="1" dirty="0"/>
              <a:t> </a:t>
            </a:r>
            <a:r>
              <a:rPr lang="en-US" b="1" dirty="0" err="1"/>
              <a:t>saludable</a:t>
            </a:r>
            <a:r>
              <a:rPr lang="en-US" b="1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6587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3115F-0D78-350E-440E-3505F102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Las </a:t>
            </a:r>
            <a:r>
              <a:rPr lang="en-US" sz="6600" dirty="0" err="1"/>
              <a:t>preguntas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FD6A0-96CC-C43B-CDE7-9085DD34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7794"/>
            <a:ext cx="10728325" cy="435100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¿Cómo estás?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/>
              <a:t>Estoy bien / Estoy mal / Estoy más o menos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/>
              <a:t>Estoy cansado (a)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/>
              <a:t>Estoy emocionado (a)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¿Qué te gusta comer y cocinar en el verano?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200" dirty="0"/>
              <a:t>Me gusta comer ....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200" dirty="0"/>
              <a:t>Me gusta cocinar….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¿Te gusta el pico de gallo?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200" dirty="0"/>
              <a:t>Si me gusta el pico de gallo, pero sin ….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200" dirty="0"/>
              <a:t>No me gusta el pico de gallo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9762-E11A-F3DD-3C42-138915F4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err="1"/>
              <a:t>Haciendo</a:t>
            </a:r>
            <a:r>
              <a:rPr lang="en-US" sz="6600" dirty="0"/>
              <a:t> </a:t>
            </a:r>
            <a:r>
              <a:rPr lang="en-US" sz="6600" dirty="0" err="1"/>
              <a:t>pico</a:t>
            </a:r>
            <a:r>
              <a:rPr lang="en-US" sz="6600" dirty="0"/>
              <a:t> de </a:t>
            </a:r>
            <a:r>
              <a:rPr lang="en-US" sz="6600" dirty="0" err="1"/>
              <a:t>gallo</a:t>
            </a:r>
            <a:r>
              <a:rPr lang="en-US" sz="6600" dirty="0"/>
              <a:t>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03A4B-8138-DB7B-607D-E048FEB03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130119"/>
            <a:ext cx="5486400" cy="457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b="1" dirty="0"/>
              <a:t>Hoy </a:t>
            </a:r>
            <a:r>
              <a:rPr lang="en-US" b="1" dirty="0" err="1"/>
              <a:t>vamos</a:t>
            </a:r>
            <a:r>
              <a:rPr lang="en-US" b="1" dirty="0"/>
              <a:t> a preparer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pico</a:t>
            </a:r>
            <a:r>
              <a:rPr lang="en-US" b="1" dirty="0"/>
              <a:t> de </a:t>
            </a:r>
            <a:r>
              <a:rPr lang="en-US" b="1" dirty="0" err="1"/>
              <a:t>gallo</a:t>
            </a:r>
            <a:r>
              <a:rPr lang="en-US" b="1" dirty="0"/>
              <a:t>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b="1" dirty="0" err="1"/>
              <a:t>Esta</a:t>
            </a:r>
            <a:r>
              <a:rPr lang="en-US" b="1" dirty="0"/>
              <a:t> es </a:t>
            </a:r>
            <a:r>
              <a:rPr lang="en-US" b="1" dirty="0" err="1"/>
              <a:t>una</a:t>
            </a:r>
            <a:r>
              <a:rPr lang="en-US" b="1" dirty="0"/>
              <a:t> comida popular </a:t>
            </a:r>
            <a:r>
              <a:rPr lang="en-US" b="1" dirty="0" err="1"/>
              <a:t>en</a:t>
            </a:r>
            <a:r>
              <a:rPr lang="en-US" b="1" dirty="0"/>
              <a:t> la </a:t>
            </a:r>
            <a:r>
              <a:rPr lang="en-US" b="1" dirty="0" err="1"/>
              <a:t>cocina</a:t>
            </a:r>
            <a:r>
              <a:rPr lang="en-US" b="1" dirty="0"/>
              <a:t> </a:t>
            </a:r>
            <a:r>
              <a:rPr lang="en-US" b="1" dirty="0" err="1"/>
              <a:t>mexicana</a:t>
            </a:r>
            <a:r>
              <a:rPr lang="en-US" b="1" dirty="0"/>
              <a:t>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b="1" dirty="0"/>
              <a:t>Es fresco y simple de </a:t>
            </a:r>
            <a:r>
              <a:rPr lang="en-US" b="1" dirty="0" err="1"/>
              <a:t>hacer</a:t>
            </a:r>
            <a:r>
              <a:rPr lang="en-US" b="1" dirty="0"/>
              <a:t>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b="1" dirty="0" err="1"/>
              <a:t>También</a:t>
            </a:r>
            <a:r>
              <a:rPr lang="en-US" b="1" dirty="0"/>
              <a:t> se </a:t>
            </a:r>
            <a:r>
              <a:rPr lang="en-US" b="1" dirty="0" err="1"/>
              <a:t>conoce</a:t>
            </a:r>
            <a:r>
              <a:rPr lang="en-US" b="1" dirty="0"/>
              <a:t> </a:t>
            </a:r>
            <a:r>
              <a:rPr lang="en-US" b="1" dirty="0" err="1"/>
              <a:t>como</a:t>
            </a:r>
            <a:r>
              <a:rPr lang="en-US" b="1" dirty="0"/>
              <a:t> “salsa fresca” o “salsa </a:t>
            </a:r>
            <a:r>
              <a:rPr lang="en-US" b="1" dirty="0" err="1"/>
              <a:t>cruda</a:t>
            </a:r>
            <a:r>
              <a:rPr lang="en-US" b="1" dirty="0"/>
              <a:t>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b="1" dirty="0"/>
              <a:t>El </a:t>
            </a:r>
            <a:r>
              <a:rPr lang="en-US" b="1" dirty="0" err="1"/>
              <a:t>pico</a:t>
            </a:r>
            <a:r>
              <a:rPr lang="en-US" b="1" dirty="0"/>
              <a:t> de </a:t>
            </a:r>
            <a:r>
              <a:rPr lang="en-US" b="1" dirty="0" err="1"/>
              <a:t>gallo</a:t>
            </a:r>
            <a:r>
              <a:rPr lang="en-US" b="1" dirty="0"/>
              <a:t> se </a:t>
            </a:r>
            <a:r>
              <a:rPr lang="en-US" b="1" dirty="0" err="1"/>
              <a:t>sirve</a:t>
            </a:r>
            <a:r>
              <a:rPr lang="en-US" b="1" dirty="0"/>
              <a:t> con chips de tortilla, </a:t>
            </a:r>
            <a:r>
              <a:rPr lang="en-US" b="1" dirty="0" err="1"/>
              <a:t>pero</a:t>
            </a:r>
            <a:r>
              <a:rPr lang="en-US" b="1" dirty="0"/>
              <a:t> </a:t>
            </a:r>
            <a:r>
              <a:rPr lang="en-US" b="1" dirty="0" err="1"/>
              <a:t>también</a:t>
            </a:r>
            <a:r>
              <a:rPr lang="en-US" b="1" dirty="0"/>
              <a:t> </a:t>
            </a:r>
            <a:r>
              <a:rPr lang="en-US" b="1" dirty="0" err="1"/>
              <a:t>puede</a:t>
            </a:r>
            <a:r>
              <a:rPr lang="en-US" b="1" dirty="0"/>
              <a:t> ser un </a:t>
            </a:r>
            <a:r>
              <a:rPr lang="en-US" b="1" dirty="0" err="1"/>
              <a:t>aderezo</a:t>
            </a:r>
            <a:r>
              <a:rPr lang="en-US" b="1" dirty="0"/>
              <a:t> para </a:t>
            </a:r>
            <a:r>
              <a:rPr lang="en-US" b="1" dirty="0" err="1"/>
              <a:t>alimentos</a:t>
            </a:r>
            <a:r>
              <a:rPr lang="en-US" b="1" dirty="0"/>
              <a:t> para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desayuno</a:t>
            </a:r>
            <a:r>
              <a:rPr lang="en-US" b="1" dirty="0"/>
              <a:t>, enchiladas, tacos, nachos, y </a:t>
            </a:r>
            <a:r>
              <a:rPr lang="en-US" b="1" dirty="0" err="1"/>
              <a:t>más</a:t>
            </a:r>
            <a:r>
              <a:rPr lang="en-US" b="1" dirty="0"/>
              <a:t>.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>
                <a:tab pos="10922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069BA-800D-D12C-9ABA-6567169A8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8200" y="2130119"/>
            <a:ext cx="5486400" cy="4572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Today we are going to prepare </a:t>
            </a:r>
            <a:r>
              <a:rPr lang="en-US" dirty="0" err="1"/>
              <a:t>pico</a:t>
            </a:r>
            <a:r>
              <a:rPr lang="en-US" dirty="0"/>
              <a:t> de </a:t>
            </a:r>
            <a:r>
              <a:rPr lang="en-US" dirty="0" err="1"/>
              <a:t>gallo</a:t>
            </a:r>
            <a:r>
              <a:rPr lang="en-US" dirty="0"/>
              <a:t>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This is a popular food in Mexican cuisine.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It is fresh and simple to make.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It is also known as “salsa fresca” or “salsa </a:t>
            </a:r>
            <a:r>
              <a:rPr lang="en-US" dirty="0" err="1"/>
              <a:t>cruda</a:t>
            </a:r>
            <a:r>
              <a:rPr lang="en-US" dirty="0"/>
              <a:t>.”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Pico de </a:t>
            </a:r>
            <a:r>
              <a:rPr lang="en-US" dirty="0" err="1"/>
              <a:t>gallo</a:t>
            </a:r>
            <a:r>
              <a:rPr lang="en-US" dirty="0"/>
              <a:t> is served with tortilla chips but can also be a topping for breakfast foods, enchiladas, tacos, nachos, and more.</a:t>
            </a:r>
          </a:p>
          <a:p>
            <a:endParaRPr lang="en-US" dirty="0"/>
          </a:p>
        </p:txBody>
      </p:sp>
      <p:pic>
        <p:nvPicPr>
          <p:cNvPr id="3" name="Content Placeholder 4" descr="A bowl of salsa with a chip in it&#10;&#10;Description automatically generated with medium confidence">
            <a:extLst>
              <a:ext uri="{FF2B5EF4-FFF2-40B4-BE49-F238E27FC236}">
                <a16:creationId xmlns:a16="http://schemas.microsoft.com/office/drawing/2014/main" id="{2E8D0CD1-D3F0-63FF-6EED-F713438BD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81226" y="155881"/>
            <a:ext cx="1511391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9762-E11A-F3DD-3C42-138915F4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err="1"/>
              <a:t>Haciendo</a:t>
            </a:r>
            <a:r>
              <a:rPr lang="en-US" sz="6600" dirty="0"/>
              <a:t> </a:t>
            </a:r>
            <a:r>
              <a:rPr lang="en-US" sz="6600" dirty="0" err="1"/>
              <a:t>pico</a:t>
            </a:r>
            <a:r>
              <a:rPr lang="en-US" sz="6600" dirty="0"/>
              <a:t> de </a:t>
            </a:r>
            <a:r>
              <a:rPr lang="en-US" sz="6600" dirty="0" err="1"/>
              <a:t>gallo</a:t>
            </a:r>
            <a:r>
              <a:rPr lang="en-US" sz="6600" dirty="0"/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DF473-86B6-DDAC-5518-AEEE47786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Español</a:t>
            </a:r>
            <a:endParaRPr lang="en-US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03A4B-8138-DB7B-607D-E048FEB03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19" y="2615573"/>
            <a:ext cx="5486400" cy="3840480"/>
          </a:xfrm>
        </p:spPr>
        <p:txBody>
          <a:bodyPr>
            <a:noAutofit/>
          </a:bodyPr>
          <a:lstStyle/>
          <a:p>
            <a:pPr marL="457200" marR="0" lvl="0" indent="-457200">
              <a:spcBef>
                <a:spcPts val="600"/>
              </a:spcBef>
              <a:buFont typeface="+mj-lt"/>
              <a:buAutoNum type="arabicParenR"/>
              <a:tabLst>
                <a:tab pos="1092200" algn="l"/>
              </a:tabLst>
            </a:pPr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preparar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pico</a:t>
            </a:r>
            <a:r>
              <a:rPr lang="en-US" dirty="0"/>
              <a:t> de </a:t>
            </a:r>
            <a:r>
              <a:rPr lang="en-US" dirty="0" err="1"/>
              <a:t>gallo</a:t>
            </a:r>
            <a:r>
              <a:rPr lang="en-US" dirty="0"/>
              <a:t>. </a:t>
            </a:r>
          </a:p>
          <a:p>
            <a:pPr marL="457200" marR="0" lvl="0" indent="-457200">
              <a:spcBef>
                <a:spcPts val="600"/>
              </a:spcBef>
              <a:buFont typeface="+mj-lt"/>
              <a:buAutoNum type="arabicParenR"/>
              <a:tabLst>
                <a:tab pos="1092200" algn="l"/>
              </a:tabLst>
            </a:pPr>
            <a:r>
              <a:rPr lang="en-US" dirty="0"/>
              <a:t>¿</a:t>
            </a:r>
            <a:r>
              <a:rPr lang="en-US" dirty="0" err="1"/>
              <a:t>Cuántos</a:t>
            </a:r>
            <a:r>
              <a:rPr lang="en-US" dirty="0"/>
              <a:t> </a:t>
            </a:r>
            <a:r>
              <a:rPr lang="en-US" dirty="0" err="1"/>
              <a:t>tomates</a:t>
            </a:r>
            <a:r>
              <a:rPr lang="en-US" dirty="0"/>
              <a:t> </a:t>
            </a:r>
            <a:r>
              <a:rPr lang="en-US" dirty="0" err="1"/>
              <a:t>necesitamos</a:t>
            </a:r>
            <a:r>
              <a:rPr lang="en-US" dirty="0"/>
              <a:t>? </a:t>
            </a:r>
          </a:p>
          <a:p>
            <a:pPr marL="457200" marR="0" lvl="0" indent="-457200">
              <a:spcBef>
                <a:spcPts val="600"/>
              </a:spcBef>
              <a:buFont typeface="+mj-lt"/>
              <a:buAutoNum type="arabicParenR"/>
              <a:tabLst>
                <a:tab pos="1092200" algn="l"/>
              </a:tabLst>
            </a:pPr>
            <a:r>
              <a:rPr lang="en-US" dirty="0"/>
              <a:t> </a:t>
            </a:r>
            <a:r>
              <a:rPr lang="en-US" dirty="0" err="1"/>
              <a:t>Tenemos</a:t>
            </a:r>
            <a:r>
              <a:rPr lang="en-US" dirty="0"/>
              <a:t> que </a:t>
            </a:r>
            <a:r>
              <a:rPr lang="en-US" dirty="0" err="1"/>
              <a:t>picar</a:t>
            </a:r>
            <a:r>
              <a:rPr lang="en-US" dirty="0"/>
              <a:t> la </a:t>
            </a:r>
            <a:r>
              <a:rPr lang="en-US" dirty="0" err="1"/>
              <a:t>cebolla</a:t>
            </a:r>
            <a:r>
              <a:rPr lang="en-US" dirty="0"/>
              <a:t>/cilantro/</a:t>
            </a:r>
            <a:r>
              <a:rPr lang="en-US" dirty="0" err="1"/>
              <a:t>tomate</a:t>
            </a:r>
            <a:r>
              <a:rPr lang="en-US" dirty="0"/>
              <a:t>/jalapeño. </a:t>
            </a:r>
          </a:p>
          <a:p>
            <a:pPr marL="457200" marR="0" lvl="0" indent="-457200">
              <a:spcBef>
                <a:spcPts val="600"/>
              </a:spcBef>
              <a:buFont typeface="+mj-lt"/>
              <a:buAutoNum type="arabicParenR"/>
              <a:tabLst>
                <a:tab pos="1092200" algn="l"/>
              </a:tabLst>
            </a:pPr>
            <a:r>
              <a:rPr lang="en-US" dirty="0"/>
              <a:t>Retire las </a:t>
            </a:r>
            <a:r>
              <a:rPr lang="en-US" dirty="0" err="1"/>
              <a:t>semillas</a:t>
            </a:r>
            <a:r>
              <a:rPr lang="en-US" dirty="0"/>
              <a:t> del jalapeño para que </a:t>
            </a:r>
            <a:r>
              <a:rPr lang="en-US" dirty="0" err="1"/>
              <a:t>queden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picantes</a:t>
            </a:r>
            <a:r>
              <a:rPr lang="en-US" dirty="0"/>
              <a:t>.</a:t>
            </a:r>
          </a:p>
          <a:p>
            <a:pPr marL="457200" marR="0" lvl="0" indent="-457200">
              <a:spcBef>
                <a:spcPts val="600"/>
              </a:spcBef>
              <a:buFont typeface="+mj-lt"/>
              <a:buAutoNum type="arabicParenR"/>
              <a:tabLst>
                <a:tab pos="1092200" algn="l"/>
              </a:tabLst>
            </a:pPr>
            <a:r>
              <a:rPr lang="en-US" dirty="0" err="1"/>
              <a:t>Cortar</a:t>
            </a:r>
            <a:r>
              <a:rPr lang="en-US" dirty="0"/>
              <a:t> la </a:t>
            </a:r>
            <a:r>
              <a:rPr lang="en-US" dirty="0" err="1"/>
              <a:t>cebolla</a:t>
            </a:r>
            <a:r>
              <a:rPr lang="en-US" dirty="0"/>
              <a:t> me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llorar</a:t>
            </a:r>
            <a:r>
              <a:rPr lang="en-US" dirty="0"/>
              <a:t>.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  <a:tabLst>
                <a:tab pos="1092200" algn="l"/>
              </a:tabLst>
            </a:pPr>
            <a:r>
              <a:rPr lang="en-US" dirty="0" err="1"/>
              <a:t>Cuidado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cuchillo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cortando</a:t>
            </a:r>
            <a:r>
              <a:rPr lang="en-US" dirty="0"/>
              <a:t>.</a:t>
            </a:r>
          </a:p>
          <a:p>
            <a:pPr marL="0" marR="0" lvl="0" indent="0">
              <a:spcBef>
                <a:spcPts val="600"/>
              </a:spcBef>
              <a:buNone/>
              <a:tabLst>
                <a:tab pos="1092200" algn="l"/>
              </a:tabLst>
            </a:pPr>
            <a:endParaRPr lang="en-US" sz="2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4516FB-D99E-5528-6163-4EA8AEA54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069BA-800D-D12C-9ABA-6567169A8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3019" y="2615573"/>
            <a:ext cx="5486400" cy="3840480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We are going to prepare </a:t>
            </a:r>
            <a:r>
              <a:rPr lang="en-US" dirty="0" err="1"/>
              <a:t>pico</a:t>
            </a:r>
            <a:r>
              <a:rPr lang="en-US" dirty="0"/>
              <a:t> de </a:t>
            </a:r>
            <a:r>
              <a:rPr lang="en-US" dirty="0" err="1"/>
              <a:t>gallo</a:t>
            </a:r>
            <a:r>
              <a:rPr lang="en-US" dirty="0"/>
              <a:t>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How many tomatoes do we need?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We need to chop the onion, cilantro, tomato, and jalapeño.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Remove the seeds from the jalapeño to be less spicy.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Chopping the onion makes me cry.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Be careful with the knife when chopping.</a:t>
            </a:r>
          </a:p>
        </p:txBody>
      </p:sp>
      <p:pic>
        <p:nvPicPr>
          <p:cNvPr id="7" name="Content Placeholder 4" descr="A bowl of salsa with a chip in it&#10;&#10;Description automatically generated with medium confidence">
            <a:extLst>
              <a:ext uri="{FF2B5EF4-FFF2-40B4-BE49-F238E27FC236}">
                <a16:creationId xmlns:a16="http://schemas.microsoft.com/office/drawing/2014/main" id="{C4E332FC-0851-072C-C897-A6D67582A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14309" y="336013"/>
            <a:ext cx="1828800" cy="17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4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9762-E11A-F3DD-3C42-138915F4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err="1"/>
              <a:t>Haciendo</a:t>
            </a:r>
            <a:r>
              <a:rPr lang="en-US" sz="6600" dirty="0"/>
              <a:t> </a:t>
            </a:r>
            <a:r>
              <a:rPr lang="en-US" sz="6600" dirty="0" err="1"/>
              <a:t>pico</a:t>
            </a:r>
            <a:r>
              <a:rPr lang="en-US" sz="6600" dirty="0"/>
              <a:t> de </a:t>
            </a:r>
            <a:r>
              <a:rPr lang="en-US" sz="6600" dirty="0" err="1"/>
              <a:t>gallo</a:t>
            </a:r>
            <a:r>
              <a:rPr lang="en-US" sz="6600" dirty="0"/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DF473-86B6-DDAC-5518-AEEE47786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Español</a:t>
            </a:r>
            <a:endParaRPr lang="en-US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03A4B-8138-DB7B-607D-E048FEB03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442" y="2615573"/>
            <a:ext cx="5760720" cy="3840480"/>
          </a:xfrm>
        </p:spPr>
        <p:txBody>
          <a:bodyPr>
            <a:noAutofit/>
          </a:bodyPr>
          <a:lstStyle/>
          <a:p>
            <a:pPr marL="457200" marR="0" lvl="0" indent="-457200">
              <a:spcBef>
                <a:spcPts val="600"/>
              </a:spcBef>
              <a:buFont typeface="+mj-lt"/>
              <a:buAutoNum type="arabicParenR" startAt="7"/>
              <a:tabLst>
                <a:tab pos="1092200" algn="l"/>
              </a:tabLst>
            </a:pPr>
            <a:r>
              <a:rPr lang="es-ES" dirty="0"/>
              <a:t>Mezclar todos los ingredientes en un tazón.</a:t>
            </a:r>
          </a:p>
          <a:p>
            <a:pPr marL="457200" marR="0" lvl="0" indent="-457200">
              <a:spcBef>
                <a:spcPts val="600"/>
              </a:spcBef>
              <a:buFont typeface="+mj-lt"/>
              <a:buAutoNum type="arabicParenR" startAt="7"/>
              <a:tabLst>
                <a:tab pos="1092200" algn="l"/>
              </a:tabLst>
            </a:pPr>
            <a:r>
              <a:rPr lang="en-US" dirty="0"/>
              <a:t> </a:t>
            </a:r>
            <a:r>
              <a:rPr lang="es-ES" dirty="0"/>
              <a:t>Espolvorear con sal y pimienta al gusto.</a:t>
            </a:r>
            <a:endParaRPr lang="en-US" dirty="0"/>
          </a:p>
          <a:p>
            <a:pPr marL="457200" marR="0" lvl="0" indent="-457200">
              <a:spcBef>
                <a:spcPts val="600"/>
              </a:spcBef>
              <a:buFont typeface="+mj-lt"/>
              <a:buAutoNum type="arabicParenR" startAt="7"/>
              <a:tabLst>
                <a:tab pos="1092200" algn="l"/>
              </a:tabLst>
            </a:pPr>
            <a:r>
              <a:rPr lang="en-US" dirty="0" err="1"/>
              <a:t>Exprime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limón</a:t>
            </a:r>
            <a:r>
              <a:rPr lang="en-US" dirty="0"/>
              <a:t>.</a:t>
            </a:r>
          </a:p>
          <a:p>
            <a:pPr marL="457200" marR="0" lvl="0" indent="-457200">
              <a:spcBef>
                <a:spcPts val="600"/>
              </a:spcBef>
              <a:buFont typeface="+mj-lt"/>
              <a:buAutoNum type="arabicParenR" startAt="7"/>
              <a:tabLst>
                <a:tab pos="1092200" algn="l"/>
              </a:tabLst>
            </a:pPr>
            <a:r>
              <a:rPr lang="en-US" dirty="0"/>
              <a:t> </a:t>
            </a:r>
            <a:r>
              <a:rPr lang="es-ES" dirty="0"/>
              <a:t>Me gusta añadir mango en mi pico de gallo.</a:t>
            </a:r>
            <a:endParaRPr lang="en-US" dirty="0"/>
          </a:p>
          <a:p>
            <a:pPr marL="457200" marR="0" lvl="0" indent="-457200">
              <a:spcBef>
                <a:spcPts val="600"/>
              </a:spcBef>
              <a:buFont typeface="+mj-lt"/>
              <a:buAutoNum type="arabicParenR" startAt="7"/>
              <a:tabLst>
                <a:tab pos="1092200" algn="l"/>
              </a:tabLst>
            </a:pPr>
            <a:r>
              <a:rPr lang="en-US" dirty="0" err="1"/>
              <a:t>Déjalo</a:t>
            </a:r>
            <a:r>
              <a:rPr lang="en-US" dirty="0"/>
              <a:t> </a:t>
            </a:r>
            <a:r>
              <a:rPr lang="en-US" dirty="0" err="1"/>
              <a:t>reposar</a:t>
            </a:r>
            <a:r>
              <a:rPr lang="en-US" dirty="0"/>
              <a:t>. </a:t>
            </a:r>
          </a:p>
          <a:p>
            <a:pPr marL="457200" marR="0" lvl="0" indent="-457200">
              <a:spcBef>
                <a:spcPts val="600"/>
              </a:spcBef>
              <a:buFont typeface="+mj-lt"/>
              <a:buAutoNum type="arabicParenR" startAt="7"/>
              <a:tabLst>
                <a:tab pos="1092200" algn="l"/>
              </a:tabLst>
            </a:pPr>
            <a:r>
              <a:rPr lang="en-US" dirty="0" err="1"/>
              <a:t>Cúbrelo</a:t>
            </a:r>
            <a:r>
              <a:rPr lang="en-US" dirty="0"/>
              <a:t> y </a:t>
            </a:r>
            <a:r>
              <a:rPr lang="en-US" dirty="0" err="1"/>
              <a:t>guardarlo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refrigerador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un día para </a:t>
            </a:r>
            <a:r>
              <a:rPr lang="en-US" dirty="0" err="1"/>
              <a:t>fusionar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sabores</a:t>
            </a:r>
            <a:r>
              <a:rPr lang="en-US" dirty="0"/>
              <a:t>. </a:t>
            </a:r>
          </a:p>
          <a:p>
            <a:pPr marL="457200" marR="0" lvl="0" indent="-457200">
              <a:spcBef>
                <a:spcPts val="600"/>
              </a:spcBef>
              <a:buFont typeface="+mj-lt"/>
              <a:buAutoNum type="arabicParenR" startAt="7"/>
              <a:tabLst>
                <a:tab pos="1092200" algn="l"/>
              </a:tabLst>
            </a:pPr>
            <a:r>
              <a:rPr lang="en-US" dirty="0"/>
              <a:t>¡</a:t>
            </a:r>
            <a:r>
              <a:rPr lang="en-US" dirty="0" err="1"/>
              <a:t>Disfrute</a:t>
            </a:r>
            <a:r>
              <a:rPr lang="en-US" dirty="0"/>
              <a:t>!! </a:t>
            </a:r>
            <a:r>
              <a:rPr lang="en-US" dirty="0" err="1"/>
              <a:t>Buen</a:t>
            </a:r>
            <a:r>
              <a:rPr lang="en-US" dirty="0"/>
              <a:t> </a:t>
            </a:r>
            <a:r>
              <a:rPr lang="en-US" dirty="0" err="1"/>
              <a:t>provecho</a:t>
            </a:r>
            <a:r>
              <a:rPr lang="en-US" dirty="0"/>
              <a:t>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4516FB-D99E-5528-6163-4EA8AEA54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069BA-800D-D12C-9ABA-6567169A8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2158" y="2615573"/>
            <a:ext cx="5486400" cy="3840480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arenR" startAt="7"/>
            </a:pPr>
            <a:r>
              <a:rPr lang="en-US" dirty="0"/>
              <a:t>Mix all the ingredients in a bowl.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 startAt="7"/>
            </a:pPr>
            <a:r>
              <a:rPr lang="en-US" dirty="0"/>
              <a:t>Sprinkle with salt and pepper to taste.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 startAt="7"/>
            </a:pPr>
            <a:r>
              <a:rPr lang="en-US" dirty="0"/>
              <a:t>Squeeze the lime.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 startAt="7"/>
            </a:pPr>
            <a:r>
              <a:rPr lang="en-US" dirty="0"/>
              <a:t>I like to add mango in my </a:t>
            </a:r>
            <a:r>
              <a:rPr lang="en-US" dirty="0" err="1"/>
              <a:t>pico</a:t>
            </a:r>
            <a:r>
              <a:rPr lang="en-US" dirty="0"/>
              <a:t> de </a:t>
            </a:r>
            <a:r>
              <a:rPr lang="en-US" dirty="0" err="1"/>
              <a:t>gallo</a:t>
            </a:r>
            <a:r>
              <a:rPr lang="en-US" dirty="0"/>
              <a:t>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 startAt="7"/>
            </a:pPr>
            <a:r>
              <a:rPr lang="en-US" dirty="0"/>
              <a:t>Let it rest.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 startAt="7"/>
            </a:pPr>
            <a:r>
              <a:rPr lang="en-US" dirty="0"/>
              <a:t>Cover and keep in the refrigerator for a day to meld the flavors.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 startAt="7"/>
            </a:pPr>
            <a:r>
              <a:rPr lang="en-US" dirty="0"/>
              <a:t> Enjoy! Enjoy your meal.</a:t>
            </a:r>
          </a:p>
        </p:txBody>
      </p:sp>
      <p:pic>
        <p:nvPicPr>
          <p:cNvPr id="7" name="Content Placeholder 4" descr="A bowl of salsa with a chip in it&#10;&#10;Description automatically generated with medium confidence">
            <a:extLst>
              <a:ext uri="{FF2B5EF4-FFF2-40B4-BE49-F238E27FC236}">
                <a16:creationId xmlns:a16="http://schemas.microsoft.com/office/drawing/2014/main" id="{C4E332FC-0851-072C-C897-A6D67582A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14309" y="336013"/>
            <a:ext cx="1828800" cy="17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9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7E3-24CD-1BD7-CD22-7B1EE8E6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En la </a:t>
            </a:r>
            <a:r>
              <a:rPr lang="en-US" sz="6600" dirty="0" err="1"/>
              <a:t>cocina</a:t>
            </a:r>
            <a:r>
              <a:rPr lang="en-US" sz="6600" dirty="0"/>
              <a:t> - </a:t>
            </a:r>
            <a:r>
              <a:rPr lang="en-US" sz="6600" dirty="0" err="1"/>
              <a:t>Vocabulario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6E53-FCFE-D37C-D7FC-9DD3D5ABE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Español</a:t>
            </a:r>
            <a:endParaRPr lang="en-US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975D9-8EC3-6045-C564-A414BACC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8404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 err="1"/>
              <a:t>añadir</a:t>
            </a:r>
            <a:endParaRPr lang="en-US" sz="2200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 err="1"/>
              <a:t>Necesito</a:t>
            </a:r>
            <a:r>
              <a:rPr lang="en-US" sz="2200" b="1" dirty="0"/>
              <a:t> </a:t>
            </a:r>
            <a:r>
              <a:rPr lang="en-US" sz="2200" b="1" dirty="0" err="1"/>
              <a:t>más</a:t>
            </a:r>
            <a:r>
              <a:rPr lang="en-US" sz="2200" b="1" dirty="0"/>
              <a:t>...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/>
              <a:t> </a:t>
            </a:r>
            <a:r>
              <a:rPr lang="en-US" sz="2200" b="1" dirty="0" err="1"/>
              <a:t>exprimir</a:t>
            </a:r>
            <a:endParaRPr lang="en-US" sz="2200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 err="1"/>
              <a:t>espolvorear</a:t>
            </a:r>
            <a:endParaRPr lang="en-US" sz="2200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 err="1"/>
              <a:t>lavar</a:t>
            </a:r>
            <a:r>
              <a:rPr lang="en-US" sz="2200" b="1" dirty="0"/>
              <a:t> (</a:t>
            </a:r>
            <a:r>
              <a:rPr lang="en-US" sz="2200" b="1" dirty="0" err="1"/>
              <a:t>los</a:t>
            </a:r>
            <a:r>
              <a:rPr lang="en-US" sz="2200" b="1" dirty="0"/>
              <a:t> </a:t>
            </a:r>
            <a:r>
              <a:rPr lang="en-US" sz="2200" b="1" dirty="0" err="1"/>
              <a:t>platos</a:t>
            </a:r>
            <a:r>
              <a:rPr lang="en-US" sz="2200" b="1" dirty="0"/>
              <a:t>/las manos/</a:t>
            </a:r>
            <a:r>
              <a:rPr lang="en-US" sz="2200" b="1" dirty="0" err="1"/>
              <a:t>etc</a:t>
            </a:r>
            <a:r>
              <a:rPr lang="en-US" sz="2200" b="1" dirty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 err="1"/>
              <a:t>quitar</a:t>
            </a:r>
            <a:r>
              <a:rPr lang="en-US" sz="2200" b="1" dirty="0"/>
              <a:t> la mesa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 err="1"/>
              <a:t>preferir</a:t>
            </a:r>
            <a:endParaRPr lang="en-US" sz="2200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 err="1"/>
              <a:t>disfrutar</a:t>
            </a:r>
            <a:endParaRPr lang="en-US" sz="2200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 err="1"/>
              <a:t>rellenar</a:t>
            </a:r>
            <a:endParaRPr lang="en-US" sz="2200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 err="1"/>
              <a:t>licuar</a:t>
            </a:r>
            <a:endParaRPr lang="en-US" sz="2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9AFBD-420B-9A24-F76D-C344BA14C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5145C-1F1B-847B-3196-B2D06C27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400" y="2541599"/>
            <a:ext cx="5003800" cy="38404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to add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I need more...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to squeeze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to sprinkle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to wash (dishes/hands/etc.)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remove/clean the table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to prefer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to enjoy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to fill/stuff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to blend</a:t>
            </a:r>
          </a:p>
        </p:txBody>
      </p:sp>
    </p:spTree>
    <p:extLst>
      <p:ext uri="{BB962C8B-B14F-4D97-AF65-F5344CB8AC3E}">
        <p14:creationId xmlns:p14="http://schemas.microsoft.com/office/powerpoint/2010/main" val="12079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7E3-24CD-1BD7-CD22-7B1EE8E6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En la </a:t>
            </a:r>
            <a:r>
              <a:rPr lang="en-US" sz="6600" dirty="0" err="1"/>
              <a:t>cocina</a:t>
            </a:r>
            <a:r>
              <a:rPr lang="en-US" sz="6600" dirty="0"/>
              <a:t> - </a:t>
            </a:r>
            <a:r>
              <a:rPr lang="en-US" sz="6600" dirty="0" err="1"/>
              <a:t>Vocabulario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6E53-FCFE-D37C-D7FC-9DD3D5ABE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Español</a:t>
            </a:r>
            <a:endParaRPr lang="en-US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975D9-8EC3-6045-C564-A414BACC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411099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 err="1"/>
              <a:t>quemar</a:t>
            </a:r>
            <a:endParaRPr lang="en-US" sz="2200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 err="1"/>
              <a:t>descongelar</a:t>
            </a:r>
            <a:endParaRPr lang="en-US" sz="2200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 err="1"/>
              <a:t>adobar</a:t>
            </a:r>
            <a:r>
              <a:rPr lang="en-US" sz="2200" b="1" dirty="0"/>
              <a:t>/</a:t>
            </a:r>
            <a:r>
              <a:rPr lang="en-US" sz="2200" b="1" dirty="0" err="1"/>
              <a:t>marinar</a:t>
            </a:r>
            <a:endParaRPr lang="en-US" sz="2200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 err="1"/>
              <a:t>los</a:t>
            </a:r>
            <a:r>
              <a:rPr lang="en-US" sz="2200" b="1" dirty="0"/>
              <a:t> </a:t>
            </a:r>
            <a:r>
              <a:rPr lang="en-US" sz="2200" b="1" dirty="0" err="1"/>
              <a:t>guantes</a:t>
            </a:r>
            <a:r>
              <a:rPr lang="en-US" sz="2200" b="1" dirty="0"/>
              <a:t> para </a:t>
            </a:r>
            <a:r>
              <a:rPr lang="en-US" sz="2200" b="1" dirty="0" err="1"/>
              <a:t>el</a:t>
            </a:r>
            <a:r>
              <a:rPr lang="en-US" sz="2200" b="1" dirty="0"/>
              <a:t> </a:t>
            </a:r>
            <a:r>
              <a:rPr lang="en-US" sz="2200" b="1" dirty="0" err="1"/>
              <a:t>horno</a:t>
            </a:r>
            <a:endParaRPr lang="en-US" sz="2200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/>
              <a:t>con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/>
              <a:t>sin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/>
              <a:t>la </a:t>
            </a:r>
            <a:r>
              <a:rPr lang="en-US" sz="2200" b="1" dirty="0" err="1"/>
              <a:t>tabla</a:t>
            </a:r>
            <a:r>
              <a:rPr lang="en-US" sz="2200" b="1" dirty="0"/>
              <a:t> de </a:t>
            </a:r>
            <a:r>
              <a:rPr lang="en-US" sz="2200" b="1" dirty="0" err="1"/>
              <a:t>cortar</a:t>
            </a:r>
            <a:endParaRPr lang="en-US" sz="2200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 err="1"/>
              <a:t>el</a:t>
            </a:r>
            <a:r>
              <a:rPr lang="en-US" sz="2200" b="1" dirty="0"/>
              <a:t> </a:t>
            </a:r>
            <a:r>
              <a:rPr lang="en-US" sz="2200" b="1" dirty="0" err="1"/>
              <a:t>cuchillo</a:t>
            </a:r>
            <a:r>
              <a:rPr lang="en-US" sz="2200" b="1" dirty="0"/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 err="1"/>
              <a:t>el</a:t>
            </a:r>
            <a:r>
              <a:rPr lang="en-US" sz="2200" b="1" dirty="0"/>
              <a:t> </a:t>
            </a:r>
            <a:r>
              <a:rPr lang="en-US" sz="2200" b="1" dirty="0" err="1"/>
              <a:t>jabón</a:t>
            </a:r>
            <a:r>
              <a:rPr lang="en-US" sz="2200" b="1" dirty="0"/>
              <a:t> para </a:t>
            </a:r>
            <a:r>
              <a:rPr lang="en-US" sz="2200" b="1" dirty="0" err="1"/>
              <a:t>los</a:t>
            </a:r>
            <a:r>
              <a:rPr lang="en-US" sz="2200" b="1" dirty="0"/>
              <a:t> </a:t>
            </a:r>
            <a:r>
              <a:rPr lang="en-US" sz="2200" b="1" dirty="0" err="1"/>
              <a:t>platos</a:t>
            </a:r>
            <a:endParaRPr lang="en-US" sz="2200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1" dirty="0"/>
              <a:t>la </a:t>
            </a:r>
            <a:r>
              <a:rPr lang="en-US" sz="2200" b="1" dirty="0" err="1"/>
              <a:t>toallita</a:t>
            </a:r>
            <a:endParaRPr lang="en-US" sz="2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9AFBD-420B-9A24-F76D-C344BA14C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5145C-1F1B-847B-3196-B2D06C27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400" y="2541599"/>
            <a:ext cx="5003800" cy="4114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to burn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to defrost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to marinate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oven mitt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with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without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cutting board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Knife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dish soap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8800" dirty="0"/>
              <a:t>washcloth</a:t>
            </a:r>
          </a:p>
        </p:txBody>
      </p:sp>
    </p:spTree>
    <p:extLst>
      <p:ext uri="{BB962C8B-B14F-4D97-AF65-F5344CB8AC3E}">
        <p14:creationId xmlns:p14="http://schemas.microsoft.com/office/powerpoint/2010/main" val="282224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7E3-24CD-1BD7-CD22-7B1EE8E6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En la </a:t>
            </a:r>
            <a:r>
              <a:rPr lang="en-US" sz="6600" dirty="0" err="1"/>
              <a:t>cocina</a:t>
            </a:r>
            <a:r>
              <a:rPr lang="en-US" sz="6600" dirty="0"/>
              <a:t> - </a:t>
            </a:r>
            <a:r>
              <a:rPr lang="en-US" sz="6600" dirty="0" err="1"/>
              <a:t>Vocabulario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6E53-FCFE-D37C-D7FC-9DD3D5ABE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Español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975D9-8EC3-6045-C564-A414BACC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41109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1. ¿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necesitas</a:t>
            </a:r>
            <a:r>
              <a:rPr lang="en-US" b="1" dirty="0"/>
              <a:t> para </a:t>
            </a:r>
            <a:r>
              <a:rPr lang="en-US" b="1" dirty="0" err="1"/>
              <a:t>preparar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pico</a:t>
            </a:r>
            <a:r>
              <a:rPr lang="en-US" b="1" dirty="0"/>
              <a:t> de </a:t>
            </a:r>
            <a:r>
              <a:rPr lang="en-US" b="1" dirty="0" err="1"/>
              <a:t>gallo</a:t>
            </a:r>
            <a:r>
              <a:rPr lang="en-US" b="1" dirty="0"/>
              <a:t>?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i="1" dirty="0"/>
              <a:t>Los </a:t>
            </a:r>
            <a:r>
              <a:rPr lang="en-US" b="1" i="1" dirty="0" err="1"/>
              <a:t>tomates</a:t>
            </a:r>
            <a:r>
              <a:rPr lang="en-US" b="1" i="1" dirty="0"/>
              <a:t>, </a:t>
            </a:r>
            <a:r>
              <a:rPr lang="en-US" b="1" i="1" dirty="0" err="1"/>
              <a:t>el</a:t>
            </a:r>
            <a:r>
              <a:rPr lang="en-US" b="1" i="1" dirty="0"/>
              <a:t> jalapeño, la </a:t>
            </a:r>
            <a:r>
              <a:rPr lang="en-US" b="1" i="1" dirty="0" err="1"/>
              <a:t>cebolla</a:t>
            </a:r>
            <a:r>
              <a:rPr lang="en-US" b="1" i="1" dirty="0"/>
              <a:t>, </a:t>
            </a:r>
            <a:r>
              <a:rPr lang="en-US" b="1" i="1" dirty="0" err="1"/>
              <a:t>el</a:t>
            </a:r>
            <a:r>
              <a:rPr lang="en-US" b="1" i="1" dirty="0"/>
              <a:t> ajo, </a:t>
            </a:r>
            <a:r>
              <a:rPr lang="en-US" b="1" i="1" dirty="0" err="1"/>
              <a:t>el</a:t>
            </a:r>
            <a:r>
              <a:rPr lang="en-US" b="1" i="1" dirty="0"/>
              <a:t> </a:t>
            </a:r>
            <a:r>
              <a:rPr lang="en-US" b="1" i="1" dirty="0" err="1"/>
              <a:t>limón</a:t>
            </a:r>
            <a:r>
              <a:rPr lang="en-US" b="1" i="1" dirty="0"/>
              <a:t>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2. Primero, </a:t>
            </a:r>
            <a:r>
              <a:rPr lang="en-US" b="1" dirty="0" err="1"/>
              <a:t>necesito</a:t>
            </a:r>
            <a:r>
              <a:rPr lang="en-US" b="1" dirty="0"/>
              <a:t> ______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tomates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agua</a:t>
            </a:r>
            <a:r>
              <a:rPr lang="en-US" b="1" dirty="0"/>
              <a:t> </a:t>
            </a:r>
            <a:r>
              <a:rPr lang="en-US" b="1" dirty="0" err="1"/>
              <a:t>fríaa</a:t>
            </a:r>
            <a:r>
              <a:rPr lang="en-US" b="1" dirty="0"/>
              <a:t>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3. </a:t>
            </a:r>
            <a:r>
              <a:rPr lang="en-US" b="1" dirty="0" err="1"/>
              <a:t>Voy</a:t>
            </a:r>
            <a:r>
              <a:rPr lang="en-US" b="1" dirty="0"/>
              <a:t> a ______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ingredientes</a:t>
            </a:r>
            <a:r>
              <a:rPr lang="en-US" b="1" dirty="0"/>
              <a:t>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4. ¿</a:t>
            </a:r>
            <a:r>
              <a:rPr lang="en-US" b="1" dirty="0" err="1"/>
              <a:t>Cuáles</a:t>
            </a:r>
            <a:r>
              <a:rPr lang="en-US" b="1" dirty="0"/>
              <a:t> </a:t>
            </a:r>
            <a:r>
              <a:rPr lang="en-US" b="1" dirty="0" err="1"/>
              <a:t>utensilios</a:t>
            </a:r>
            <a:r>
              <a:rPr lang="en-US" b="1" dirty="0"/>
              <a:t> </a:t>
            </a:r>
            <a:r>
              <a:rPr lang="en-US" b="1" dirty="0" err="1"/>
              <a:t>usas</a:t>
            </a:r>
            <a:r>
              <a:rPr lang="en-US" b="1" dirty="0"/>
              <a:t> </a:t>
            </a:r>
            <a:r>
              <a:rPr lang="en-US" b="1" dirty="0" err="1"/>
              <a:t>cuando</a:t>
            </a:r>
            <a:r>
              <a:rPr lang="en-US" b="1" dirty="0"/>
              <a:t> </a:t>
            </a:r>
            <a:r>
              <a:rPr lang="en-US" b="1" dirty="0" err="1"/>
              <a:t>prepararando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pico</a:t>
            </a:r>
            <a:r>
              <a:rPr lang="en-US" b="1" dirty="0"/>
              <a:t> de </a:t>
            </a:r>
            <a:r>
              <a:rPr lang="en-US" b="1" dirty="0" err="1"/>
              <a:t>gallo</a:t>
            </a:r>
            <a:r>
              <a:rPr lang="en-US" b="1" dirty="0"/>
              <a:t>.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i="1" dirty="0"/>
              <a:t>Una </a:t>
            </a:r>
            <a:r>
              <a:rPr lang="en-US" b="1" i="1" dirty="0" err="1"/>
              <a:t>tabla</a:t>
            </a:r>
            <a:r>
              <a:rPr lang="en-US" b="1" i="1" dirty="0"/>
              <a:t> de </a:t>
            </a:r>
            <a:r>
              <a:rPr lang="en-US" b="1" i="1" dirty="0" err="1"/>
              <a:t>cortar</a:t>
            </a:r>
            <a:r>
              <a:rPr lang="en-US" b="1" i="1" dirty="0"/>
              <a:t>, un </a:t>
            </a:r>
            <a:r>
              <a:rPr lang="en-US" b="1" i="1" dirty="0" err="1"/>
              <a:t>cuchillo</a:t>
            </a:r>
            <a:r>
              <a:rPr lang="en-US" b="1" i="1" dirty="0"/>
              <a:t>, </a:t>
            </a:r>
            <a:r>
              <a:rPr lang="en-US" b="1" i="1" dirty="0" err="1"/>
              <a:t>una</a:t>
            </a:r>
            <a:r>
              <a:rPr lang="en-US" b="1" i="1" dirty="0"/>
              <a:t> </a:t>
            </a:r>
            <a:r>
              <a:rPr lang="en-US" b="1" i="1" dirty="0" err="1"/>
              <a:t>cuchara</a:t>
            </a:r>
            <a:r>
              <a:rPr lang="en-US" b="1" i="1" dirty="0"/>
              <a:t>, un </a:t>
            </a:r>
            <a:r>
              <a:rPr lang="en-US" b="1" i="1" dirty="0" err="1"/>
              <a:t>tazón</a:t>
            </a:r>
            <a:r>
              <a:rPr lang="en-US" b="1" i="1" dirty="0"/>
              <a:t>/</a:t>
            </a:r>
            <a:r>
              <a:rPr lang="en-US" b="1" i="1" dirty="0" err="1"/>
              <a:t>bol.</a:t>
            </a:r>
            <a:endParaRPr lang="en-US" b="1" i="1" dirty="0"/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9AFBD-420B-9A24-F76D-C344BA14C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5145C-1F1B-847B-3196-B2D06C27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400" y="2541599"/>
            <a:ext cx="5003800" cy="411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What do you need to prepare </a:t>
            </a:r>
            <a:r>
              <a:rPr lang="en-US" dirty="0" err="1"/>
              <a:t>pico</a:t>
            </a:r>
            <a:r>
              <a:rPr lang="en-US" dirty="0"/>
              <a:t> de </a:t>
            </a:r>
            <a:r>
              <a:rPr lang="en-US" dirty="0" err="1"/>
              <a:t>gallo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i="1" dirty="0"/>
              <a:t>Tomatoes, jalapeño, onion, garlic, lime.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First, I need to wash the tomatoes in cold water.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I am going to chop the ingredients.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What utensils do you use when preparing </a:t>
            </a:r>
            <a:r>
              <a:rPr lang="en-US" dirty="0" err="1"/>
              <a:t>pico</a:t>
            </a:r>
            <a:r>
              <a:rPr lang="en-US" dirty="0"/>
              <a:t> de </a:t>
            </a:r>
            <a:r>
              <a:rPr lang="en-US" dirty="0" err="1"/>
              <a:t>gallo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i="1" dirty="0"/>
              <a:t>A cutting board, a knife, a spoon, a bowl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621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7E3-24CD-1BD7-CD22-7B1EE8E6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En la mesa – </a:t>
            </a:r>
            <a:r>
              <a:rPr lang="en-US" sz="6600" dirty="0" err="1"/>
              <a:t>Frases</a:t>
            </a:r>
            <a:r>
              <a:rPr lang="en-US" sz="6600" dirty="0"/>
              <a:t> </a:t>
            </a:r>
            <a:r>
              <a:rPr lang="en-US" sz="6600" dirty="0" err="1"/>
              <a:t>comunes</a:t>
            </a: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6E53-FCFE-D37C-D7FC-9DD3D5ABE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Español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975D9-8EC3-6045-C564-A414BACC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641" y="2541599"/>
            <a:ext cx="5486400" cy="4110991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es-MX" sz="2400" b="1" dirty="0"/>
              <a:t>Pon la mesa. </a:t>
            </a:r>
          </a:p>
          <a:p>
            <a:pPr marL="457200" lvl="0" indent="-457200">
              <a:buFont typeface="+mj-lt"/>
              <a:buAutoNum type="arabicParenR"/>
            </a:pPr>
            <a:r>
              <a:rPr lang="es-MX" sz="2400" b="1" dirty="0"/>
              <a:t>¿Dónde está la mantequila? </a:t>
            </a:r>
            <a:endParaRPr lang="en-US" sz="2400" dirty="0"/>
          </a:p>
          <a:p>
            <a:pPr marL="457200" lvl="0" indent="-457200">
              <a:buFont typeface="+mj-lt"/>
              <a:buAutoNum type="arabicParenR"/>
            </a:pPr>
            <a:r>
              <a:rPr lang="es-MX" sz="2400" b="1" dirty="0"/>
              <a:t>Pásame el pimiento por favor.</a:t>
            </a:r>
            <a:endParaRPr lang="en-US" sz="2400" dirty="0"/>
          </a:p>
          <a:p>
            <a:pPr marL="457200" lvl="0" indent="-457200">
              <a:buFont typeface="+mj-lt"/>
              <a:buAutoNum type="arabicParenR"/>
            </a:pPr>
            <a:r>
              <a:rPr lang="es-MX" sz="2400" b="1" dirty="0"/>
              <a:t>La comida es deliciosa. </a:t>
            </a:r>
            <a:endParaRPr lang="en-US" sz="2400" dirty="0"/>
          </a:p>
          <a:p>
            <a:pPr marL="457200" lvl="0" indent="-457200">
              <a:buFont typeface="+mj-lt"/>
              <a:buAutoNum type="arabicParenR"/>
            </a:pPr>
            <a:r>
              <a:rPr lang="es-MX" sz="2400" b="1" dirty="0"/>
              <a:t>Me encanta el guacamole.</a:t>
            </a:r>
            <a:r>
              <a:rPr lang="es-MX" sz="2400" dirty="0"/>
              <a:t> </a:t>
            </a:r>
            <a:endParaRPr lang="en-US" sz="2400" dirty="0"/>
          </a:p>
          <a:p>
            <a:pPr marL="457200" lvl="0" indent="-457200">
              <a:buFont typeface="+mj-lt"/>
              <a:buAutoNum type="arabicParenR"/>
            </a:pPr>
            <a:r>
              <a:rPr lang="es-MX" sz="2400" b="1" dirty="0"/>
              <a:t>¿Te gusta el guacamole? 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9AFBD-420B-9A24-F76D-C344BA14C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5145C-1F1B-847B-3196-B2D06C27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400" y="2541599"/>
            <a:ext cx="5486400" cy="4114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s-MX" sz="2400" dirty="0"/>
              <a:t>Set the table.</a:t>
            </a:r>
          </a:p>
          <a:p>
            <a:pPr marL="457200" indent="-457200">
              <a:buFont typeface="+mj-lt"/>
              <a:buAutoNum type="arabicParenR"/>
            </a:pPr>
            <a:r>
              <a:rPr lang="es-MX" sz="2400" dirty="0"/>
              <a:t>Where is the butter?</a:t>
            </a:r>
          </a:p>
          <a:p>
            <a:pPr marL="457200" indent="-457200">
              <a:buFont typeface="+mj-lt"/>
              <a:buAutoNum type="arabicParenR"/>
            </a:pPr>
            <a:r>
              <a:rPr lang="es-MX" sz="2400" dirty="0"/>
              <a:t> </a:t>
            </a:r>
            <a:r>
              <a:rPr lang="en-US" sz="2400" dirty="0"/>
              <a:t>Pass me the pepper please.</a:t>
            </a:r>
          </a:p>
          <a:p>
            <a:pPr marL="457200" indent="-457200">
              <a:buFont typeface="+mj-lt"/>
              <a:buAutoNum type="arabicParenR"/>
            </a:pPr>
            <a:r>
              <a:rPr lang="es-MX" sz="2400" dirty="0"/>
              <a:t>The food is delicious.</a:t>
            </a:r>
          </a:p>
          <a:p>
            <a:pPr marL="457200" indent="-457200">
              <a:buFont typeface="+mj-lt"/>
              <a:buAutoNum type="arabicParenR"/>
            </a:pPr>
            <a:r>
              <a:rPr lang="es-MX" sz="2400" dirty="0"/>
              <a:t>I love guacamole.</a:t>
            </a:r>
          </a:p>
          <a:p>
            <a:pPr marL="457200" indent="-457200">
              <a:buFont typeface="+mj-lt"/>
              <a:buAutoNum type="arabicParenR"/>
            </a:pPr>
            <a:r>
              <a:rPr lang="es-MX" sz="2400" dirty="0"/>
              <a:t>Do you like guacamole?</a:t>
            </a:r>
            <a:endParaRPr lang="en-US" sz="2400" dirty="0"/>
          </a:p>
          <a:p>
            <a:pPr marL="457200" indent="-457200">
              <a:buFont typeface="+mj-lt"/>
              <a:buAutoNum type="arabicParenR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9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obVTI">
  <a:themeElements>
    <a:clrScheme name="AnalogousFromLightSeed_2SEEDS">
      <a:dk1>
        <a:srgbClr val="000000"/>
      </a:dk1>
      <a:lt1>
        <a:srgbClr val="FFFFFF"/>
      </a:lt1>
      <a:dk2>
        <a:srgbClr val="412924"/>
      </a:dk2>
      <a:lt2>
        <a:srgbClr val="E8E4E2"/>
      </a:lt2>
      <a:accent1>
        <a:srgbClr val="7EA3BA"/>
      </a:accent1>
      <a:accent2>
        <a:srgbClr val="7FA9A8"/>
      </a:accent2>
      <a:accent3>
        <a:srgbClr val="969FC7"/>
      </a:accent3>
      <a:accent4>
        <a:srgbClr val="BA7E87"/>
      </a:accent4>
      <a:accent5>
        <a:srgbClr val="C1998A"/>
      </a:accent5>
      <a:accent6>
        <a:srgbClr val="B19F78"/>
      </a:accent6>
      <a:hlink>
        <a:srgbClr val="A57759"/>
      </a:hlink>
      <a:folHlink>
        <a:srgbClr val="7F7F7F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11458</TotalTime>
  <Words>1384</Words>
  <Application>Microsoft Office PowerPoint</Application>
  <PresentationFormat>Widescreen</PresentationFormat>
  <Paragraphs>250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Sagona Book</vt:lpstr>
      <vt:lpstr>The Hand Extrablack</vt:lpstr>
      <vt:lpstr>Wingdings</vt:lpstr>
      <vt:lpstr>BlobVTI</vt:lpstr>
      <vt:lpstr>In the kitchen</vt:lpstr>
      <vt:lpstr>Las preguntas</vt:lpstr>
      <vt:lpstr>Haciendo pico de gallo…</vt:lpstr>
      <vt:lpstr>Haciendo pico de gallo…</vt:lpstr>
      <vt:lpstr>Haciendo pico de gallo…</vt:lpstr>
      <vt:lpstr>En la cocina - Vocabulario</vt:lpstr>
      <vt:lpstr>En la cocina - Vocabulario</vt:lpstr>
      <vt:lpstr>En la cocina - Vocabulario</vt:lpstr>
      <vt:lpstr>En la mesa – Frases comunes</vt:lpstr>
      <vt:lpstr>En la mesa – Frases comunes</vt:lpstr>
      <vt:lpstr>Vocabulario – Quita la mesa</vt:lpstr>
      <vt:lpstr>Vocabulario – Quita la mesa</vt:lpstr>
      <vt:lpstr>Vocabulario – Quita la mesa</vt:lpstr>
      <vt:lpstr>Práctica - Traducir</vt:lpstr>
      <vt:lpstr>Conversación</vt:lpstr>
      <vt:lpstr>NOTA CULTURAL – EL CEVICHE</vt:lpstr>
      <vt:lpstr>Más práctica…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kitchen</dc:title>
  <dc:creator>Emma Garcia</dc:creator>
  <cp:lastModifiedBy>Futura Employee</cp:lastModifiedBy>
  <cp:revision>109</cp:revision>
  <dcterms:created xsi:type="dcterms:W3CDTF">2023-06-04T13:26:05Z</dcterms:created>
  <dcterms:modified xsi:type="dcterms:W3CDTF">2023-06-28T14:11:08Z</dcterms:modified>
</cp:coreProperties>
</file>