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8" r:id="rId3"/>
    <p:sldId id="270" r:id="rId4"/>
    <p:sldId id="269" r:id="rId5"/>
    <p:sldId id="283" r:id="rId6"/>
    <p:sldId id="284" r:id="rId7"/>
    <p:sldId id="285" r:id="rId8"/>
    <p:sldId id="262" r:id="rId9"/>
    <p:sldId id="263" r:id="rId10"/>
    <p:sldId id="278" r:id="rId11"/>
    <p:sldId id="268" r:id="rId12"/>
    <p:sldId id="281" r:id="rId13"/>
    <p:sldId id="282" r:id="rId14"/>
    <p:sldId id="286" r:id="rId15"/>
    <p:sldId id="275"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59" d="100"/>
          <a:sy n="159" d="100"/>
        </p:scale>
        <p:origin x="38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Wednesday, June 28,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9226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Wednesday, June 28,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55133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Wednesday, June 28,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01335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Wednesday, June 28, 2023</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1573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Wednesday, June 28, 2023</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408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Wednesday, June 28,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8955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Wednesday, June 28, 2023</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9959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Wednesday, June 28, 2023</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91072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Wednesday, June 28, 2023</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4269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Wednesday, June 28,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1473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Wednesday, June 28, 2023</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6269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Wednesday, June 28, 2023</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622791112"/>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88000"/>
        </a:lnSpc>
        <a:spcBef>
          <a:spcPct val="0"/>
        </a:spcBef>
        <a:buNone/>
        <a:defRPr sz="44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flickr.com/photos/krystal-hotels-timeshare/7161346832" TargetMode="External"/><Relationship Id="rId7" Type="http://schemas.openxmlformats.org/officeDocument/2006/relationships/hyperlink" Target="http://www.flickr.com/photos/criminalintent/4012655664/" TargetMode="External"/><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27.jpg"/><Relationship Id="rId11" Type="http://schemas.openxmlformats.org/officeDocument/2006/relationships/hyperlink" Target="https://elgourmeturbano.blogspot.com/2021/05/" TargetMode="External"/><Relationship Id="rId5" Type="http://schemas.openxmlformats.org/officeDocument/2006/relationships/hyperlink" Target="http://lalocacocina.blogspot.com/2007/10/el-menu-para-mis-suegros.html" TargetMode="External"/><Relationship Id="rId10" Type="http://schemas.openxmlformats.org/officeDocument/2006/relationships/image" Target="../media/image29.jpg"/><Relationship Id="rId4" Type="http://schemas.openxmlformats.org/officeDocument/2006/relationships/image" Target="../media/image26.jpg"/><Relationship Id="rId9" Type="http://schemas.openxmlformats.org/officeDocument/2006/relationships/hyperlink" Target="http://www.pngall.com/waiter-p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somospacientes.com/noticias/avances/beber-vino-blanco-aumenta-el-riesgo-de-padecer-un-melanoma/" TargetMode="External"/><Relationship Id="rId7" Type="http://schemas.openxmlformats.org/officeDocument/2006/relationships/hyperlink" Target="https://cookingweekends.blogspot.com/2011/05/citrus-margarita.html" TargetMode="External"/><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hyperlink" Target="http://www.pngall.com/juice-png" TargetMode="External"/><Relationship Id="rId4" Type="http://schemas.openxmlformats.org/officeDocument/2006/relationships/image" Target="../media/image13.png"/><Relationship Id="rId9" Type="http://schemas.openxmlformats.org/officeDocument/2006/relationships/hyperlink" Target="https://www.pexels.com/es-es/foto/foto-de-persona-sosteniendo-una-botella-de-vino-351320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conversation-dialogue-interview-1262311/" TargetMode="External"/><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cookipedia.co.uk/recipes_wiki/Horchata_de_almendras_o_chufas"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aisysworld.net/2013/03/25/mango-margaritas/" TargetMode="External"/><Relationship Id="rId7" Type="http://schemas.openxmlformats.org/officeDocument/2006/relationships/hyperlink" Target="https://www.flickr.com/photos/97065306@N06/10134746206" TargetMode="External"/><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hyperlink" Target="https://elblogdelasalasdelarte.blogspot.com/2014/08/mojito-el-sabor-de-la-habana.html" TargetMode="Externa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oodista.com/blog/2011/05/02/5-drinks-to-celebrate-cinco-de-mayo" TargetMode="External"/><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foodista.com/blog/2011/05/02/5-drinks-to-celebrate-cinco-de-mayo" TargetMode="External"/><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hyperlink" Target="https://expertfightingtips.com/es/poner-el-vaso-de-agua/" TargetMode="External"/><Relationship Id="rId3" Type="http://schemas.openxmlformats.org/officeDocument/2006/relationships/hyperlink" Target="https://pixabay.com/en/drinking-water-drinking-fountain-293926/" TargetMode="External"/><Relationship Id="rId7" Type="http://schemas.openxmlformats.org/officeDocument/2006/relationships/hyperlink" Target="https://pxhere.com/fr/photo/1377286" TargetMode="External"/><Relationship Id="rId12" Type="http://schemas.openxmlformats.org/officeDocument/2006/relationships/image" Target="../media/image8.png"/><Relationship Id="rId17" Type="http://schemas.openxmlformats.org/officeDocument/2006/relationships/hyperlink" Target="https://www.pexels.com/pt-br/foto/agradavel-aperitivo-atualizacao-bala-1233319/" TargetMode="External"/><Relationship Id="rId2" Type="http://schemas.openxmlformats.org/officeDocument/2006/relationships/image" Target="../media/image3.png"/><Relationship Id="rId16"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5.jpeg"/><Relationship Id="rId11" Type="http://schemas.openxmlformats.org/officeDocument/2006/relationships/hyperlink" Target="https://www.publicdomainpictures.net/en/view-image.php?image=2015&amp;picture=white-and-red-wine" TargetMode="External"/><Relationship Id="rId5" Type="http://schemas.openxmlformats.org/officeDocument/2006/relationships/hyperlink" Target="https://www.musculosespartanos.com/dieta/es-malo-el-azucar-te-sorprenderas/" TargetMode="External"/><Relationship Id="rId15" Type="http://schemas.openxmlformats.org/officeDocument/2006/relationships/hyperlink" Target="https://elgourmeturbano.blogspot.com/2017/03/algunos-datos-curiosos-que-seguro.html" TargetMode="External"/><Relationship Id="rId10" Type="http://schemas.openxmlformats.org/officeDocument/2006/relationships/image" Target="../media/image7.jpg"/><Relationship Id="rId4" Type="http://schemas.openxmlformats.org/officeDocument/2006/relationships/image" Target="../media/image4.jpg"/><Relationship Id="rId9" Type="http://schemas.openxmlformats.org/officeDocument/2006/relationships/hyperlink" Target="https://www.elenacorrales.com/blogelenacorrales/la-leche-de-vaca-alimento-para-seres-humanos-vi/" TargetMode="Externa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hyperlink" Target="http://www.allwhitebackground.com/ice.html" TargetMode="External"/><Relationship Id="rId3" Type="http://schemas.openxmlformats.org/officeDocument/2006/relationships/hyperlink" Target="https://www.bmj.com/content/366/bmj.l2408" TargetMode="External"/><Relationship Id="rId7" Type="http://schemas.openxmlformats.org/officeDocument/2006/relationships/hyperlink" Target="http://www.pngall.com/juice-png" TargetMode="External"/><Relationship Id="rId12"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hyperlink" Target="https://www.pngall.com/blender-png/download/62612" TargetMode="External"/><Relationship Id="rId5" Type="http://schemas.openxmlformats.org/officeDocument/2006/relationships/hyperlink" Target="https://www.publicdomainpictures.net/en/view-image.php?image=268493&amp;picture=herbal-tea" TargetMode="External"/><Relationship Id="rId15" Type="http://schemas.openxmlformats.org/officeDocument/2006/relationships/hyperlink" Target="http://learn.e-limu.org/topic/view/?c=150" TargetMode="External"/><Relationship Id="rId10" Type="http://schemas.openxmlformats.org/officeDocument/2006/relationships/image" Target="../media/image15.png"/><Relationship Id="rId4" Type="http://schemas.openxmlformats.org/officeDocument/2006/relationships/image" Target="../media/image12.jpg"/><Relationship Id="rId9" Type="http://schemas.openxmlformats.org/officeDocument/2006/relationships/hyperlink" Target="https://shenushenu.blogspot.com/2016/04/notas-sobre-vino.html" TargetMode="External"/><Relationship Id="rId1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hyperlink" Target="https://www.flickr.com/photos/stone-soup/44211965261/" TargetMode="External"/><Relationship Id="rId3" Type="http://schemas.openxmlformats.org/officeDocument/2006/relationships/hyperlink" Target="https://openclipart.org/detail/211184/term%C3%83%C2%B4metro-quente-thermometer-hot-by-aristoteles-211184" TargetMode="External"/><Relationship Id="rId7" Type="http://schemas.openxmlformats.org/officeDocument/2006/relationships/hyperlink" Target="https://pngimg.com/download/16854" TargetMode="External"/><Relationship Id="rId12"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hyperlink" Target="http://www.pngall.com/ice-cream-png" TargetMode="External"/><Relationship Id="rId5" Type="http://schemas.openxmlformats.org/officeDocument/2006/relationships/hyperlink" Target="https://www.maxpixel.net/Thermometer-Cold-Freezing-Temperature-Winter-1300515" TargetMode="External"/><Relationship Id="rId15" Type="http://schemas.openxmlformats.org/officeDocument/2006/relationships/hyperlink" Target="https://foto.wuestenigel.com/close-up-pouring-tea-from-a-thermos-into-a-mug/" TargetMode="External"/><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hyperlink" Target="https://pl.wikipedia.org/wiki/Szklanka" TargetMode="External"/><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149A9F6-B857-488C-AC3A-007B7816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9EFD05-C377-44BE-91F0-1D17C1D9B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76C12-E3AB-2A38-1E3E-57FC673971DE}"/>
              </a:ext>
            </a:extLst>
          </p:cNvPr>
          <p:cNvSpPr>
            <a:spLocks noGrp="1"/>
          </p:cNvSpPr>
          <p:nvPr>
            <p:ph type="ctrTitle"/>
          </p:nvPr>
        </p:nvSpPr>
        <p:spPr>
          <a:xfrm>
            <a:off x="720000" y="1449389"/>
            <a:ext cx="5015638" cy="2075012"/>
          </a:xfrm>
        </p:spPr>
        <p:txBody>
          <a:bodyPr>
            <a:normAutofit/>
          </a:bodyPr>
          <a:lstStyle/>
          <a:p>
            <a:r>
              <a:rPr lang="en-US" dirty="0"/>
              <a:t>In the kitchen</a:t>
            </a:r>
          </a:p>
        </p:txBody>
      </p:sp>
      <p:sp>
        <p:nvSpPr>
          <p:cNvPr id="3" name="Subtitle 2">
            <a:extLst>
              <a:ext uri="{FF2B5EF4-FFF2-40B4-BE49-F238E27FC236}">
                <a16:creationId xmlns:a16="http://schemas.microsoft.com/office/drawing/2014/main" id="{869127CE-64CD-BC53-1019-9F788FAF6E5E}"/>
              </a:ext>
            </a:extLst>
          </p:cNvPr>
          <p:cNvSpPr>
            <a:spLocks noGrp="1"/>
          </p:cNvSpPr>
          <p:nvPr>
            <p:ph type="subTitle" idx="1"/>
          </p:nvPr>
        </p:nvSpPr>
        <p:spPr>
          <a:xfrm>
            <a:off x="720000" y="3830398"/>
            <a:ext cx="5015638" cy="1219439"/>
          </a:xfrm>
        </p:spPr>
        <p:txBody>
          <a:bodyPr>
            <a:normAutofit/>
          </a:bodyPr>
          <a:lstStyle/>
          <a:p>
            <a:r>
              <a:rPr lang="en-US" dirty="0" err="1"/>
              <a:t>Vamos</a:t>
            </a:r>
            <a:r>
              <a:rPr lang="en-US" dirty="0"/>
              <a:t> a comer y a </a:t>
            </a:r>
            <a:r>
              <a:rPr lang="en-US" dirty="0" err="1"/>
              <a:t>cocinar</a:t>
            </a:r>
            <a:endParaRPr lang="en-US" dirty="0"/>
          </a:p>
          <a:p>
            <a:r>
              <a:rPr lang="en-US" dirty="0" err="1"/>
              <a:t>Semana</a:t>
            </a:r>
            <a:r>
              <a:rPr lang="en-US" dirty="0"/>
              <a:t> 4</a:t>
            </a:r>
          </a:p>
        </p:txBody>
      </p:sp>
      <p:grpSp>
        <p:nvGrpSpPr>
          <p:cNvPr id="20" name="Group 19">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21"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5" name="Group 24">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6" y="5503147"/>
            <a:ext cx="2117174" cy="588806"/>
            <a:chOff x="4549904" y="5078157"/>
            <a:chExt cx="3023338" cy="840818"/>
          </a:xfrm>
        </p:grpSpPr>
        <p:sp>
          <p:nvSpPr>
            <p:cNvPr id="26"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7"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8"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pic>
        <p:nvPicPr>
          <p:cNvPr id="4" name="Picture 3" descr="A chopping board with spices on top">
            <a:extLst>
              <a:ext uri="{FF2B5EF4-FFF2-40B4-BE49-F238E27FC236}">
                <a16:creationId xmlns:a16="http://schemas.microsoft.com/office/drawing/2014/main" id="{CB5845F8-7DA0-5D77-4F60-9EFF67C5077E}"/>
              </a:ext>
            </a:extLst>
          </p:cNvPr>
          <p:cNvPicPr>
            <a:picLocks noChangeAspect="1"/>
          </p:cNvPicPr>
          <p:nvPr/>
        </p:nvPicPr>
        <p:blipFill rotWithShape="1">
          <a:blip r:embed="rId2"/>
          <a:srcRect l="14961" r="12507" b="-1"/>
          <a:stretch/>
        </p:blipFill>
        <p:spPr>
          <a:xfrm>
            <a:off x="6313088" y="602657"/>
            <a:ext cx="5326462" cy="5250743"/>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pic>
    </p:spTree>
    <p:extLst>
      <p:ext uri="{BB962C8B-B14F-4D97-AF65-F5344CB8AC3E}">
        <p14:creationId xmlns:p14="http://schemas.microsoft.com/office/powerpoint/2010/main" val="17656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9AA4-616F-62C9-B179-53116D7BD692}"/>
              </a:ext>
            </a:extLst>
          </p:cNvPr>
          <p:cNvSpPr>
            <a:spLocks noGrp="1"/>
          </p:cNvSpPr>
          <p:nvPr>
            <p:ph type="title"/>
          </p:nvPr>
        </p:nvSpPr>
        <p:spPr/>
        <p:txBody>
          <a:bodyPr>
            <a:noAutofit/>
          </a:bodyPr>
          <a:lstStyle/>
          <a:p>
            <a:r>
              <a:rPr lang="en-US" sz="6600" spc="-100" dirty="0" err="1"/>
              <a:t>Vocabulario</a:t>
            </a:r>
            <a:r>
              <a:rPr lang="en-US" sz="6600" spc="-100" dirty="0"/>
              <a:t> – En </a:t>
            </a:r>
            <a:r>
              <a:rPr lang="en-US" sz="6600" spc="-100" dirty="0" err="1"/>
              <a:t>el</a:t>
            </a:r>
            <a:r>
              <a:rPr lang="en-US" sz="6600" spc="-100" dirty="0"/>
              <a:t> </a:t>
            </a:r>
            <a:r>
              <a:rPr lang="en-US" sz="6600" spc="-100" dirty="0" err="1"/>
              <a:t>restaurante</a:t>
            </a:r>
            <a:endParaRPr lang="en-US" sz="6600" dirty="0"/>
          </a:p>
        </p:txBody>
      </p:sp>
      <p:graphicFrame>
        <p:nvGraphicFramePr>
          <p:cNvPr id="8" name="Table 8">
            <a:extLst>
              <a:ext uri="{FF2B5EF4-FFF2-40B4-BE49-F238E27FC236}">
                <a16:creationId xmlns:a16="http://schemas.microsoft.com/office/drawing/2014/main" id="{1E2BEA39-2216-F2B2-CD85-52D918525E65}"/>
              </a:ext>
            </a:extLst>
          </p:cNvPr>
          <p:cNvGraphicFramePr>
            <a:graphicFrameLocks noGrp="1"/>
          </p:cNvGraphicFramePr>
          <p:nvPr>
            <p:ph sz="quarter" idx="4"/>
            <p:extLst>
              <p:ext uri="{D42A27DB-BD31-4B8C-83A1-F6EECF244321}">
                <p14:modId xmlns:p14="http://schemas.microsoft.com/office/powerpoint/2010/main" val="1534306649"/>
              </p:ext>
            </p:extLst>
          </p:nvPr>
        </p:nvGraphicFramePr>
        <p:xfrm>
          <a:off x="572573" y="2015895"/>
          <a:ext cx="5669280" cy="4511040"/>
        </p:xfrm>
        <a:graphic>
          <a:graphicData uri="http://schemas.openxmlformats.org/drawingml/2006/table">
            <a:tbl>
              <a:tblPr firstRow="1" bandRow="1">
                <a:tableStyleId>{284E427A-3D55-4303-BF80-6455036E1DE7}</a:tableStyleId>
              </a:tblPr>
              <a:tblGrid>
                <a:gridCol w="3108960">
                  <a:extLst>
                    <a:ext uri="{9D8B030D-6E8A-4147-A177-3AD203B41FA5}">
                      <a16:colId xmlns:a16="http://schemas.microsoft.com/office/drawing/2014/main" val="3591194401"/>
                    </a:ext>
                  </a:extLst>
                </a:gridCol>
                <a:gridCol w="2560320">
                  <a:extLst>
                    <a:ext uri="{9D8B030D-6E8A-4147-A177-3AD203B41FA5}">
                      <a16:colId xmlns:a16="http://schemas.microsoft.com/office/drawing/2014/main" val="2689977451"/>
                    </a:ext>
                  </a:extLst>
                </a:gridCol>
              </a:tblGrid>
              <a:tr h="370840">
                <a:tc>
                  <a:txBody>
                    <a:bodyPr/>
                    <a:lstStyle/>
                    <a:p>
                      <a:r>
                        <a:rPr lang="en-US" sz="2400" dirty="0" err="1"/>
                        <a:t>Español</a:t>
                      </a:r>
                      <a:endParaRPr lang="en-US" sz="2400" dirty="0"/>
                    </a:p>
                  </a:txBody>
                  <a:tcPr>
                    <a:cell3D prstMaterial="dkEdge">
                      <a:bevel/>
                      <a:lightRig rig="flood" dir="t"/>
                    </a:cell3D>
                  </a:tcPr>
                </a:tc>
                <a:tc>
                  <a:txBody>
                    <a:bodyPr/>
                    <a:lstStyle/>
                    <a:p>
                      <a:r>
                        <a:rPr lang="en-US" sz="2400" dirty="0" err="1"/>
                        <a:t>Inglés</a:t>
                      </a:r>
                      <a:endParaRPr lang="en-US" sz="2400" dirty="0"/>
                    </a:p>
                  </a:txBody>
                  <a:tcPr>
                    <a:cell3D prstMaterial="dkEdge">
                      <a:bevel/>
                      <a:lightRig rig="flood" dir="t"/>
                    </a:cell3D>
                  </a:tcPr>
                </a:tc>
                <a:extLst>
                  <a:ext uri="{0D108BD9-81ED-4DB2-BD59-A6C34878D82A}">
                    <a16:rowId xmlns:a16="http://schemas.microsoft.com/office/drawing/2014/main" val="4109744451"/>
                  </a:ext>
                </a:extLst>
              </a:tr>
              <a:tr h="457200">
                <a:tc>
                  <a:txBody>
                    <a:bodyPr/>
                    <a:lstStyle/>
                    <a:p>
                      <a:r>
                        <a:rPr lang="en-US" sz="2000" dirty="0" err="1"/>
                        <a:t>el</a:t>
                      </a:r>
                      <a:r>
                        <a:rPr lang="en-US" sz="2000" dirty="0"/>
                        <a:t> </a:t>
                      </a:r>
                      <a:r>
                        <a:rPr lang="en-US" sz="2000" dirty="0" err="1"/>
                        <a:t>restaurante</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restaurant</a:t>
                      </a:r>
                    </a:p>
                  </a:txBody>
                  <a:tcPr>
                    <a:cell3D prstMaterial="dkEdge">
                      <a:bevel/>
                      <a:lightRig rig="flood" dir="t"/>
                    </a:cell3D>
                  </a:tcPr>
                </a:tc>
                <a:extLst>
                  <a:ext uri="{0D108BD9-81ED-4DB2-BD59-A6C34878D82A}">
                    <a16:rowId xmlns:a16="http://schemas.microsoft.com/office/drawing/2014/main" val="1185194216"/>
                  </a:ext>
                </a:extLst>
              </a:tr>
              <a:tr h="457200">
                <a:tc>
                  <a:txBody>
                    <a:bodyPr/>
                    <a:lstStyle/>
                    <a:p>
                      <a:r>
                        <a:rPr lang="en-US" sz="2000" dirty="0" err="1"/>
                        <a:t>el</a:t>
                      </a:r>
                      <a:r>
                        <a:rPr lang="en-US" sz="2000" dirty="0"/>
                        <a:t> menu/la carta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menu</a:t>
                      </a:r>
                    </a:p>
                  </a:txBody>
                  <a:tcPr>
                    <a:cell3D prstMaterial="dkEdge">
                      <a:bevel/>
                      <a:lightRig rig="flood" dir="t"/>
                    </a:cell3D>
                  </a:tcPr>
                </a:tc>
                <a:extLst>
                  <a:ext uri="{0D108BD9-81ED-4DB2-BD59-A6C34878D82A}">
                    <a16:rowId xmlns:a16="http://schemas.microsoft.com/office/drawing/2014/main" val="2734815492"/>
                  </a:ext>
                </a:extLst>
              </a:tr>
              <a:tr h="457200">
                <a:tc>
                  <a:txBody>
                    <a:bodyPr/>
                    <a:lstStyle/>
                    <a:p>
                      <a:r>
                        <a:rPr lang="en-US" sz="2000" dirty="0"/>
                        <a:t>la </a:t>
                      </a:r>
                      <a:r>
                        <a:rPr lang="en-US" sz="2000" dirty="0" err="1"/>
                        <a:t>cuenta</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bill/check </a:t>
                      </a:r>
                    </a:p>
                  </a:txBody>
                  <a:tcPr>
                    <a:cell3D prstMaterial="dkEdge">
                      <a:bevel/>
                      <a:lightRig rig="flood" dir="t"/>
                    </a:cell3D>
                  </a:tcPr>
                </a:tc>
                <a:extLst>
                  <a:ext uri="{0D108BD9-81ED-4DB2-BD59-A6C34878D82A}">
                    <a16:rowId xmlns:a16="http://schemas.microsoft.com/office/drawing/2014/main" val="4031284214"/>
                  </a:ext>
                </a:extLst>
              </a:tr>
              <a:tr h="457200">
                <a:tc>
                  <a:txBody>
                    <a:bodyPr/>
                    <a:lstStyle/>
                    <a:p>
                      <a:r>
                        <a:rPr lang="en-US" sz="2000" dirty="0" err="1"/>
                        <a:t>el</a:t>
                      </a:r>
                      <a:r>
                        <a:rPr lang="en-US" sz="2000" dirty="0"/>
                        <a:t> cocinero/ la </a:t>
                      </a:r>
                      <a:r>
                        <a:rPr lang="en-US" sz="2000" dirty="0" err="1"/>
                        <a:t>cocinera</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the cook </a:t>
                      </a:r>
                    </a:p>
                  </a:txBody>
                  <a:tcPr>
                    <a:cell3D prstMaterial="dkEdge">
                      <a:bevel/>
                      <a:lightRig rig="flood" dir="t"/>
                    </a:cell3D>
                  </a:tcPr>
                </a:tc>
                <a:extLst>
                  <a:ext uri="{0D108BD9-81ED-4DB2-BD59-A6C34878D82A}">
                    <a16:rowId xmlns:a16="http://schemas.microsoft.com/office/drawing/2014/main" val="4040641052"/>
                  </a:ext>
                </a:extLst>
              </a:tr>
              <a:tr h="0">
                <a:tc>
                  <a:txBody>
                    <a:bodyPr/>
                    <a:lstStyle/>
                    <a:p>
                      <a:r>
                        <a:rPr lang="en-US" sz="2000" dirty="0" err="1"/>
                        <a:t>el</a:t>
                      </a:r>
                      <a:r>
                        <a:rPr lang="en-US" sz="2000" dirty="0"/>
                        <a:t> </a:t>
                      </a:r>
                      <a:r>
                        <a:rPr lang="en-US" sz="2000" dirty="0" err="1"/>
                        <a:t>mesero</a:t>
                      </a:r>
                      <a:r>
                        <a:rPr lang="en-US" sz="2000" dirty="0"/>
                        <a:t>/la </a:t>
                      </a:r>
                      <a:r>
                        <a:rPr lang="en-US" sz="2000" dirty="0" err="1"/>
                        <a:t>mesera</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server</a:t>
                      </a:r>
                    </a:p>
                  </a:txBody>
                  <a:tcPr>
                    <a:cell3D prstMaterial="dkEdge">
                      <a:bevel/>
                      <a:lightRig rig="flood" dir="t"/>
                    </a:cell3D>
                  </a:tcPr>
                </a:tc>
                <a:extLst>
                  <a:ext uri="{0D108BD9-81ED-4DB2-BD59-A6C34878D82A}">
                    <a16:rowId xmlns:a16="http://schemas.microsoft.com/office/drawing/2014/main" val="3385022012"/>
                  </a:ext>
                </a:extLst>
              </a:tr>
              <a:tr h="457200">
                <a:tc>
                  <a:txBody>
                    <a:bodyPr/>
                    <a:lstStyle/>
                    <a:p>
                      <a:r>
                        <a:rPr lang="en-US" dirty="0" err="1"/>
                        <a:t>pedir</a:t>
                      </a:r>
                      <a:r>
                        <a:rPr lang="en-US" dirty="0"/>
                        <a:t>/</a:t>
                      </a:r>
                      <a:r>
                        <a:rPr lang="en-US" dirty="0" err="1"/>
                        <a:t>ordenar</a:t>
                      </a:r>
                      <a:endParaRPr lang="es-E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to order</a:t>
                      </a:r>
                    </a:p>
                  </a:txBody>
                  <a:tcPr>
                    <a:cell3D prstMaterial="dkEdge">
                      <a:bevel/>
                      <a:lightRig rig="flood" dir="t"/>
                    </a:cell3D>
                  </a:tcPr>
                </a:tc>
                <a:extLst>
                  <a:ext uri="{0D108BD9-81ED-4DB2-BD59-A6C34878D82A}">
                    <a16:rowId xmlns:a16="http://schemas.microsoft.com/office/drawing/2014/main" val="2913184379"/>
                  </a:ext>
                </a:extLst>
              </a:tr>
              <a:tr h="457200">
                <a:tc>
                  <a:txBody>
                    <a:bodyPr/>
                    <a:lstStyle/>
                    <a:p>
                      <a:r>
                        <a:rPr lang="en-US" sz="2000" dirty="0"/>
                        <a:t>¿</a:t>
                      </a:r>
                      <a:r>
                        <a:rPr lang="en-US" sz="2000" dirty="0" err="1"/>
                        <a:t>Podría</a:t>
                      </a:r>
                      <a:r>
                        <a:rPr lang="en-US" sz="2000" dirty="0"/>
                        <a:t> </a:t>
                      </a:r>
                      <a:r>
                        <a:rPr lang="en-US" sz="2000" dirty="0" err="1"/>
                        <a:t>tener</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Could I have…? </a:t>
                      </a:r>
                    </a:p>
                  </a:txBody>
                  <a:tcPr>
                    <a:cell3D prstMaterial="dkEdge">
                      <a:bevel/>
                      <a:lightRig rig="flood" dir="t"/>
                    </a:cell3D>
                  </a:tcPr>
                </a:tc>
                <a:extLst>
                  <a:ext uri="{0D108BD9-81ED-4DB2-BD59-A6C34878D82A}">
                    <a16:rowId xmlns:a16="http://schemas.microsoft.com/office/drawing/2014/main" val="3257781864"/>
                  </a:ext>
                </a:extLst>
              </a:tr>
              <a:tr h="457200">
                <a:tc>
                  <a:txBody>
                    <a:bodyPr/>
                    <a:lstStyle/>
                    <a:p>
                      <a:r>
                        <a:rPr lang="en-US" sz="2000" dirty="0"/>
                        <a:t>Me </a:t>
                      </a:r>
                      <a:r>
                        <a:rPr lang="en-US" sz="2000" dirty="0" err="1"/>
                        <a:t>gustaría</a:t>
                      </a:r>
                      <a:r>
                        <a:rPr lang="en-US" sz="2000" dirty="0"/>
                        <a:t>…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I would like… </a:t>
                      </a:r>
                    </a:p>
                  </a:txBody>
                  <a:tcPr>
                    <a:cell3D prstMaterial="dkEdge">
                      <a:bevel/>
                      <a:lightRig rig="flood" dir="t"/>
                    </a:cell3D>
                  </a:tcPr>
                </a:tc>
                <a:extLst>
                  <a:ext uri="{0D108BD9-81ED-4DB2-BD59-A6C34878D82A}">
                    <a16:rowId xmlns:a16="http://schemas.microsoft.com/office/drawing/2014/main" val="3371860830"/>
                  </a:ext>
                </a:extLst>
              </a:tr>
              <a:tr h="457200">
                <a:tc>
                  <a:txBody>
                    <a:bodyPr/>
                    <a:lstStyle/>
                    <a:p>
                      <a:r>
                        <a:rPr lang="en-US" sz="2000" dirty="0"/>
                        <a:t>para </a:t>
                      </a:r>
                      <a:r>
                        <a:rPr lang="en-US" sz="2000" dirty="0" err="1"/>
                        <a:t>llevar</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to go</a:t>
                      </a:r>
                    </a:p>
                  </a:txBody>
                  <a:tcPr>
                    <a:cell3D prstMaterial="dkEdge">
                      <a:bevel/>
                      <a:lightRig rig="flood" dir="t"/>
                    </a:cell3D>
                  </a:tcPr>
                </a:tc>
                <a:extLst>
                  <a:ext uri="{0D108BD9-81ED-4DB2-BD59-A6C34878D82A}">
                    <a16:rowId xmlns:a16="http://schemas.microsoft.com/office/drawing/2014/main" val="1387541413"/>
                  </a:ext>
                </a:extLst>
              </a:tr>
            </a:tbl>
          </a:graphicData>
        </a:graphic>
      </p:graphicFrame>
      <p:pic>
        <p:nvPicPr>
          <p:cNvPr id="5" name="Content Placeholder 14" descr="A picture containing text, table, indoor, ceiling&#10;&#10;Description automatically generated">
            <a:extLst>
              <a:ext uri="{FF2B5EF4-FFF2-40B4-BE49-F238E27FC236}">
                <a16:creationId xmlns:a16="http://schemas.microsoft.com/office/drawing/2014/main" id="{B16C2F43-7695-6132-8054-059AB4146E4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01873" y="1710061"/>
            <a:ext cx="2286000" cy="1524742"/>
          </a:xfrm>
          <a:prstGeom prst="rect">
            <a:avLst/>
          </a:prstGeom>
        </p:spPr>
      </p:pic>
      <p:pic>
        <p:nvPicPr>
          <p:cNvPr id="6" name="Content Placeholder 10" descr="Text&#10;&#10;Description automatically generated">
            <a:extLst>
              <a:ext uri="{FF2B5EF4-FFF2-40B4-BE49-F238E27FC236}">
                <a16:creationId xmlns:a16="http://schemas.microsoft.com/office/drawing/2014/main" id="{D17E5995-CBC2-34ED-843B-6BCE2627DBFD}"/>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07501" y="1307591"/>
            <a:ext cx="1463040" cy="2121409"/>
          </a:xfrm>
        </p:spPr>
      </p:pic>
      <p:pic>
        <p:nvPicPr>
          <p:cNvPr id="7" name="Content Placeholder 9" descr="Text&#10;&#10;Description automatically generated with medium confidence">
            <a:extLst>
              <a:ext uri="{FF2B5EF4-FFF2-40B4-BE49-F238E27FC236}">
                <a16:creationId xmlns:a16="http://schemas.microsoft.com/office/drawing/2014/main" id="{2D9A6A8E-B4F3-ED56-AE06-0D4B0764D7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31804" y="3519603"/>
            <a:ext cx="2011680" cy="1342166"/>
          </a:xfrm>
          <a:prstGeom prst="rect">
            <a:avLst/>
          </a:prstGeom>
        </p:spPr>
      </p:pic>
      <p:pic>
        <p:nvPicPr>
          <p:cNvPr id="9" name="Content Placeholder 13" descr="A person in a tuxedo holding a tray&#10;&#10;Description automatically generated with medium confidence">
            <a:extLst>
              <a:ext uri="{FF2B5EF4-FFF2-40B4-BE49-F238E27FC236}">
                <a16:creationId xmlns:a16="http://schemas.microsoft.com/office/drawing/2014/main" id="{65BB0757-B47E-C359-CD48-659A8EE15FA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920524" y="5146569"/>
            <a:ext cx="1645920" cy="1662599"/>
          </a:xfrm>
          <a:prstGeom prst="rect">
            <a:avLst/>
          </a:prstGeom>
        </p:spPr>
      </p:pic>
      <p:pic>
        <p:nvPicPr>
          <p:cNvPr id="11" name="Picture 10" descr="A chef holding plates of food&#10;&#10;Description automatically generated with medium confidence">
            <a:extLst>
              <a:ext uri="{FF2B5EF4-FFF2-40B4-BE49-F238E27FC236}">
                <a16:creationId xmlns:a16="http://schemas.microsoft.com/office/drawing/2014/main" id="{B0026543-3F0F-A083-19F0-547BF5D5D5F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158861" y="3653107"/>
            <a:ext cx="2560320" cy="1351062"/>
          </a:xfrm>
          <a:prstGeom prst="rect">
            <a:avLst/>
          </a:prstGeom>
        </p:spPr>
      </p:pic>
    </p:spTree>
    <p:extLst>
      <p:ext uri="{BB962C8B-B14F-4D97-AF65-F5344CB8AC3E}">
        <p14:creationId xmlns:p14="http://schemas.microsoft.com/office/powerpoint/2010/main" val="15755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E79-CEA5-C000-628E-9B724331DAD6}"/>
              </a:ext>
            </a:extLst>
          </p:cNvPr>
          <p:cNvSpPr>
            <a:spLocks noGrp="1"/>
          </p:cNvSpPr>
          <p:nvPr>
            <p:ph type="title"/>
          </p:nvPr>
        </p:nvSpPr>
        <p:spPr/>
        <p:txBody>
          <a:bodyPr>
            <a:normAutofit/>
          </a:bodyPr>
          <a:lstStyle/>
          <a:p>
            <a:r>
              <a:rPr lang="en-US" sz="6600" b="1" dirty="0" err="1"/>
              <a:t>Práctica</a:t>
            </a:r>
            <a:r>
              <a:rPr lang="en-US" sz="6600" b="1" dirty="0"/>
              <a:t> - </a:t>
            </a:r>
            <a:r>
              <a:rPr lang="en-US" sz="6600" b="1" dirty="0" err="1"/>
              <a:t>Traducir</a:t>
            </a:r>
            <a:endParaRPr lang="en-US" sz="6600" b="1" dirty="0"/>
          </a:p>
        </p:txBody>
      </p:sp>
      <p:sp>
        <p:nvSpPr>
          <p:cNvPr id="3" name="Content Placeholder 2">
            <a:extLst>
              <a:ext uri="{FF2B5EF4-FFF2-40B4-BE49-F238E27FC236}">
                <a16:creationId xmlns:a16="http://schemas.microsoft.com/office/drawing/2014/main" id="{68310961-77F7-F8E9-B31F-4DDC4FD4FB23}"/>
              </a:ext>
            </a:extLst>
          </p:cNvPr>
          <p:cNvSpPr>
            <a:spLocks noGrp="1"/>
          </p:cNvSpPr>
          <p:nvPr>
            <p:ph sz="half" idx="1"/>
          </p:nvPr>
        </p:nvSpPr>
        <p:spPr>
          <a:xfrm>
            <a:off x="499201" y="2265989"/>
            <a:ext cx="5486400" cy="3657600"/>
          </a:xfrm>
        </p:spPr>
        <p:txBody>
          <a:bodyPr>
            <a:noAutofit/>
          </a:bodyPr>
          <a:lstStyle/>
          <a:p>
            <a:pPr marL="457200" indent="-457200">
              <a:lnSpc>
                <a:spcPct val="100000"/>
              </a:lnSpc>
              <a:buFont typeface="+mj-lt"/>
              <a:buAutoNum type="arabicParenR"/>
            </a:pPr>
            <a:r>
              <a:rPr lang="en-US" sz="2200" dirty="0"/>
              <a:t>Me </a:t>
            </a:r>
            <a:r>
              <a:rPr lang="en-US" sz="2200" dirty="0" err="1"/>
              <a:t>encanta</a:t>
            </a:r>
            <a:r>
              <a:rPr lang="en-US" sz="2200" dirty="0"/>
              <a:t> </a:t>
            </a:r>
            <a:r>
              <a:rPr lang="en-US" sz="2200" dirty="0" err="1"/>
              <a:t>el</a:t>
            </a:r>
            <a:r>
              <a:rPr lang="en-US" sz="2200" dirty="0"/>
              <a:t> vino </a:t>
            </a:r>
            <a:r>
              <a:rPr lang="en-US" sz="2200" dirty="0" err="1"/>
              <a:t>blanco</a:t>
            </a:r>
            <a:endParaRPr lang="en-US" sz="2200" dirty="0"/>
          </a:p>
          <a:p>
            <a:pPr marL="457200" indent="-457200">
              <a:lnSpc>
                <a:spcPct val="100000"/>
              </a:lnSpc>
              <a:buFont typeface="+mj-lt"/>
              <a:buAutoNum type="arabicParenR"/>
            </a:pPr>
            <a:r>
              <a:rPr lang="en-US" sz="2200" dirty="0"/>
              <a:t>¿</a:t>
            </a:r>
            <a:r>
              <a:rPr lang="en-US" sz="2200" dirty="0" err="1"/>
              <a:t>Cuáles</a:t>
            </a:r>
            <a:r>
              <a:rPr lang="en-US" sz="2200" dirty="0"/>
              <a:t> </a:t>
            </a:r>
            <a:r>
              <a:rPr lang="en-US" sz="2200" dirty="0" err="1"/>
              <a:t>tipos</a:t>
            </a:r>
            <a:r>
              <a:rPr lang="en-US" sz="2200" dirty="0"/>
              <a:t> de jugo </a:t>
            </a:r>
            <a:r>
              <a:rPr lang="en-US" sz="2200" dirty="0" err="1"/>
              <a:t>tienes</a:t>
            </a:r>
            <a:r>
              <a:rPr lang="en-US" sz="2200" dirty="0"/>
              <a:t>? </a:t>
            </a:r>
          </a:p>
          <a:p>
            <a:pPr marL="457200" indent="-457200">
              <a:lnSpc>
                <a:spcPct val="100000"/>
              </a:lnSpc>
              <a:buFont typeface="+mj-lt"/>
              <a:buAutoNum type="arabicParenR"/>
            </a:pPr>
            <a:r>
              <a:rPr lang="en-US" sz="2200" dirty="0"/>
              <a:t>Me </a:t>
            </a:r>
            <a:r>
              <a:rPr lang="en-US" sz="2200" dirty="0" err="1"/>
              <a:t>gusta</a:t>
            </a:r>
            <a:r>
              <a:rPr lang="en-US" sz="2200" dirty="0"/>
              <a:t> </a:t>
            </a:r>
            <a:r>
              <a:rPr lang="en-US" sz="2200" dirty="0" err="1"/>
              <a:t>pedir</a:t>
            </a:r>
            <a:r>
              <a:rPr lang="en-US" sz="2200" dirty="0"/>
              <a:t> </a:t>
            </a:r>
            <a:r>
              <a:rPr lang="en-US" sz="2200" dirty="0" err="1"/>
              <a:t>una</a:t>
            </a:r>
            <a:r>
              <a:rPr lang="en-US" sz="2200" dirty="0"/>
              <a:t> margarita </a:t>
            </a:r>
            <a:r>
              <a:rPr lang="en-US" sz="2200" dirty="0" err="1"/>
              <a:t>cuando</a:t>
            </a:r>
            <a:r>
              <a:rPr lang="en-US" sz="2200" dirty="0"/>
              <a:t> </a:t>
            </a:r>
            <a:r>
              <a:rPr lang="en-US" sz="2200" dirty="0" err="1"/>
              <a:t>voy</a:t>
            </a:r>
            <a:r>
              <a:rPr lang="en-US" sz="2200" dirty="0"/>
              <a:t> a un </a:t>
            </a:r>
            <a:r>
              <a:rPr lang="en-US" sz="2200" dirty="0" err="1"/>
              <a:t>restaurante</a:t>
            </a:r>
            <a:r>
              <a:rPr lang="en-US" sz="2200" dirty="0"/>
              <a:t> </a:t>
            </a:r>
            <a:r>
              <a:rPr lang="en-US" sz="2200" dirty="0" err="1"/>
              <a:t>mexicano</a:t>
            </a:r>
            <a:r>
              <a:rPr lang="en-US" sz="2200" dirty="0"/>
              <a:t>. </a:t>
            </a:r>
          </a:p>
          <a:p>
            <a:pPr marL="457200" indent="-457200">
              <a:lnSpc>
                <a:spcPct val="100000"/>
              </a:lnSpc>
              <a:buFont typeface="+mj-lt"/>
              <a:buAutoNum type="arabicParenR"/>
            </a:pPr>
            <a:r>
              <a:rPr lang="en-US" sz="2200" dirty="0"/>
              <a:t>¿</a:t>
            </a:r>
            <a:r>
              <a:rPr lang="en-US" sz="2200" dirty="0" err="1"/>
              <a:t>Te</a:t>
            </a:r>
            <a:r>
              <a:rPr lang="en-US" sz="2200" dirty="0"/>
              <a:t> </a:t>
            </a:r>
            <a:r>
              <a:rPr lang="en-US" sz="2200" dirty="0" err="1"/>
              <a:t>gusta</a:t>
            </a:r>
            <a:r>
              <a:rPr lang="en-US" sz="2200" dirty="0"/>
              <a:t> </a:t>
            </a:r>
            <a:r>
              <a:rPr lang="en-US" sz="2200" dirty="0" err="1"/>
              <a:t>tu</a:t>
            </a:r>
            <a:r>
              <a:rPr lang="en-US" sz="2200" dirty="0"/>
              <a:t> </a:t>
            </a:r>
            <a:r>
              <a:rPr lang="en-US" sz="2200" dirty="0" err="1"/>
              <a:t>bebida</a:t>
            </a:r>
            <a:r>
              <a:rPr lang="en-US" sz="2200" dirty="0"/>
              <a:t>? </a:t>
            </a:r>
          </a:p>
          <a:p>
            <a:pPr marL="457200" indent="-457200">
              <a:lnSpc>
                <a:spcPct val="100000"/>
              </a:lnSpc>
              <a:buFont typeface="+mj-lt"/>
              <a:buAutoNum type="arabicParenR"/>
            </a:pPr>
            <a:r>
              <a:rPr lang="en-US" sz="2200" dirty="0" err="1"/>
              <a:t>Uso</a:t>
            </a:r>
            <a:r>
              <a:rPr lang="en-US" sz="2200" dirty="0"/>
              <a:t> </a:t>
            </a:r>
            <a:r>
              <a:rPr lang="en-US" sz="2200" dirty="0" err="1"/>
              <a:t>el</a:t>
            </a:r>
            <a:r>
              <a:rPr lang="en-US" sz="2200" dirty="0"/>
              <a:t> </a:t>
            </a:r>
            <a:r>
              <a:rPr lang="en-US" sz="2200" dirty="0" err="1"/>
              <a:t>sacacorchos</a:t>
            </a:r>
            <a:r>
              <a:rPr lang="en-US" sz="2200" dirty="0"/>
              <a:t> para </a:t>
            </a:r>
            <a:r>
              <a:rPr lang="en-US" sz="2200" dirty="0" err="1"/>
              <a:t>abrir</a:t>
            </a:r>
            <a:r>
              <a:rPr lang="en-US" sz="2200" dirty="0"/>
              <a:t> la </a:t>
            </a:r>
            <a:r>
              <a:rPr lang="en-US" sz="2200" dirty="0" err="1"/>
              <a:t>botella</a:t>
            </a:r>
            <a:r>
              <a:rPr lang="en-US" sz="2200" dirty="0"/>
              <a:t> de vino. </a:t>
            </a:r>
            <a:endParaRPr lang="en-US" sz="2200" b="1" dirty="0"/>
          </a:p>
        </p:txBody>
      </p:sp>
      <p:sp>
        <p:nvSpPr>
          <p:cNvPr id="4" name="Content Placeholder 3">
            <a:extLst>
              <a:ext uri="{FF2B5EF4-FFF2-40B4-BE49-F238E27FC236}">
                <a16:creationId xmlns:a16="http://schemas.microsoft.com/office/drawing/2014/main" id="{80DEEFFD-2D69-C12B-E37F-5B32C87C0037}"/>
              </a:ext>
            </a:extLst>
          </p:cNvPr>
          <p:cNvSpPr>
            <a:spLocks noGrp="1"/>
          </p:cNvSpPr>
          <p:nvPr>
            <p:ph sz="half" idx="2"/>
          </p:nvPr>
        </p:nvSpPr>
        <p:spPr>
          <a:xfrm>
            <a:off x="6206401" y="2265989"/>
            <a:ext cx="5486400" cy="3657600"/>
          </a:xfrm>
        </p:spPr>
        <p:txBody>
          <a:bodyPr>
            <a:normAutofit/>
          </a:bodyPr>
          <a:lstStyle/>
          <a:p>
            <a:pPr marL="457200" indent="-457200">
              <a:lnSpc>
                <a:spcPct val="100000"/>
              </a:lnSpc>
              <a:buFont typeface="+mj-lt"/>
              <a:buAutoNum type="arabicParenR"/>
            </a:pPr>
            <a:r>
              <a:rPr lang="en-US" sz="2200" dirty="0"/>
              <a:t>I love white wine.</a:t>
            </a:r>
          </a:p>
          <a:p>
            <a:pPr marL="457200" indent="-457200">
              <a:lnSpc>
                <a:spcPct val="100000"/>
              </a:lnSpc>
              <a:buFont typeface="+mj-lt"/>
              <a:buAutoNum type="arabicParenR"/>
            </a:pPr>
            <a:r>
              <a:rPr lang="en-US" sz="2200" dirty="0"/>
              <a:t>What types of juice do you have?</a:t>
            </a:r>
          </a:p>
          <a:p>
            <a:pPr marL="457200" indent="-457200">
              <a:lnSpc>
                <a:spcPct val="100000"/>
              </a:lnSpc>
              <a:buFont typeface="+mj-lt"/>
              <a:buAutoNum type="arabicParenR"/>
            </a:pPr>
            <a:r>
              <a:rPr lang="en-US" sz="2200" dirty="0"/>
              <a:t>I like to order a margarita when I go to a Mexican restaurant.</a:t>
            </a:r>
          </a:p>
          <a:p>
            <a:pPr marL="457200" indent="-457200">
              <a:lnSpc>
                <a:spcPct val="100000"/>
              </a:lnSpc>
              <a:buFont typeface="+mj-lt"/>
              <a:buAutoNum type="arabicParenR"/>
            </a:pPr>
            <a:r>
              <a:rPr lang="en-US" sz="2200" dirty="0"/>
              <a:t>Do you like your drink?</a:t>
            </a:r>
          </a:p>
          <a:p>
            <a:pPr marL="457200" indent="-457200">
              <a:lnSpc>
                <a:spcPct val="100000"/>
              </a:lnSpc>
              <a:buFont typeface="+mj-lt"/>
              <a:buAutoNum type="arabicParenR"/>
            </a:pPr>
            <a:r>
              <a:rPr lang="en-US" sz="2200" dirty="0"/>
              <a:t>I use the corkscrew to open the bottle of wine.</a:t>
            </a:r>
          </a:p>
        </p:txBody>
      </p:sp>
      <p:pic>
        <p:nvPicPr>
          <p:cNvPr id="10" name="Picture 9" descr="A close-up of several wine glasses&#10;&#10;Description automatically generated with low confidence">
            <a:extLst>
              <a:ext uri="{FF2B5EF4-FFF2-40B4-BE49-F238E27FC236}">
                <a16:creationId xmlns:a16="http://schemas.microsoft.com/office/drawing/2014/main" id="{25771F40-2299-F354-12AD-0B65B6E5DC0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38598" y="5226045"/>
            <a:ext cx="2011680" cy="1337897"/>
          </a:xfrm>
          <a:prstGeom prst="rect">
            <a:avLst/>
          </a:prstGeom>
        </p:spPr>
      </p:pic>
      <p:pic>
        <p:nvPicPr>
          <p:cNvPr id="13" name="Content Placeholder 24" descr="A picture containing orange, food, fruit, oranges&#10;&#10;Description automatically generated">
            <a:extLst>
              <a:ext uri="{FF2B5EF4-FFF2-40B4-BE49-F238E27FC236}">
                <a16:creationId xmlns:a16="http://schemas.microsoft.com/office/drawing/2014/main" id="{1BE28F57-B7FF-C3B6-E8E5-78791C1F8A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29755" y="5034151"/>
            <a:ext cx="1737360" cy="1676551"/>
          </a:xfrm>
          <a:prstGeom prst="rect">
            <a:avLst/>
          </a:prstGeom>
        </p:spPr>
      </p:pic>
      <p:pic>
        <p:nvPicPr>
          <p:cNvPr id="15" name="Picture 14" descr="A picture containing drink, cocktail, juice, citrus&#10;&#10;Description automatically generated">
            <a:extLst>
              <a:ext uri="{FF2B5EF4-FFF2-40B4-BE49-F238E27FC236}">
                <a16:creationId xmlns:a16="http://schemas.microsoft.com/office/drawing/2014/main" id="{E0DBE6FB-DC43-90D3-B0E9-0968A03CBAC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008672" y="5203478"/>
            <a:ext cx="1828800" cy="1383030"/>
          </a:xfrm>
          <a:prstGeom prst="rect">
            <a:avLst/>
          </a:prstGeom>
        </p:spPr>
      </p:pic>
      <p:pic>
        <p:nvPicPr>
          <p:cNvPr id="18" name="Picture 17" descr="A person opening a bottle of wine&#10;&#10;Description automatically generated">
            <a:extLst>
              <a:ext uri="{FF2B5EF4-FFF2-40B4-BE49-F238E27FC236}">
                <a16:creationId xmlns:a16="http://schemas.microsoft.com/office/drawing/2014/main" id="{3585F276-2AA8-D76E-967C-F1AA921531D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064795" y="4842699"/>
            <a:ext cx="1188720" cy="1783080"/>
          </a:xfrm>
          <a:prstGeom prst="rect">
            <a:avLst/>
          </a:prstGeom>
        </p:spPr>
      </p:pic>
    </p:spTree>
    <p:extLst>
      <p:ext uri="{BB962C8B-B14F-4D97-AF65-F5344CB8AC3E}">
        <p14:creationId xmlns:p14="http://schemas.microsoft.com/office/powerpoint/2010/main" val="301221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0B417-4FEE-03BB-82C7-FF60FD19D880}"/>
              </a:ext>
            </a:extLst>
          </p:cNvPr>
          <p:cNvSpPr>
            <a:spLocks noGrp="1"/>
          </p:cNvSpPr>
          <p:nvPr>
            <p:ph type="title"/>
          </p:nvPr>
        </p:nvSpPr>
        <p:spPr/>
        <p:txBody>
          <a:bodyPr>
            <a:noAutofit/>
          </a:bodyPr>
          <a:lstStyle/>
          <a:p>
            <a:r>
              <a:rPr lang="en-US" sz="6600" b="1" dirty="0" err="1"/>
              <a:t>Conversación</a:t>
            </a:r>
            <a:endParaRPr lang="en-US" sz="6600" dirty="0"/>
          </a:p>
        </p:txBody>
      </p:sp>
      <p:sp>
        <p:nvSpPr>
          <p:cNvPr id="3" name="Text Placeholder 2">
            <a:extLst>
              <a:ext uri="{FF2B5EF4-FFF2-40B4-BE49-F238E27FC236}">
                <a16:creationId xmlns:a16="http://schemas.microsoft.com/office/drawing/2014/main" id="{934FF9F4-827C-DCF2-D8A9-8DD2F3ED67C9}"/>
              </a:ext>
            </a:extLst>
          </p:cNvPr>
          <p:cNvSpPr>
            <a:spLocks noGrp="1"/>
          </p:cNvSpPr>
          <p:nvPr>
            <p:ph type="body" idx="1"/>
          </p:nvPr>
        </p:nvSpPr>
        <p:spPr/>
        <p:txBody>
          <a:bodyPr>
            <a:normAutofit/>
          </a:bodyPr>
          <a:lstStyle/>
          <a:p>
            <a:r>
              <a:rPr lang="en-US" sz="2800" b="1" dirty="0" err="1"/>
              <a:t>Pregunta</a:t>
            </a:r>
            <a:endParaRPr lang="en-US" sz="2800" b="1" dirty="0"/>
          </a:p>
        </p:txBody>
      </p:sp>
      <p:sp>
        <p:nvSpPr>
          <p:cNvPr id="4" name="Content Placeholder 3">
            <a:extLst>
              <a:ext uri="{FF2B5EF4-FFF2-40B4-BE49-F238E27FC236}">
                <a16:creationId xmlns:a16="http://schemas.microsoft.com/office/drawing/2014/main" id="{0824793B-CE62-D4E8-0F07-916683E16193}"/>
              </a:ext>
            </a:extLst>
          </p:cNvPr>
          <p:cNvSpPr>
            <a:spLocks noGrp="1"/>
          </p:cNvSpPr>
          <p:nvPr>
            <p:ph sz="half" idx="2"/>
          </p:nvPr>
        </p:nvSpPr>
        <p:spPr>
          <a:xfrm>
            <a:off x="719999" y="2541599"/>
            <a:ext cx="5486400" cy="3840480"/>
          </a:xfrm>
        </p:spPr>
        <p:txBody>
          <a:bodyPr>
            <a:normAutofit fontScale="85000" lnSpcReduction="20000"/>
          </a:bodyPr>
          <a:lstStyle/>
          <a:p>
            <a:pPr>
              <a:spcBef>
                <a:spcPts val="600"/>
              </a:spcBef>
              <a:buFont typeface="Wingdings" panose="05000000000000000000" pitchFamily="2" charset="2"/>
              <a:buChar char="§"/>
            </a:pPr>
            <a:r>
              <a:rPr lang="es-ES" sz="2200" b="1" dirty="0"/>
              <a:t>¿Te gustan las bebidas con alcohol o sin alcohol? </a:t>
            </a:r>
          </a:p>
          <a:p>
            <a:pPr>
              <a:spcBef>
                <a:spcPts val="600"/>
              </a:spcBef>
              <a:buFont typeface="Wingdings" panose="05000000000000000000" pitchFamily="2" charset="2"/>
              <a:buChar char="§"/>
            </a:pPr>
            <a:r>
              <a:rPr lang="es-ES" sz="2200" b="1" dirty="0"/>
              <a:t>¿Te gustan las bebidas mexicanas como margaritas, mojitos, horchata, aguas frescas, etc.? </a:t>
            </a:r>
          </a:p>
          <a:p>
            <a:pPr>
              <a:spcBef>
                <a:spcPts val="600"/>
              </a:spcBef>
              <a:buFont typeface="Wingdings" panose="05000000000000000000" pitchFamily="2" charset="2"/>
              <a:buChar char="§"/>
            </a:pPr>
            <a:r>
              <a:rPr lang="es-ES" sz="2200" b="1" dirty="0"/>
              <a:t>¿Cuál es tu bebida favorita? </a:t>
            </a:r>
          </a:p>
          <a:p>
            <a:pPr>
              <a:spcBef>
                <a:spcPts val="600"/>
              </a:spcBef>
              <a:buFont typeface="Wingdings" panose="05000000000000000000" pitchFamily="2" charset="2"/>
              <a:buChar char="§"/>
            </a:pPr>
            <a:r>
              <a:rPr lang="es-ES" sz="2200" b="1" dirty="0"/>
              <a:t>¿Has hecho una de las bebidas mexicanas en tu casa? </a:t>
            </a:r>
          </a:p>
          <a:p>
            <a:pPr>
              <a:spcBef>
                <a:spcPts val="600"/>
              </a:spcBef>
              <a:buFont typeface="Wingdings" panose="05000000000000000000" pitchFamily="2" charset="2"/>
              <a:buChar char="§"/>
            </a:pPr>
            <a:r>
              <a:rPr lang="es-ES" sz="2200" b="1" dirty="0"/>
              <a:t>¿Te gusta ir a los restaurantes? </a:t>
            </a:r>
          </a:p>
          <a:p>
            <a:pPr>
              <a:spcBef>
                <a:spcPts val="600"/>
              </a:spcBef>
              <a:buFont typeface="Wingdings" panose="05000000000000000000" pitchFamily="2" charset="2"/>
              <a:buChar char="§"/>
            </a:pPr>
            <a:r>
              <a:rPr lang="es-ES" sz="2200" b="1" dirty="0"/>
              <a:t>¿Y los restaurantes mexicanos? </a:t>
            </a:r>
            <a:endParaRPr lang="en-US" sz="2200" b="1" dirty="0"/>
          </a:p>
        </p:txBody>
      </p:sp>
      <p:sp>
        <p:nvSpPr>
          <p:cNvPr id="5" name="Text Placeholder 4">
            <a:extLst>
              <a:ext uri="{FF2B5EF4-FFF2-40B4-BE49-F238E27FC236}">
                <a16:creationId xmlns:a16="http://schemas.microsoft.com/office/drawing/2014/main" id="{A080D699-57E3-2E7C-99B8-BF0B363FC2BF}"/>
              </a:ext>
            </a:extLst>
          </p:cNvPr>
          <p:cNvSpPr>
            <a:spLocks noGrp="1"/>
          </p:cNvSpPr>
          <p:nvPr>
            <p:ph type="body" sz="quarter" idx="3"/>
          </p:nvPr>
        </p:nvSpPr>
        <p:spPr/>
        <p:txBody>
          <a:bodyPr>
            <a:normAutofit/>
          </a:bodyPr>
          <a:lstStyle/>
          <a:p>
            <a:r>
              <a:rPr lang="en-US" sz="2800" b="1" dirty="0" err="1"/>
              <a:t>respuesta</a:t>
            </a:r>
            <a:endParaRPr lang="en-US" sz="2800" b="1" dirty="0"/>
          </a:p>
        </p:txBody>
      </p:sp>
      <p:sp>
        <p:nvSpPr>
          <p:cNvPr id="6" name="Content Placeholder 5">
            <a:extLst>
              <a:ext uri="{FF2B5EF4-FFF2-40B4-BE49-F238E27FC236}">
                <a16:creationId xmlns:a16="http://schemas.microsoft.com/office/drawing/2014/main" id="{B96E59BB-1B67-A119-65AE-1D78764ADFA6}"/>
              </a:ext>
            </a:extLst>
          </p:cNvPr>
          <p:cNvSpPr>
            <a:spLocks noGrp="1"/>
          </p:cNvSpPr>
          <p:nvPr>
            <p:ph sz="quarter" idx="4"/>
          </p:nvPr>
        </p:nvSpPr>
        <p:spPr>
          <a:xfrm>
            <a:off x="6458400" y="2541599"/>
            <a:ext cx="5486400" cy="3840480"/>
          </a:xfrm>
        </p:spPr>
        <p:txBody>
          <a:bodyPr>
            <a:normAutofit fontScale="85000" lnSpcReduction="20000"/>
          </a:bodyPr>
          <a:lstStyle/>
          <a:p>
            <a:pPr>
              <a:spcBef>
                <a:spcPts val="600"/>
              </a:spcBef>
              <a:buFont typeface="Wingdings" panose="05000000000000000000" pitchFamily="2" charset="2"/>
              <a:buChar char="§"/>
            </a:pPr>
            <a:r>
              <a:rPr lang="en-US" sz="2200" dirty="0"/>
              <a:t>Me </a:t>
            </a:r>
            <a:r>
              <a:rPr lang="en-US" sz="2200" dirty="0" err="1"/>
              <a:t>gustan</a:t>
            </a:r>
            <a:r>
              <a:rPr lang="en-US" sz="2200" dirty="0"/>
              <a:t> las </a:t>
            </a:r>
            <a:r>
              <a:rPr lang="en-US" sz="2200" dirty="0" err="1"/>
              <a:t>bebidas</a:t>
            </a:r>
            <a:r>
              <a:rPr lang="en-US" sz="2200" dirty="0"/>
              <a:t> con/sin alcohol.</a:t>
            </a:r>
          </a:p>
          <a:p>
            <a:pPr>
              <a:spcBef>
                <a:spcPts val="600"/>
              </a:spcBef>
              <a:buFont typeface="Wingdings" panose="05000000000000000000" pitchFamily="2" charset="2"/>
              <a:buChar char="§"/>
            </a:pPr>
            <a:endParaRPr lang="en-US" sz="2200" dirty="0"/>
          </a:p>
          <a:p>
            <a:pPr>
              <a:spcBef>
                <a:spcPts val="600"/>
              </a:spcBef>
              <a:buFont typeface="Wingdings" panose="05000000000000000000" pitchFamily="2" charset="2"/>
              <a:buChar char="§"/>
            </a:pPr>
            <a:r>
              <a:rPr lang="en-US" sz="2200" dirty="0"/>
              <a:t>Si me </a:t>
            </a:r>
            <a:r>
              <a:rPr lang="en-US" sz="2200" dirty="0" err="1"/>
              <a:t>gustan</a:t>
            </a:r>
            <a:r>
              <a:rPr lang="en-US" sz="2200" dirty="0"/>
              <a:t> las margaritas y </a:t>
            </a:r>
            <a:r>
              <a:rPr lang="en-US" sz="2200" dirty="0" err="1"/>
              <a:t>el</a:t>
            </a:r>
            <a:r>
              <a:rPr lang="en-US" sz="2200" dirty="0"/>
              <a:t> </a:t>
            </a:r>
            <a:r>
              <a:rPr lang="en-US" sz="2200" dirty="0" err="1"/>
              <a:t>agua</a:t>
            </a:r>
            <a:r>
              <a:rPr lang="en-US" sz="2200" dirty="0"/>
              <a:t> de horchata.</a:t>
            </a:r>
          </a:p>
          <a:p>
            <a:pPr>
              <a:spcBef>
                <a:spcPts val="600"/>
              </a:spcBef>
              <a:buFont typeface="Wingdings" panose="05000000000000000000" pitchFamily="2" charset="2"/>
              <a:buChar char="§"/>
            </a:pPr>
            <a:endParaRPr lang="en-US" sz="2200" dirty="0"/>
          </a:p>
          <a:p>
            <a:pPr>
              <a:spcBef>
                <a:spcPts val="600"/>
              </a:spcBef>
              <a:buFont typeface="Wingdings" panose="05000000000000000000" pitchFamily="2" charset="2"/>
              <a:buChar char="§"/>
            </a:pPr>
            <a:r>
              <a:rPr lang="en-US" sz="2200" dirty="0"/>
              <a:t>Mi </a:t>
            </a:r>
            <a:r>
              <a:rPr lang="en-US" sz="2200" dirty="0" err="1"/>
              <a:t>bebida</a:t>
            </a:r>
            <a:r>
              <a:rPr lang="en-US" sz="2200" dirty="0"/>
              <a:t> </a:t>
            </a:r>
            <a:r>
              <a:rPr lang="en-US" sz="2200" dirty="0" err="1"/>
              <a:t>favorita</a:t>
            </a:r>
            <a:r>
              <a:rPr lang="en-US" sz="2200" dirty="0"/>
              <a:t> es…</a:t>
            </a:r>
          </a:p>
          <a:p>
            <a:pPr>
              <a:spcBef>
                <a:spcPts val="600"/>
              </a:spcBef>
              <a:buFont typeface="Wingdings" panose="05000000000000000000" pitchFamily="2" charset="2"/>
              <a:buChar char="§"/>
            </a:pPr>
            <a:r>
              <a:rPr lang="en-US" sz="2200" dirty="0"/>
              <a:t>Si </a:t>
            </a:r>
            <a:r>
              <a:rPr lang="en-US" sz="2200" dirty="0" err="1"/>
              <a:t>yo</a:t>
            </a:r>
            <a:r>
              <a:rPr lang="en-US" sz="2200" dirty="0"/>
              <a:t> he </a:t>
            </a:r>
            <a:r>
              <a:rPr lang="en-US" sz="2200" dirty="0" err="1"/>
              <a:t>hecho</a:t>
            </a:r>
            <a:r>
              <a:rPr lang="en-US" sz="2200" dirty="0"/>
              <a:t> </a:t>
            </a:r>
            <a:r>
              <a:rPr lang="en-US" sz="2200" dirty="0" err="1"/>
              <a:t>agua</a:t>
            </a:r>
            <a:r>
              <a:rPr lang="en-US" sz="2200" dirty="0"/>
              <a:t> de </a:t>
            </a:r>
            <a:r>
              <a:rPr lang="en-US" sz="2200" dirty="0" err="1"/>
              <a:t>jamaica</a:t>
            </a:r>
            <a:r>
              <a:rPr lang="en-US" sz="2200" dirty="0"/>
              <a:t> y </a:t>
            </a:r>
            <a:r>
              <a:rPr lang="en-US" sz="2200" dirty="0" err="1"/>
              <a:t>agua</a:t>
            </a:r>
            <a:r>
              <a:rPr lang="en-US" sz="2200" dirty="0"/>
              <a:t> de horchata.</a:t>
            </a:r>
          </a:p>
          <a:p>
            <a:pPr>
              <a:spcBef>
                <a:spcPts val="600"/>
              </a:spcBef>
              <a:buFont typeface="Wingdings" panose="05000000000000000000" pitchFamily="2" charset="2"/>
              <a:buChar char="§"/>
            </a:pPr>
            <a:r>
              <a:rPr lang="en-US" sz="2200" dirty="0"/>
              <a:t>Si/No me </a:t>
            </a:r>
            <a:r>
              <a:rPr lang="en-US" sz="2200" dirty="0" err="1"/>
              <a:t>gusta</a:t>
            </a:r>
            <a:r>
              <a:rPr lang="en-US" sz="2200" dirty="0"/>
              <a:t> </a:t>
            </a:r>
            <a:r>
              <a:rPr lang="en-US" sz="2200" dirty="0" err="1"/>
              <a:t>ir</a:t>
            </a:r>
            <a:r>
              <a:rPr lang="en-US" sz="2200" dirty="0"/>
              <a:t> a </a:t>
            </a:r>
            <a:r>
              <a:rPr lang="en-US" sz="2200" dirty="0" err="1"/>
              <a:t>los</a:t>
            </a:r>
            <a:r>
              <a:rPr lang="en-US" sz="2200" dirty="0"/>
              <a:t> </a:t>
            </a:r>
            <a:r>
              <a:rPr lang="en-US" sz="2200" dirty="0" err="1"/>
              <a:t>restarurantes</a:t>
            </a:r>
            <a:r>
              <a:rPr lang="en-US" sz="2200" dirty="0"/>
              <a:t>.</a:t>
            </a:r>
          </a:p>
          <a:p>
            <a:pPr>
              <a:spcBef>
                <a:spcPts val="600"/>
              </a:spcBef>
              <a:buFont typeface="Wingdings" panose="05000000000000000000" pitchFamily="2" charset="2"/>
              <a:buChar char="§"/>
            </a:pPr>
            <a:r>
              <a:rPr lang="en-US" sz="2200" dirty="0"/>
              <a:t>Si/No me </a:t>
            </a:r>
            <a:r>
              <a:rPr lang="en-US" sz="2200" dirty="0" err="1"/>
              <a:t>gusta</a:t>
            </a:r>
            <a:r>
              <a:rPr lang="en-US" sz="2200" dirty="0"/>
              <a:t> </a:t>
            </a:r>
            <a:r>
              <a:rPr lang="en-US" sz="2200" dirty="0" err="1"/>
              <a:t>ir</a:t>
            </a:r>
            <a:r>
              <a:rPr lang="en-US" sz="2200" dirty="0"/>
              <a:t> a </a:t>
            </a:r>
            <a:r>
              <a:rPr lang="en-US" sz="2200" dirty="0" err="1"/>
              <a:t>los</a:t>
            </a:r>
            <a:r>
              <a:rPr lang="en-US" sz="2200" dirty="0"/>
              <a:t> </a:t>
            </a:r>
            <a:r>
              <a:rPr lang="en-US" sz="2200" dirty="0" err="1"/>
              <a:t>restaurantes</a:t>
            </a:r>
            <a:r>
              <a:rPr lang="en-US" sz="2200" dirty="0"/>
              <a:t> </a:t>
            </a:r>
            <a:r>
              <a:rPr lang="en-US" sz="2200" dirty="0" err="1"/>
              <a:t>mexicanos</a:t>
            </a:r>
            <a:r>
              <a:rPr lang="en-US" sz="2200" dirty="0"/>
              <a:t>.</a:t>
            </a:r>
          </a:p>
        </p:txBody>
      </p:sp>
      <p:pic>
        <p:nvPicPr>
          <p:cNvPr id="7" name="Picture 6" descr="A picture containing graphics, graphic design, clipart, art&#10;&#10;Description automatically generated">
            <a:extLst>
              <a:ext uri="{FF2B5EF4-FFF2-40B4-BE49-F238E27FC236}">
                <a16:creationId xmlns:a16="http://schemas.microsoft.com/office/drawing/2014/main" id="{35DFBBF7-6177-DB43-7C5B-AC0C19C4E1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60300" y="351709"/>
            <a:ext cx="2110891" cy="1880992"/>
          </a:xfrm>
          <a:prstGeom prst="rect">
            <a:avLst/>
          </a:prstGeom>
        </p:spPr>
      </p:pic>
    </p:spTree>
    <p:extLst>
      <p:ext uri="{BB962C8B-B14F-4D97-AF65-F5344CB8AC3E}">
        <p14:creationId xmlns:p14="http://schemas.microsoft.com/office/powerpoint/2010/main" val="15392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CD5AF-098B-362F-F921-FD6DFAD5F8E0}"/>
              </a:ext>
            </a:extLst>
          </p:cNvPr>
          <p:cNvSpPr>
            <a:spLocks noGrp="1"/>
          </p:cNvSpPr>
          <p:nvPr>
            <p:ph type="title"/>
          </p:nvPr>
        </p:nvSpPr>
        <p:spPr/>
        <p:txBody>
          <a:bodyPr>
            <a:normAutofit/>
          </a:bodyPr>
          <a:lstStyle/>
          <a:p>
            <a:r>
              <a:rPr lang="en-US" sz="6600" dirty="0"/>
              <a:t>NOTA CULTURAL – COMIDA</a:t>
            </a:r>
          </a:p>
        </p:txBody>
      </p:sp>
      <p:sp>
        <p:nvSpPr>
          <p:cNvPr id="3" name="Content Placeholder 2">
            <a:extLst>
              <a:ext uri="{FF2B5EF4-FFF2-40B4-BE49-F238E27FC236}">
                <a16:creationId xmlns:a16="http://schemas.microsoft.com/office/drawing/2014/main" id="{14D41ABD-5A68-74DC-04F7-54B8D9DD4B20}"/>
              </a:ext>
            </a:extLst>
          </p:cNvPr>
          <p:cNvSpPr>
            <a:spLocks noGrp="1"/>
          </p:cNvSpPr>
          <p:nvPr>
            <p:ph idx="1"/>
          </p:nvPr>
        </p:nvSpPr>
        <p:spPr>
          <a:xfrm>
            <a:off x="743678" y="1892241"/>
            <a:ext cx="10728325" cy="4548315"/>
          </a:xfrm>
        </p:spPr>
        <p:txBody>
          <a:bodyPr>
            <a:noAutofit/>
          </a:bodyPr>
          <a:lstStyle/>
          <a:p>
            <a:pPr>
              <a:buFont typeface="Wingdings" panose="05000000000000000000" pitchFamily="2" charset="2"/>
              <a:buChar char="§"/>
            </a:pPr>
            <a:r>
              <a:rPr lang="en-US" dirty="0"/>
              <a:t>There is no one singular type of “Latin-American Food,” each country, and even different regions within them, have their own unique dishes. </a:t>
            </a:r>
          </a:p>
          <a:p>
            <a:pPr>
              <a:buFont typeface="Wingdings" panose="05000000000000000000" pitchFamily="2" charset="2"/>
              <a:buChar char="§"/>
            </a:pPr>
            <a:r>
              <a:rPr lang="en-US" dirty="0"/>
              <a:t>In much the same way, there is different restaurant etiquette throughout the myriad Spanish-speaking countries, however, one commonality is that generally, one needs to request the check when they are finished as it is considered rude to rush someone out of the restaurant. </a:t>
            </a:r>
          </a:p>
          <a:p>
            <a:pPr>
              <a:buFont typeface="Wingdings" panose="05000000000000000000" pitchFamily="2" charset="2"/>
              <a:buChar char="§"/>
            </a:pPr>
            <a:r>
              <a:rPr lang="en-US" dirty="0"/>
              <a:t>Horchata is a drink that has many variations. Typically, it is made with white rice and cinnamon (canella). Sometimes vanilla is added and can be served with fruits. Horchata de arroz is made of rice with vanilla and cinnamon and is the most common variety in Mexico and Guatemala. It is one of the typical drink flavors of Mexican </a:t>
            </a:r>
            <a:r>
              <a:rPr lang="en-US" dirty="0" err="1"/>
              <a:t>aguas</a:t>
            </a:r>
            <a:r>
              <a:rPr lang="en-US" dirty="0"/>
              <a:t> frescas. </a:t>
            </a:r>
          </a:p>
        </p:txBody>
      </p:sp>
      <p:pic>
        <p:nvPicPr>
          <p:cNvPr id="6" name="Picture 5" descr="A picture containing indoor, soft drink, vase, lid&#10;&#10;Description automatically generated">
            <a:extLst>
              <a:ext uri="{FF2B5EF4-FFF2-40B4-BE49-F238E27FC236}">
                <a16:creationId xmlns:a16="http://schemas.microsoft.com/office/drawing/2014/main" id="{B09354EC-9BDC-D840-9E61-B9B2844C069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47140" y="144273"/>
            <a:ext cx="1645920" cy="1747968"/>
          </a:xfrm>
          <a:prstGeom prst="rect">
            <a:avLst/>
          </a:prstGeom>
        </p:spPr>
      </p:pic>
    </p:spTree>
    <p:extLst>
      <p:ext uri="{BB962C8B-B14F-4D97-AF65-F5344CB8AC3E}">
        <p14:creationId xmlns:p14="http://schemas.microsoft.com/office/powerpoint/2010/main" val="15521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CD5AF-098B-362F-F921-FD6DFAD5F8E0}"/>
              </a:ext>
            </a:extLst>
          </p:cNvPr>
          <p:cNvSpPr>
            <a:spLocks noGrp="1"/>
          </p:cNvSpPr>
          <p:nvPr>
            <p:ph type="title"/>
          </p:nvPr>
        </p:nvSpPr>
        <p:spPr/>
        <p:txBody>
          <a:bodyPr>
            <a:normAutofit/>
          </a:bodyPr>
          <a:lstStyle/>
          <a:p>
            <a:r>
              <a:rPr lang="en-US" sz="6600" dirty="0"/>
              <a:t>NC- LAS BEBIDAS</a:t>
            </a:r>
          </a:p>
        </p:txBody>
      </p:sp>
      <p:sp>
        <p:nvSpPr>
          <p:cNvPr id="3" name="Content Placeholder 2">
            <a:extLst>
              <a:ext uri="{FF2B5EF4-FFF2-40B4-BE49-F238E27FC236}">
                <a16:creationId xmlns:a16="http://schemas.microsoft.com/office/drawing/2014/main" id="{14D41ABD-5A68-74DC-04F7-54B8D9DD4B20}"/>
              </a:ext>
            </a:extLst>
          </p:cNvPr>
          <p:cNvSpPr>
            <a:spLocks noGrp="1"/>
          </p:cNvSpPr>
          <p:nvPr>
            <p:ph idx="1"/>
          </p:nvPr>
        </p:nvSpPr>
        <p:spPr>
          <a:xfrm>
            <a:off x="743678" y="1892241"/>
            <a:ext cx="10728325" cy="4548315"/>
          </a:xfrm>
        </p:spPr>
        <p:txBody>
          <a:bodyPr>
            <a:noAutofit/>
          </a:bodyPr>
          <a:lstStyle/>
          <a:p>
            <a:pPr>
              <a:buFont typeface="Wingdings" panose="05000000000000000000" pitchFamily="2" charset="2"/>
              <a:buChar char="§"/>
            </a:pPr>
            <a:r>
              <a:rPr lang="en-US" dirty="0"/>
              <a:t>Margaritas are a cocktail with tequila, triple sec, and lime juice. Some recipes include simple syrup and are they are often served with salt on the rim of the glass. They can be served shaken with ice, without ice, or blended with ice. Francisco “</a:t>
            </a:r>
            <a:r>
              <a:rPr lang="en-US" dirty="0" err="1"/>
              <a:t>Pancho</a:t>
            </a:r>
            <a:r>
              <a:rPr lang="en-US" dirty="0"/>
              <a:t>” Morales invented the margarita in 1942 in a bar in Juarez, Mexico. </a:t>
            </a:r>
          </a:p>
          <a:p>
            <a:pPr>
              <a:buFont typeface="Wingdings" panose="05000000000000000000" pitchFamily="2" charset="2"/>
              <a:buChar char="§"/>
            </a:pPr>
            <a:r>
              <a:rPr lang="en-US" dirty="0"/>
              <a:t>Mojitos are an alcoholic drink with white rum, soda water, mint, lime juice, and sugar. It is said that the original mojito was a medicinal drink to curb disease on the island of Cuba. </a:t>
            </a:r>
          </a:p>
          <a:p>
            <a:pPr>
              <a:buFont typeface="Wingdings" panose="05000000000000000000" pitchFamily="2" charset="2"/>
              <a:buChar char="§"/>
            </a:pPr>
            <a:r>
              <a:rPr lang="en-US" dirty="0"/>
              <a:t> Mezcal is a distilled alcoholic beverage made from any type of agave originating in Mexico, where it is the national spirit. Mezcal is a large category of spirits made from agave and tequila is a subset of mezcal. This is like bourbon is a kind of whiskey or Chardonnay is a kind of wine. Tequila can only be made from one kind of agave plant: blue weber Agave. (Source: Foodandwine.com) </a:t>
            </a:r>
          </a:p>
        </p:txBody>
      </p:sp>
      <p:pic>
        <p:nvPicPr>
          <p:cNvPr id="5" name="Picture 4" descr="A picture containing drink, cocktail, classic cocktail, food&#10;&#10;Description automatically generated">
            <a:extLst>
              <a:ext uri="{FF2B5EF4-FFF2-40B4-BE49-F238E27FC236}">
                <a16:creationId xmlns:a16="http://schemas.microsoft.com/office/drawing/2014/main" id="{74A0ED1D-6836-6026-8938-1FC9E286BD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25664" y="150010"/>
            <a:ext cx="1770491" cy="1770491"/>
          </a:xfrm>
          <a:prstGeom prst="rect">
            <a:avLst/>
          </a:prstGeom>
        </p:spPr>
      </p:pic>
      <p:pic>
        <p:nvPicPr>
          <p:cNvPr id="9" name="Picture 8" descr="A picture containing food, beverage, cocktail garnish, lime&#10;&#10;Description automatically generated">
            <a:extLst>
              <a:ext uri="{FF2B5EF4-FFF2-40B4-BE49-F238E27FC236}">
                <a16:creationId xmlns:a16="http://schemas.microsoft.com/office/drawing/2014/main" id="{46114767-B339-9AE6-4FA4-DFF53D9D8E6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92518" y="133106"/>
            <a:ext cx="1371600" cy="1827011"/>
          </a:xfrm>
          <a:prstGeom prst="rect">
            <a:avLst/>
          </a:prstGeom>
        </p:spPr>
      </p:pic>
      <p:pic>
        <p:nvPicPr>
          <p:cNvPr id="12" name="Picture 11" descr="A glass of liquid and a slice of orange on a plate&#10;&#10;Description automatically generated with medium confidence">
            <a:extLst>
              <a:ext uri="{FF2B5EF4-FFF2-40B4-BE49-F238E27FC236}">
                <a16:creationId xmlns:a16="http://schemas.microsoft.com/office/drawing/2014/main" id="{DCD2B911-3042-CF56-1813-B407C86538D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839623" y="243508"/>
            <a:ext cx="2103120" cy="1583494"/>
          </a:xfrm>
          <a:prstGeom prst="rect">
            <a:avLst/>
          </a:prstGeom>
        </p:spPr>
      </p:pic>
    </p:spTree>
    <p:extLst>
      <p:ext uri="{BB962C8B-B14F-4D97-AF65-F5344CB8AC3E}">
        <p14:creationId xmlns:p14="http://schemas.microsoft.com/office/powerpoint/2010/main" val="345826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E79-CEA5-C000-628E-9B724331DAD6}"/>
              </a:ext>
            </a:extLst>
          </p:cNvPr>
          <p:cNvSpPr>
            <a:spLocks noGrp="1"/>
          </p:cNvSpPr>
          <p:nvPr>
            <p:ph type="title"/>
          </p:nvPr>
        </p:nvSpPr>
        <p:spPr/>
        <p:txBody>
          <a:bodyPr>
            <a:normAutofit/>
          </a:bodyPr>
          <a:lstStyle/>
          <a:p>
            <a:r>
              <a:rPr lang="en-US" sz="6600" b="1" dirty="0"/>
              <a:t>Más </a:t>
            </a:r>
            <a:r>
              <a:rPr lang="en-US" sz="6600" b="1" dirty="0" err="1"/>
              <a:t>práctica</a:t>
            </a:r>
            <a:r>
              <a:rPr lang="en-US" sz="6600" b="1" dirty="0"/>
              <a:t>…</a:t>
            </a:r>
          </a:p>
        </p:txBody>
      </p:sp>
      <p:sp>
        <p:nvSpPr>
          <p:cNvPr id="3" name="Content Placeholder 2">
            <a:extLst>
              <a:ext uri="{FF2B5EF4-FFF2-40B4-BE49-F238E27FC236}">
                <a16:creationId xmlns:a16="http://schemas.microsoft.com/office/drawing/2014/main" id="{68310961-77F7-F8E9-B31F-4DDC4FD4FB23}"/>
              </a:ext>
            </a:extLst>
          </p:cNvPr>
          <p:cNvSpPr>
            <a:spLocks noGrp="1"/>
          </p:cNvSpPr>
          <p:nvPr>
            <p:ph sz="half" idx="1"/>
          </p:nvPr>
        </p:nvSpPr>
        <p:spPr>
          <a:xfrm>
            <a:off x="316320" y="2306880"/>
            <a:ext cx="5486400" cy="3931920"/>
          </a:xfrm>
        </p:spPr>
        <p:txBody>
          <a:bodyPr>
            <a:noAutofit/>
          </a:bodyPr>
          <a:lstStyle/>
          <a:p>
            <a:pPr marL="457200" indent="-457200">
              <a:lnSpc>
                <a:spcPct val="100000"/>
              </a:lnSpc>
              <a:spcBef>
                <a:spcPts val="600"/>
              </a:spcBef>
              <a:spcAft>
                <a:spcPts val="600"/>
              </a:spcAft>
              <a:buFont typeface="+mj-lt"/>
              <a:buAutoNum type="arabicParenR"/>
            </a:pPr>
            <a:r>
              <a:rPr lang="en-US" sz="2400" dirty="0"/>
              <a:t>We enjoy beer at dinner on Fridays. </a:t>
            </a:r>
          </a:p>
          <a:p>
            <a:pPr marL="457200" indent="-457200">
              <a:lnSpc>
                <a:spcPct val="100000"/>
              </a:lnSpc>
              <a:spcBef>
                <a:spcPts val="600"/>
              </a:spcBef>
              <a:spcAft>
                <a:spcPts val="600"/>
              </a:spcAft>
              <a:buFont typeface="+mj-lt"/>
              <a:buAutoNum type="arabicParenR"/>
            </a:pPr>
            <a:r>
              <a:rPr lang="en-US" sz="2400" dirty="0"/>
              <a:t>I like hot beverages like tea or coffee in the morning</a:t>
            </a:r>
          </a:p>
          <a:p>
            <a:pPr marL="457200" indent="-457200">
              <a:lnSpc>
                <a:spcPct val="100000"/>
              </a:lnSpc>
              <a:spcBef>
                <a:spcPts val="600"/>
              </a:spcBef>
              <a:spcAft>
                <a:spcPts val="600"/>
              </a:spcAft>
              <a:buFont typeface="+mj-lt"/>
              <a:buAutoNum type="arabicParenR"/>
            </a:pPr>
            <a:r>
              <a:rPr lang="en-US" sz="2400" dirty="0"/>
              <a:t> Can you pass the sugar, please? </a:t>
            </a:r>
          </a:p>
          <a:p>
            <a:pPr marL="457200" indent="-457200">
              <a:lnSpc>
                <a:spcPct val="100000"/>
              </a:lnSpc>
              <a:spcBef>
                <a:spcPts val="600"/>
              </a:spcBef>
              <a:spcAft>
                <a:spcPts val="600"/>
              </a:spcAft>
              <a:buFont typeface="+mj-lt"/>
              <a:buAutoNum type="arabicParenR"/>
            </a:pPr>
            <a:r>
              <a:rPr lang="en-US" sz="2400" dirty="0"/>
              <a:t>I am making lemonade with lunch for my friends. </a:t>
            </a:r>
          </a:p>
          <a:p>
            <a:pPr marL="457200" indent="-457200">
              <a:lnSpc>
                <a:spcPct val="100000"/>
              </a:lnSpc>
              <a:spcBef>
                <a:spcPts val="600"/>
              </a:spcBef>
              <a:spcAft>
                <a:spcPts val="600"/>
              </a:spcAft>
              <a:buFont typeface="+mj-lt"/>
              <a:buAutoNum type="arabicParenR"/>
            </a:pPr>
            <a:r>
              <a:rPr lang="en-US" sz="2400" dirty="0"/>
              <a:t>5. We love to travel and go to different restaurants. </a:t>
            </a:r>
          </a:p>
        </p:txBody>
      </p:sp>
      <p:sp>
        <p:nvSpPr>
          <p:cNvPr id="4" name="Content Placeholder 3">
            <a:extLst>
              <a:ext uri="{FF2B5EF4-FFF2-40B4-BE49-F238E27FC236}">
                <a16:creationId xmlns:a16="http://schemas.microsoft.com/office/drawing/2014/main" id="{80DEEFFD-2D69-C12B-E37F-5B32C87C0037}"/>
              </a:ext>
            </a:extLst>
          </p:cNvPr>
          <p:cNvSpPr>
            <a:spLocks noGrp="1"/>
          </p:cNvSpPr>
          <p:nvPr>
            <p:ph sz="half" idx="2"/>
          </p:nvPr>
        </p:nvSpPr>
        <p:spPr>
          <a:xfrm>
            <a:off x="6114960" y="2306880"/>
            <a:ext cx="5760720" cy="3931920"/>
          </a:xfrm>
        </p:spPr>
        <p:txBody>
          <a:bodyPr>
            <a:normAutofit/>
          </a:bodyPr>
          <a:lstStyle/>
          <a:p>
            <a:pPr marL="457200" indent="-457200">
              <a:lnSpc>
                <a:spcPct val="100000"/>
              </a:lnSpc>
              <a:buAutoNum type="alphaLcPeriod"/>
            </a:pPr>
            <a:r>
              <a:rPr lang="en-US" sz="2400" dirty="0" err="1"/>
              <a:t>Disfrutamos</a:t>
            </a:r>
            <a:r>
              <a:rPr lang="en-US" sz="2400" dirty="0"/>
              <a:t> cerveza </a:t>
            </a:r>
            <a:r>
              <a:rPr lang="en-US" sz="2400" dirty="0" err="1"/>
              <a:t>en</a:t>
            </a:r>
            <a:r>
              <a:rPr lang="en-US" sz="2400" dirty="0"/>
              <a:t> la </a:t>
            </a:r>
            <a:r>
              <a:rPr lang="en-US" sz="2400" dirty="0" err="1"/>
              <a:t>cena</a:t>
            </a:r>
            <a:r>
              <a:rPr lang="en-US" sz="2400" dirty="0"/>
              <a:t> </a:t>
            </a:r>
            <a:r>
              <a:rPr lang="en-US" sz="2400" dirty="0" err="1"/>
              <a:t>los</a:t>
            </a:r>
            <a:r>
              <a:rPr lang="en-US" sz="2400" dirty="0"/>
              <a:t> </a:t>
            </a:r>
            <a:r>
              <a:rPr lang="en-US" sz="2400" dirty="0" err="1"/>
              <a:t>viernes</a:t>
            </a:r>
            <a:r>
              <a:rPr lang="en-US" sz="2400" dirty="0"/>
              <a:t>.</a:t>
            </a:r>
          </a:p>
          <a:p>
            <a:pPr marL="457200" indent="-457200">
              <a:lnSpc>
                <a:spcPct val="100000"/>
              </a:lnSpc>
              <a:buAutoNum type="alphaLcPeriod"/>
            </a:pPr>
            <a:r>
              <a:rPr lang="en-US" sz="2400" dirty="0"/>
              <a:t>Me </a:t>
            </a:r>
            <a:r>
              <a:rPr lang="en-US" sz="2400" dirty="0" err="1"/>
              <a:t>gustan</a:t>
            </a:r>
            <a:r>
              <a:rPr lang="en-US" sz="2400" dirty="0"/>
              <a:t> </a:t>
            </a:r>
            <a:r>
              <a:rPr lang="en-US" sz="2400" dirty="0" err="1"/>
              <a:t>bebidas</a:t>
            </a:r>
            <a:r>
              <a:rPr lang="en-US" sz="2400" dirty="0"/>
              <a:t> calientes </a:t>
            </a:r>
            <a:r>
              <a:rPr lang="en-US" sz="2400" dirty="0" err="1"/>
              <a:t>en</a:t>
            </a:r>
            <a:r>
              <a:rPr lang="en-US" sz="2400" dirty="0"/>
              <a:t> la </a:t>
            </a:r>
            <a:r>
              <a:rPr lang="en-US" sz="2400" dirty="0" err="1"/>
              <a:t>mañana</a:t>
            </a:r>
            <a:r>
              <a:rPr lang="en-US" sz="2400" dirty="0"/>
              <a:t> </a:t>
            </a:r>
            <a:r>
              <a:rPr lang="en-US" sz="2400" dirty="0" err="1"/>
              <a:t>como</a:t>
            </a:r>
            <a:r>
              <a:rPr lang="en-US" sz="2400" dirty="0"/>
              <a:t> </a:t>
            </a:r>
            <a:r>
              <a:rPr lang="en-US" sz="2400" dirty="0" err="1"/>
              <a:t>el</a:t>
            </a:r>
            <a:r>
              <a:rPr lang="en-US" sz="2400" dirty="0"/>
              <a:t> </a:t>
            </a:r>
            <a:r>
              <a:rPr lang="en-US" sz="2400" dirty="0" err="1"/>
              <a:t>té</a:t>
            </a:r>
            <a:r>
              <a:rPr lang="en-US" sz="2400" dirty="0"/>
              <a:t> o café.</a:t>
            </a:r>
          </a:p>
          <a:p>
            <a:pPr marL="457200" indent="-457200">
              <a:lnSpc>
                <a:spcPct val="100000"/>
              </a:lnSpc>
              <a:buAutoNum type="alphaLcPeriod"/>
            </a:pPr>
            <a:r>
              <a:rPr lang="en-US" sz="2400" dirty="0"/>
              <a:t>¿</a:t>
            </a:r>
            <a:r>
              <a:rPr lang="en-US" sz="2400" dirty="0" err="1"/>
              <a:t>Puedes</a:t>
            </a:r>
            <a:r>
              <a:rPr lang="en-US" sz="2400" dirty="0"/>
              <a:t> pasar </a:t>
            </a:r>
            <a:r>
              <a:rPr lang="en-US" sz="2400" dirty="0" err="1"/>
              <a:t>el</a:t>
            </a:r>
            <a:r>
              <a:rPr lang="en-US" sz="2400" dirty="0"/>
              <a:t> </a:t>
            </a:r>
            <a:r>
              <a:rPr lang="en-US" sz="2400" dirty="0" err="1"/>
              <a:t>azúcar</a:t>
            </a:r>
            <a:r>
              <a:rPr lang="en-US" sz="2400" dirty="0"/>
              <a:t>, </a:t>
            </a:r>
            <a:r>
              <a:rPr lang="en-US" sz="2400" dirty="0" err="1"/>
              <a:t>por</a:t>
            </a:r>
            <a:r>
              <a:rPr lang="en-US" sz="2400" dirty="0"/>
              <a:t> favor?</a:t>
            </a:r>
          </a:p>
          <a:p>
            <a:pPr marL="457200" indent="-457200">
              <a:lnSpc>
                <a:spcPct val="100000"/>
              </a:lnSpc>
              <a:buAutoNum type="alphaLcPeriod"/>
            </a:pPr>
            <a:r>
              <a:rPr lang="en-US" sz="2400" dirty="0" err="1"/>
              <a:t>Estoy</a:t>
            </a:r>
            <a:r>
              <a:rPr lang="en-US" sz="2400" dirty="0"/>
              <a:t> </a:t>
            </a:r>
            <a:r>
              <a:rPr lang="en-US" sz="2400" dirty="0" err="1"/>
              <a:t>haciendo</a:t>
            </a:r>
            <a:r>
              <a:rPr lang="en-US" sz="2400" dirty="0"/>
              <a:t> </a:t>
            </a:r>
            <a:r>
              <a:rPr lang="en-US" sz="2400" dirty="0" err="1"/>
              <a:t>limonada</a:t>
            </a:r>
            <a:r>
              <a:rPr lang="en-US" sz="2400" dirty="0"/>
              <a:t> con almuerzo para mis amigos.</a:t>
            </a:r>
          </a:p>
          <a:p>
            <a:pPr marL="457200" indent="-457200">
              <a:lnSpc>
                <a:spcPct val="100000"/>
              </a:lnSpc>
              <a:buAutoNum type="alphaLcPeriod"/>
            </a:pPr>
            <a:r>
              <a:rPr lang="en-US" sz="2400" dirty="0"/>
              <a:t>Nos </a:t>
            </a:r>
            <a:r>
              <a:rPr lang="en-US" sz="2400" dirty="0" err="1"/>
              <a:t>encanta</a:t>
            </a:r>
            <a:r>
              <a:rPr lang="en-US" sz="2400" dirty="0"/>
              <a:t> </a:t>
            </a:r>
            <a:r>
              <a:rPr lang="en-US" sz="2400" dirty="0" err="1"/>
              <a:t>viajar</a:t>
            </a:r>
            <a:r>
              <a:rPr lang="en-US" sz="2400" dirty="0"/>
              <a:t> e </a:t>
            </a:r>
            <a:r>
              <a:rPr lang="en-US" sz="2400" dirty="0" err="1"/>
              <a:t>ir</a:t>
            </a:r>
            <a:r>
              <a:rPr lang="en-US" sz="2400" dirty="0"/>
              <a:t> a </a:t>
            </a:r>
            <a:r>
              <a:rPr lang="en-US" sz="2400" dirty="0" err="1"/>
              <a:t>restaurantes</a:t>
            </a:r>
            <a:r>
              <a:rPr lang="en-US" sz="2400" dirty="0"/>
              <a:t> </a:t>
            </a:r>
            <a:r>
              <a:rPr lang="en-US" sz="2400" dirty="0" err="1"/>
              <a:t>diferentes</a:t>
            </a:r>
            <a:r>
              <a:rPr lang="en-US" sz="2400" dirty="0"/>
              <a:t>.</a:t>
            </a:r>
            <a:endParaRPr lang="en-US" sz="2200" b="1" dirty="0"/>
          </a:p>
        </p:txBody>
      </p:sp>
    </p:spTree>
    <p:extLst>
      <p:ext uri="{BB962C8B-B14F-4D97-AF65-F5344CB8AC3E}">
        <p14:creationId xmlns:p14="http://schemas.microsoft.com/office/powerpoint/2010/main" val="26587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7C1C0-2F52-EC5D-0057-ADFAE5034E8A}"/>
              </a:ext>
            </a:extLst>
          </p:cNvPr>
          <p:cNvSpPr>
            <a:spLocks noGrp="1"/>
          </p:cNvSpPr>
          <p:nvPr>
            <p:ph type="title"/>
          </p:nvPr>
        </p:nvSpPr>
        <p:spPr/>
        <p:txBody>
          <a:bodyPr>
            <a:normAutofit/>
          </a:bodyPr>
          <a:lstStyle/>
          <a:p>
            <a:r>
              <a:rPr lang="en-US" sz="6600" b="1" dirty="0"/>
              <a:t>LA DESPEDIDA ….</a:t>
            </a:r>
          </a:p>
        </p:txBody>
      </p:sp>
      <p:sp>
        <p:nvSpPr>
          <p:cNvPr id="3" name="Rectangle 2">
            <a:extLst>
              <a:ext uri="{FF2B5EF4-FFF2-40B4-BE49-F238E27FC236}">
                <a16:creationId xmlns:a16="http://schemas.microsoft.com/office/drawing/2014/main" id="{622DD62B-4A07-948B-7741-B432520DBA7C}"/>
              </a:ext>
            </a:extLst>
          </p:cNvPr>
          <p:cNvSpPr/>
          <p:nvPr/>
        </p:nvSpPr>
        <p:spPr>
          <a:xfrm>
            <a:off x="5072377" y="2187429"/>
            <a:ext cx="2023567" cy="923330"/>
          </a:xfrm>
          <a:prstGeom prst="rect">
            <a:avLst/>
          </a:prstGeom>
          <a:noFill/>
        </p:spPr>
        <p:txBody>
          <a:bodyPr wrap="none" lIns="91440" tIns="45720" rIns="91440" bIns="45720">
            <a:prstTxWarp prst="textArchUp">
              <a:avLst/>
            </a:prstTxWarp>
            <a:spAutoFit/>
          </a:bodyPr>
          <a:lstStyle/>
          <a:p>
            <a:pPr algn="ctr"/>
            <a:r>
              <a:rPr lang="en-US" sz="66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adiós</a:t>
            </a:r>
            <a:endParaRPr lang="en-US" sz="6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ctangle 3">
            <a:extLst>
              <a:ext uri="{FF2B5EF4-FFF2-40B4-BE49-F238E27FC236}">
                <a16:creationId xmlns:a16="http://schemas.microsoft.com/office/drawing/2014/main" id="{2384B336-0D8E-0388-B321-A7FFC047D096}"/>
              </a:ext>
            </a:extLst>
          </p:cNvPr>
          <p:cNvSpPr/>
          <p:nvPr/>
        </p:nvSpPr>
        <p:spPr>
          <a:xfrm>
            <a:off x="3020275" y="5607164"/>
            <a:ext cx="6575518" cy="923330"/>
          </a:xfrm>
          <a:prstGeom prst="rect">
            <a:avLst/>
          </a:prstGeom>
          <a:noFill/>
        </p:spPr>
        <p:txBody>
          <a:bodyPr wrap="none" lIns="91440" tIns="45720" rIns="91440" bIns="45720">
            <a:prstTxWarp prst="textInflate">
              <a:avLst/>
            </a:prstTxWarp>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¡Hasta la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próxima</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a:extLst>
              <a:ext uri="{FF2B5EF4-FFF2-40B4-BE49-F238E27FC236}">
                <a16:creationId xmlns:a16="http://schemas.microsoft.com/office/drawing/2014/main" id="{D5278428-8F34-0A2E-BA80-5060520B16AB}"/>
              </a:ext>
            </a:extLst>
          </p:cNvPr>
          <p:cNvSpPr/>
          <p:nvPr/>
        </p:nvSpPr>
        <p:spPr>
          <a:xfrm>
            <a:off x="6308034" y="1074793"/>
            <a:ext cx="5357557" cy="923330"/>
          </a:xfrm>
          <a:prstGeom prst="rect">
            <a:avLst/>
          </a:prstGeom>
          <a:noFill/>
        </p:spPr>
        <p:txBody>
          <a:bodyPr wrap="none" lIns="91440" tIns="45720" rIns="91440" bIns="45720">
            <a:spAutoFit/>
            <a:scene3d>
              <a:camera prst="perspectiveHeroicExtremeLeftFacing"/>
              <a:lightRig rig="soft" dir="t">
                <a:rot lat="0" lon="0" rev="15600000"/>
              </a:lightRig>
            </a:scene3d>
            <a:sp3d extrusionH="57150" prstMaterial="softEdge">
              <a:bevelT w="25400" h="38100"/>
            </a:sp3d>
          </a:bodyPr>
          <a:lstStyle/>
          <a:p>
            <a:pPr algn="ctr"/>
            <a:r>
              <a:rPr lang="en-US" sz="5400" b="1" dirty="0">
                <a:ln/>
                <a:solidFill>
                  <a:schemeClr val="accent4"/>
                </a:solidFill>
              </a:rPr>
              <a:t>¡Hasta la vista! </a:t>
            </a:r>
            <a:endParaRPr lang="en-US" sz="5400" b="1" cap="none" spc="0" dirty="0">
              <a:ln/>
              <a:solidFill>
                <a:schemeClr val="accent4"/>
              </a:solidFill>
              <a:effectLst/>
            </a:endParaRPr>
          </a:p>
        </p:txBody>
      </p:sp>
      <p:sp>
        <p:nvSpPr>
          <p:cNvPr id="8" name="Rectangle 7">
            <a:extLst>
              <a:ext uri="{FF2B5EF4-FFF2-40B4-BE49-F238E27FC236}">
                <a16:creationId xmlns:a16="http://schemas.microsoft.com/office/drawing/2014/main" id="{F234EABE-24AB-F601-8B10-BC93BBA001E8}"/>
              </a:ext>
            </a:extLst>
          </p:cNvPr>
          <p:cNvSpPr/>
          <p:nvPr/>
        </p:nvSpPr>
        <p:spPr>
          <a:xfrm>
            <a:off x="123256" y="2278330"/>
            <a:ext cx="5104924" cy="923330"/>
          </a:xfrm>
          <a:prstGeom prst="rect">
            <a:avLst/>
          </a:prstGeom>
          <a:noFill/>
        </p:spPr>
        <p:txBody>
          <a:bodyPr wrap="none" lIns="91440" tIns="45720" rIns="91440" bIns="45720">
            <a:spAutoFit/>
            <a:scene3d>
              <a:camera prst="perspectiveContrastingRightFacing"/>
              <a:lightRig rig="threePt" dir="t"/>
            </a:scene3d>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¡Hasta pronto!</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Rectangle 9">
            <a:extLst>
              <a:ext uri="{FF2B5EF4-FFF2-40B4-BE49-F238E27FC236}">
                <a16:creationId xmlns:a16="http://schemas.microsoft.com/office/drawing/2014/main" id="{73AF5308-7217-8393-596F-C480D047C750}"/>
              </a:ext>
            </a:extLst>
          </p:cNvPr>
          <p:cNvSpPr/>
          <p:nvPr/>
        </p:nvSpPr>
        <p:spPr>
          <a:xfrm>
            <a:off x="7191259" y="3233016"/>
            <a:ext cx="4257063" cy="923330"/>
          </a:xfrm>
          <a:prstGeom prst="rect">
            <a:avLst/>
          </a:prstGeom>
          <a:noFill/>
        </p:spPr>
        <p:txBody>
          <a:bodyPr wrap="none" lIns="91440" tIns="45720" rIns="91440" bIns="45720">
            <a:prstTxWarp prst="textDoubleWave1">
              <a:avLst/>
            </a:prstTxWarp>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¡Nos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vemos</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11" name="Rectangle 10">
            <a:extLst>
              <a:ext uri="{FF2B5EF4-FFF2-40B4-BE49-F238E27FC236}">
                <a16:creationId xmlns:a16="http://schemas.microsoft.com/office/drawing/2014/main" id="{E0F9E81A-1B95-FB0A-8CBF-994C56D8D943}"/>
              </a:ext>
            </a:extLst>
          </p:cNvPr>
          <p:cNvSpPr/>
          <p:nvPr/>
        </p:nvSpPr>
        <p:spPr>
          <a:xfrm>
            <a:off x="419644" y="4055242"/>
            <a:ext cx="6266331" cy="923330"/>
          </a:xfrm>
          <a:prstGeom prst="rect">
            <a:avLst/>
          </a:prstGeom>
          <a:noFill/>
        </p:spPr>
        <p:txBody>
          <a:bodyPr wrap="none" lIns="91440" tIns="45720" rIns="91440" bIns="45720">
            <a:spAutoFit/>
            <a:scene3d>
              <a:camera prst="isometricOffAxis2Left"/>
              <a:lightRig rig="threePt" dir="t"/>
            </a:scene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¡Que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te</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vaya</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bien!</a:t>
            </a:r>
          </a:p>
        </p:txBody>
      </p:sp>
      <p:sp>
        <p:nvSpPr>
          <p:cNvPr id="12" name="Rectangle 11">
            <a:extLst>
              <a:ext uri="{FF2B5EF4-FFF2-40B4-BE49-F238E27FC236}">
                <a16:creationId xmlns:a16="http://schemas.microsoft.com/office/drawing/2014/main" id="{14C122A4-8D69-F084-6E87-0E56FE3F9ACF}"/>
              </a:ext>
            </a:extLst>
          </p:cNvPr>
          <p:cNvSpPr/>
          <p:nvPr/>
        </p:nvSpPr>
        <p:spPr>
          <a:xfrm>
            <a:off x="3152259" y="3082965"/>
            <a:ext cx="3334952" cy="923330"/>
          </a:xfrm>
          <a:prstGeom prst="rect">
            <a:avLst/>
          </a:prstGeom>
          <a:noFill/>
        </p:spPr>
        <p:txBody>
          <a:bodyPr wrap="none" lIns="91440" tIns="45720" rIns="91440" bIns="45720">
            <a:prstTxWarp prst="textStop">
              <a:avLst/>
            </a:prstTxWarp>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Cuídate</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spTree>
    <p:extLst>
      <p:ext uri="{BB962C8B-B14F-4D97-AF65-F5344CB8AC3E}">
        <p14:creationId xmlns:p14="http://schemas.microsoft.com/office/powerpoint/2010/main" val="339555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115F-0D78-350E-440E-3505F102D06A}"/>
              </a:ext>
            </a:extLst>
          </p:cNvPr>
          <p:cNvSpPr>
            <a:spLocks noGrp="1"/>
          </p:cNvSpPr>
          <p:nvPr>
            <p:ph type="title"/>
          </p:nvPr>
        </p:nvSpPr>
        <p:spPr/>
        <p:txBody>
          <a:bodyPr>
            <a:normAutofit/>
          </a:bodyPr>
          <a:lstStyle/>
          <a:p>
            <a:r>
              <a:rPr lang="en-US" sz="6600" dirty="0"/>
              <a:t>Las </a:t>
            </a:r>
            <a:r>
              <a:rPr lang="en-US" sz="6600" dirty="0" err="1"/>
              <a:t>preguntas</a:t>
            </a:r>
            <a:endParaRPr lang="en-US" sz="6600" dirty="0"/>
          </a:p>
        </p:txBody>
      </p:sp>
      <p:sp>
        <p:nvSpPr>
          <p:cNvPr id="3" name="Content Placeholder 2">
            <a:extLst>
              <a:ext uri="{FF2B5EF4-FFF2-40B4-BE49-F238E27FC236}">
                <a16:creationId xmlns:a16="http://schemas.microsoft.com/office/drawing/2014/main" id="{7A6FD6A0-96CC-C43B-CDE7-9085DD349486}"/>
              </a:ext>
            </a:extLst>
          </p:cNvPr>
          <p:cNvSpPr>
            <a:spLocks noGrp="1"/>
          </p:cNvSpPr>
          <p:nvPr>
            <p:ph idx="1"/>
          </p:nvPr>
        </p:nvSpPr>
        <p:spPr>
          <a:xfrm>
            <a:off x="720000" y="1887794"/>
            <a:ext cx="10728325" cy="4351006"/>
          </a:xfrm>
        </p:spPr>
        <p:txBody>
          <a:bodyPr>
            <a:normAutofit lnSpcReduction="10000"/>
          </a:bodyPr>
          <a:lstStyle/>
          <a:p>
            <a:pPr>
              <a:buFont typeface="Wingdings" panose="05000000000000000000" pitchFamily="2" charset="2"/>
              <a:buChar char="q"/>
            </a:pPr>
            <a:r>
              <a:rPr lang="es-ES" sz="2400" dirty="0"/>
              <a:t>¿Cómo estás? </a:t>
            </a:r>
          </a:p>
          <a:p>
            <a:pPr lvl="1">
              <a:buFont typeface="Wingdings" panose="05000000000000000000" pitchFamily="2" charset="2"/>
              <a:buChar char="ü"/>
            </a:pPr>
            <a:r>
              <a:rPr lang="es-ES" dirty="0"/>
              <a:t>Estoy bien / Estoy mal / Estoy más o menos</a:t>
            </a:r>
          </a:p>
          <a:p>
            <a:pPr lvl="1">
              <a:buFont typeface="Wingdings" panose="05000000000000000000" pitchFamily="2" charset="2"/>
              <a:buChar char="ü"/>
            </a:pPr>
            <a:r>
              <a:rPr lang="es-ES" dirty="0"/>
              <a:t>Estoy cansado (a)</a:t>
            </a:r>
          </a:p>
          <a:p>
            <a:pPr lvl="1">
              <a:buFont typeface="Wingdings" panose="05000000000000000000" pitchFamily="2" charset="2"/>
              <a:buChar char="ü"/>
            </a:pPr>
            <a:r>
              <a:rPr lang="es-ES" dirty="0"/>
              <a:t>Estoy emocionado (a)</a:t>
            </a:r>
          </a:p>
          <a:p>
            <a:pPr>
              <a:buFont typeface="Wingdings" panose="05000000000000000000" pitchFamily="2" charset="2"/>
              <a:buChar char="q"/>
            </a:pPr>
            <a:r>
              <a:rPr lang="es-ES" dirty="0"/>
              <a:t>¿Qué te gusta tomar/beber para desayuno/almuerzo/cena? </a:t>
            </a:r>
          </a:p>
          <a:p>
            <a:pPr lvl="1">
              <a:buFont typeface="Wingdings" panose="05000000000000000000" pitchFamily="2" charset="2"/>
              <a:buChar char="ü"/>
            </a:pPr>
            <a:r>
              <a:rPr lang="es-ES" dirty="0"/>
              <a:t>Me gusta tomar café para el desayuno</a:t>
            </a:r>
          </a:p>
          <a:p>
            <a:pPr lvl="1">
              <a:buFont typeface="Wingdings" panose="05000000000000000000" pitchFamily="2" charset="2"/>
              <a:buChar char="ü"/>
            </a:pPr>
            <a:r>
              <a:rPr lang="es-ES" dirty="0"/>
              <a:t>Me gusta beber agua para el almuerzo</a:t>
            </a:r>
          </a:p>
          <a:p>
            <a:pPr lvl="1">
              <a:buFont typeface="Wingdings" panose="05000000000000000000" pitchFamily="2" charset="2"/>
              <a:buChar char="ü"/>
            </a:pPr>
            <a:r>
              <a:rPr lang="es-ES" dirty="0"/>
              <a:t>Me gusta tomar vino para la cena.</a:t>
            </a:r>
          </a:p>
          <a:p>
            <a:pPr>
              <a:buFont typeface="Wingdings" panose="05000000000000000000" pitchFamily="2" charset="2"/>
              <a:buChar char="q"/>
            </a:pPr>
            <a:r>
              <a:rPr lang="es-ES" dirty="0"/>
              <a:t>¿Te gusta tomar café? </a:t>
            </a:r>
          </a:p>
          <a:p>
            <a:pPr lvl="1">
              <a:buFont typeface="Wingdings" panose="05000000000000000000" pitchFamily="2" charset="2"/>
              <a:buChar char="ü"/>
            </a:pPr>
            <a:r>
              <a:rPr lang="es-ES" dirty="0"/>
              <a:t>Si /No me gusta tomar café.</a:t>
            </a:r>
            <a:endParaRPr lang="en-US" dirty="0"/>
          </a:p>
        </p:txBody>
      </p:sp>
    </p:spTree>
    <p:extLst>
      <p:ext uri="{BB962C8B-B14F-4D97-AF65-F5344CB8AC3E}">
        <p14:creationId xmlns:p14="http://schemas.microsoft.com/office/powerpoint/2010/main" val="75223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9762-E11A-F3DD-3C42-138915F4AE80}"/>
              </a:ext>
            </a:extLst>
          </p:cNvPr>
          <p:cNvSpPr>
            <a:spLocks noGrp="1"/>
          </p:cNvSpPr>
          <p:nvPr>
            <p:ph type="title"/>
          </p:nvPr>
        </p:nvSpPr>
        <p:spPr/>
        <p:txBody>
          <a:bodyPr>
            <a:noAutofit/>
          </a:bodyPr>
          <a:lstStyle/>
          <a:p>
            <a:r>
              <a:rPr lang="en-US" sz="6600" dirty="0" err="1"/>
              <a:t>Haciendo</a:t>
            </a:r>
            <a:r>
              <a:rPr lang="en-US" sz="6600" dirty="0"/>
              <a:t> </a:t>
            </a:r>
            <a:r>
              <a:rPr lang="en-US" sz="6600" dirty="0" err="1"/>
              <a:t>aguas</a:t>
            </a:r>
            <a:r>
              <a:rPr lang="en-US" sz="6600" dirty="0"/>
              <a:t> frescas…</a:t>
            </a:r>
          </a:p>
        </p:txBody>
      </p:sp>
      <p:sp>
        <p:nvSpPr>
          <p:cNvPr id="4" name="Content Placeholder 3">
            <a:extLst>
              <a:ext uri="{FF2B5EF4-FFF2-40B4-BE49-F238E27FC236}">
                <a16:creationId xmlns:a16="http://schemas.microsoft.com/office/drawing/2014/main" id="{40503A4B-8138-DB7B-607D-E048FEB03148}"/>
              </a:ext>
            </a:extLst>
          </p:cNvPr>
          <p:cNvSpPr>
            <a:spLocks noGrp="1"/>
          </p:cNvSpPr>
          <p:nvPr>
            <p:ph sz="half" idx="2"/>
          </p:nvPr>
        </p:nvSpPr>
        <p:spPr>
          <a:xfrm>
            <a:off x="720000" y="2130119"/>
            <a:ext cx="5486400" cy="4572000"/>
          </a:xfrm>
        </p:spPr>
        <p:txBody>
          <a:bodyPr>
            <a:noAutofit/>
          </a:bodyPr>
          <a:lstStyle/>
          <a:p>
            <a:pPr>
              <a:spcBef>
                <a:spcPts val="600"/>
              </a:spcBef>
              <a:buFont typeface="Wingdings" panose="05000000000000000000" pitchFamily="2" charset="2"/>
              <a:buChar char="q"/>
            </a:pPr>
            <a:r>
              <a:rPr lang="en-US" dirty="0"/>
              <a:t>Hoy </a:t>
            </a:r>
            <a:r>
              <a:rPr lang="en-US" dirty="0" err="1"/>
              <a:t>vamos</a:t>
            </a:r>
            <a:r>
              <a:rPr lang="en-US" dirty="0"/>
              <a:t> a </a:t>
            </a:r>
            <a:r>
              <a:rPr lang="en-US" dirty="0" err="1"/>
              <a:t>hacer</a:t>
            </a:r>
            <a:r>
              <a:rPr lang="en-US" dirty="0"/>
              <a:t> frescas. </a:t>
            </a:r>
          </a:p>
          <a:p>
            <a:pPr>
              <a:spcBef>
                <a:spcPts val="600"/>
              </a:spcBef>
              <a:buFont typeface="Wingdings" panose="05000000000000000000" pitchFamily="2" charset="2"/>
              <a:buChar char="q"/>
            </a:pPr>
            <a:r>
              <a:rPr lang="en-US" dirty="0" err="1"/>
              <a:t>Aguas</a:t>
            </a:r>
            <a:r>
              <a:rPr lang="en-US" dirty="0"/>
              <a:t> frescas son </a:t>
            </a:r>
            <a:r>
              <a:rPr lang="en-US" dirty="0" err="1"/>
              <a:t>bebidas</a:t>
            </a:r>
            <a:r>
              <a:rPr lang="en-US" dirty="0"/>
              <a:t> </a:t>
            </a:r>
            <a:r>
              <a:rPr lang="en-US" dirty="0" err="1"/>
              <a:t>ligeras</a:t>
            </a:r>
            <a:r>
              <a:rPr lang="en-US" dirty="0"/>
              <a:t> sin alcohol </a:t>
            </a:r>
            <a:r>
              <a:rPr lang="en-US" dirty="0" err="1"/>
              <a:t>hechas</a:t>
            </a:r>
            <a:r>
              <a:rPr lang="en-US" dirty="0"/>
              <a:t> de </a:t>
            </a:r>
            <a:r>
              <a:rPr lang="en-US" dirty="0" err="1"/>
              <a:t>frutas</a:t>
            </a:r>
            <a:r>
              <a:rPr lang="en-US" dirty="0"/>
              <a:t>, </a:t>
            </a:r>
            <a:r>
              <a:rPr lang="en-US" dirty="0" err="1"/>
              <a:t>flores</a:t>
            </a:r>
            <a:r>
              <a:rPr lang="en-US" dirty="0"/>
              <a:t>, o </a:t>
            </a:r>
            <a:r>
              <a:rPr lang="en-US" dirty="0" err="1"/>
              <a:t>semillas</a:t>
            </a:r>
            <a:r>
              <a:rPr lang="en-US" dirty="0"/>
              <a:t> </a:t>
            </a:r>
            <a:r>
              <a:rPr lang="en-US" dirty="0" err="1"/>
              <a:t>mezcladas</a:t>
            </a:r>
            <a:r>
              <a:rPr lang="en-US" dirty="0"/>
              <a:t> con </a:t>
            </a:r>
            <a:r>
              <a:rPr lang="en-US" dirty="0" err="1"/>
              <a:t>azúcar</a:t>
            </a:r>
            <a:r>
              <a:rPr lang="en-US" dirty="0"/>
              <a:t> y </a:t>
            </a:r>
            <a:r>
              <a:rPr lang="en-US" dirty="0" err="1"/>
              <a:t>agua</a:t>
            </a:r>
            <a:r>
              <a:rPr lang="en-US" dirty="0"/>
              <a:t>. </a:t>
            </a:r>
          </a:p>
          <a:p>
            <a:pPr>
              <a:spcBef>
                <a:spcPts val="600"/>
              </a:spcBef>
              <a:buFont typeface="Wingdings" panose="05000000000000000000" pitchFamily="2" charset="2"/>
              <a:buChar char="q"/>
            </a:pPr>
            <a:r>
              <a:rPr lang="en-US" dirty="0"/>
              <a:t>Son </a:t>
            </a:r>
            <a:r>
              <a:rPr lang="en-US" dirty="0" err="1"/>
              <a:t>muy</a:t>
            </a:r>
            <a:r>
              <a:rPr lang="en-US" dirty="0"/>
              <a:t> </a:t>
            </a:r>
            <a:r>
              <a:rPr lang="en-US" dirty="0" err="1"/>
              <a:t>populares</a:t>
            </a:r>
            <a:r>
              <a:rPr lang="en-US" dirty="0"/>
              <a:t> </a:t>
            </a:r>
            <a:r>
              <a:rPr lang="en-US" dirty="0" err="1"/>
              <a:t>en</a:t>
            </a:r>
            <a:r>
              <a:rPr lang="en-US" dirty="0"/>
              <a:t> México y </a:t>
            </a:r>
            <a:r>
              <a:rPr lang="en-US" dirty="0" err="1"/>
              <a:t>otros</a:t>
            </a:r>
            <a:r>
              <a:rPr lang="en-US" dirty="0"/>
              <a:t> </a:t>
            </a:r>
            <a:r>
              <a:rPr lang="en-US" dirty="0" err="1"/>
              <a:t>países</a:t>
            </a:r>
            <a:r>
              <a:rPr lang="en-US" dirty="0"/>
              <a:t> </a:t>
            </a:r>
            <a:r>
              <a:rPr lang="en-US" dirty="0" err="1"/>
              <a:t>en</a:t>
            </a:r>
            <a:r>
              <a:rPr lang="en-US" dirty="0"/>
              <a:t> Latino América. </a:t>
            </a:r>
          </a:p>
          <a:p>
            <a:pPr>
              <a:spcBef>
                <a:spcPts val="600"/>
              </a:spcBef>
              <a:buFont typeface="Wingdings" panose="05000000000000000000" pitchFamily="2" charset="2"/>
              <a:buChar char="q"/>
            </a:pPr>
            <a:r>
              <a:rPr lang="en-US" dirty="0"/>
              <a:t>Los </a:t>
            </a:r>
            <a:r>
              <a:rPr lang="en-US" dirty="0" err="1"/>
              <a:t>sabores</a:t>
            </a:r>
            <a:r>
              <a:rPr lang="en-US" dirty="0"/>
              <a:t> </a:t>
            </a:r>
            <a:r>
              <a:rPr lang="en-US" dirty="0" err="1"/>
              <a:t>más</a:t>
            </a:r>
            <a:r>
              <a:rPr lang="en-US" dirty="0"/>
              <a:t> </a:t>
            </a:r>
            <a:r>
              <a:rPr lang="en-US" dirty="0" err="1"/>
              <a:t>populares</a:t>
            </a:r>
            <a:r>
              <a:rPr lang="en-US" dirty="0"/>
              <a:t> son </a:t>
            </a:r>
            <a:r>
              <a:rPr lang="en-US" dirty="0" err="1"/>
              <a:t>eltamarindo</a:t>
            </a:r>
            <a:r>
              <a:rPr lang="en-US" dirty="0"/>
              <a:t>, </a:t>
            </a:r>
            <a:r>
              <a:rPr lang="en-US" dirty="0" err="1"/>
              <a:t>jamaica</a:t>
            </a:r>
            <a:r>
              <a:rPr lang="en-US" dirty="0"/>
              <a:t>, and horchata. </a:t>
            </a:r>
          </a:p>
          <a:p>
            <a:pPr>
              <a:spcBef>
                <a:spcPts val="600"/>
              </a:spcBef>
              <a:buFont typeface="Wingdings" panose="05000000000000000000" pitchFamily="2" charset="2"/>
              <a:buChar char="q"/>
            </a:pPr>
            <a:r>
              <a:rPr lang="en-US" dirty="0"/>
              <a:t>Las </a:t>
            </a:r>
            <a:r>
              <a:rPr lang="en-US" dirty="0" err="1"/>
              <a:t>aguas</a:t>
            </a:r>
            <a:r>
              <a:rPr lang="en-US" dirty="0"/>
              <a:t> frescas son </a:t>
            </a:r>
            <a:r>
              <a:rPr lang="en-US" dirty="0" err="1"/>
              <a:t>vendidas</a:t>
            </a:r>
            <a:r>
              <a:rPr lang="en-US" dirty="0"/>
              <a:t> </a:t>
            </a:r>
            <a:r>
              <a:rPr lang="en-US" dirty="0" err="1"/>
              <a:t>por</a:t>
            </a:r>
            <a:r>
              <a:rPr lang="en-US" dirty="0"/>
              <a:t> </a:t>
            </a:r>
            <a:r>
              <a:rPr lang="en-US" dirty="0" err="1"/>
              <a:t>vendedores</a:t>
            </a:r>
            <a:r>
              <a:rPr lang="en-US" dirty="0"/>
              <a:t> y se </a:t>
            </a:r>
            <a:r>
              <a:rPr lang="en-US" dirty="0" err="1"/>
              <a:t>encuentran</a:t>
            </a:r>
            <a:r>
              <a:rPr lang="en-US" dirty="0"/>
              <a:t> </a:t>
            </a:r>
            <a:r>
              <a:rPr lang="en-US" dirty="0" err="1"/>
              <a:t>en</a:t>
            </a:r>
            <a:r>
              <a:rPr lang="en-US" dirty="0"/>
              <a:t> tiendas, </a:t>
            </a:r>
            <a:r>
              <a:rPr lang="en-US" dirty="0" err="1"/>
              <a:t>restaurantes</a:t>
            </a:r>
            <a:r>
              <a:rPr lang="en-US" dirty="0"/>
              <a:t>, y bares de </a:t>
            </a:r>
            <a:r>
              <a:rPr lang="en-US" dirty="0" err="1"/>
              <a:t>jugos</a:t>
            </a:r>
            <a:r>
              <a:rPr lang="en-US" dirty="0"/>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205069BA-800D-D12C-9ABA-6567169A88CD}"/>
              </a:ext>
            </a:extLst>
          </p:cNvPr>
          <p:cNvSpPr>
            <a:spLocks noGrp="1"/>
          </p:cNvSpPr>
          <p:nvPr>
            <p:ph sz="quarter" idx="4"/>
          </p:nvPr>
        </p:nvSpPr>
        <p:spPr>
          <a:xfrm>
            <a:off x="6468200" y="2130119"/>
            <a:ext cx="5486400" cy="4572000"/>
          </a:xfrm>
        </p:spPr>
        <p:txBody>
          <a:bodyPr>
            <a:normAutofit/>
          </a:bodyPr>
          <a:lstStyle/>
          <a:p>
            <a:pPr>
              <a:spcBef>
                <a:spcPts val="600"/>
              </a:spcBef>
              <a:buFont typeface="Wingdings" panose="05000000000000000000" pitchFamily="2" charset="2"/>
              <a:buChar char="q"/>
            </a:pPr>
            <a:r>
              <a:rPr lang="en-US" dirty="0"/>
              <a:t>Today we are going to make </a:t>
            </a:r>
            <a:r>
              <a:rPr lang="en-US" dirty="0" err="1"/>
              <a:t>aguas</a:t>
            </a:r>
            <a:r>
              <a:rPr lang="en-US" dirty="0"/>
              <a:t> frescas.</a:t>
            </a:r>
          </a:p>
          <a:p>
            <a:pPr>
              <a:spcBef>
                <a:spcPts val="600"/>
              </a:spcBef>
              <a:buFont typeface="Wingdings" panose="05000000000000000000" pitchFamily="2" charset="2"/>
              <a:buChar char="q"/>
            </a:pPr>
            <a:r>
              <a:rPr lang="en-US" dirty="0" err="1"/>
              <a:t>Aguas</a:t>
            </a:r>
            <a:r>
              <a:rPr lang="en-US" dirty="0"/>
              <a:t> frescas are light non-alcoholic beverages made from fruits, flowers, or seeds blended with sugar and water.</a:t>
            </a:r>
          </a:p>
          <a:p>
            <a:pPr>
              <a:spcBef>
                <a:spcPts val="600"/>
              </a:spcBef>
              <a:buFont typeface="Wingdings" panose="05000000000000000000" pitchFamily="2" charset="2"/>
              <a:buChar char="q"/>
            </a:pPr>
            <a:r>
              <a:rPr lang="en-US" dirty="0"/>
              <a:t>They are very popular in Mexico and other Latin American countries.</a:t>
            </a:r>
          </a:p>
          <a:p>
            <a:pPr>
              <a:spcBef>
                <a:spcPts val="600"/>
              </a:spcBef>
              <a:buFont typeface="Wingdings" panose="05000000000000000000" pitchFamily="2" charset="2"/>
              <a:buChar char="q"/>
            </a:pPr>
            <a:r>
              <a:rPr lang="en-US" dirty="0"/>
              <a:t>The flavors most popular are tamarind, hibiscus, and horchata.</a:t>
            </a:r>
          </a:p>
          <a:p>
            <a:pPr>
              <a:spcBef>
                <a:spcPts val="600"/>
              </a:spcBef>
              <a:buFont typeface="Wingdings" panose="05000000000000000000" pitchFamily="2" charset="2"/>
              <a:buChar char="q"/>
            </a:pPr>
            <a:r>
              <a:rPr lang="en-US" dirty="0" err="1"/>
              <a:t>Aguas</a:t>
            </a:r>
            <a:r>
              <a:rPr lang="en-US" dirty="0"/>
              <a:t> frescas are sold by street vendors and are commonly found in convenience stores, restaurants, and juice bars.</a:t>
            </a:r>
          </a:p>
        </p:txBody>
      </p:sp>
      <p:pic>
        <p:nvPicPr>
          <p:cNvPr id="7" name="Picture 6" descr="A picture containing juice, natural foods, soft drink, drink&#10;&#10;Description automatically generated">
            <a:extLst>
              <a:ext uri="{FF2B5EF4-FFF2-40B4-BE49-F238E27FC236}">
                <a16:creationId xmlns:a16="http://schemas.microsoft.com/office/drawing/2014/main" id="{61370C96-BEE7-73B0-FB6A-EE6219B3183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31579" y="167032"/>
            <a:ext cx="2103120" cy="1577340"/>
          </a:xfrm>
          <a:prstGeom prst="rect">
            <a:avLst/>
          </a:prstGeom>
        </p:spPr>
      </p:pic>
    </p:spTree>
    <p:extLst>
      <p:ext uri="{BB962C8B-B14F-4D97-AF65-F5344CB8AC3E}">
        <p14:creationId xmlns:p14="http://schemas.microsoft.com/office/powerpoint/2010/main" val="366854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9762-E11A-F3DD-3C42-138915F4AE80}"/>
              </a:ext>
            </a:extLst>
          </p:cNvPr>
          <p:cNvSpPr>
            <a:spLocks noGrp="1"/>
          </p:cNvSpPr>
          <p:nvPr>
            <p:ph type="title"/>
          </p:nvPr>
        </p:nvSpPr>
        <p:spPr/>
        <p:txBody>
          <a:bodyPr>
            <a:noAutofit/>
          </a:bodyPr>
          <a:lstStyle/>
          <a:p>
            <a:r>
              <a:rPr lang="en-US" sz="6600" dirty="0" err="1"/>
              <a:t>Haciendo</a:t>
            </a:r>
            <a:r>
              <a:rPr lang="en-US" sz="6600" dirty="0"/>
              <a:t> </a:t>
            </a:r>
            <a:r>
              <a:rPr lang="en-US" sz="6600" dirty="0" err="1"/>
              <a:t>aguas</a:t>
            </a:r>
            <a:r>
              <a:rPr lang="en-US" sz="6600" dirty="0"/>
              <a:t> frescas…</a:t>
            </a:r>
          </a:p>
        </p:txBody>
      </p:sp>
      <p:sp>
        <p:nvSpPr>
          <p:cNvPr id="3" name="Text Placeholder 2">
            <a:extLst>
              <a:ext uri="{FF2B5EF4-FFF2-40B4-BE49-F238E27FC236}">
                <a16:creationId xmlns:a16="http://schemas.microsoft.com/office/drawing/2014/main" id="{8BBDF473-86B6-DDAC-5518-AEEE47786B3B}"/>
              </a:ext>
            </a:extLst>
          </p:cNvPr>
          <p:cNvSpPr>
            <a:spLocks noGrp="1"/>
          </p:cNvSpPr>
          <p:nvPr>
            <p:ph type="body" idx="1"/>
          </p:nvPr>
        </p:nvSpPr>
        <p:spPr/>
        <p:txBody>
          <a:bodyPr>
            <a:normAutofit/>
          </a:bodyPr>
          <a:lstStyle/>
          <a:p>
            <a:r>
              <a:rPr lang="en-US" sz="3200" b="1" dirty="0" err="1"/>
              <a:t>Español</a:t>
            </a:r>
            <a:endParaRPr lang="en-US" sz="3200" b="1" dirty="0"/>
          </a:p>
        </p:txBody>
      </p:sp>
      <p:sp>
        <p:nvSpPr>
          <p:cNvPr id="4" name="Content Placeholder 3">
            <a:extLst>
              <a:ext uri="{FF2B5EF4-FFF2-40B4-BE49-F238E27FC236}">
                <a16:creationId xmlns:a16="http://schemas.microsoft.com/office/drawing/2014/main" id="{40503A4B-8138-DB7B-607D-E048FEB03148}"/>
              </a:ext>
            </a:extLst>
          </p:cNvPr>
          <p:cNvSpPr>
            <a:spLocks noGrp="1"/>
          </p:cNvSpPr>
          <p:nvPr>
            <p:ph sz="half" idx="2"/>
          </p:nvPr>
        </p:nvSpPr>
        <p:spPr>
          <a:xfrm>
            <a:off x="484619" y="2615573"/>
            <a:ext cx="5486400" cy="3840480"/>
          </a:xfrm>
        </p:spPr>
        <p:txBody>
          <a:bodyPr>
            <a:noAutofit/>
          </a:bodyPr>
          <a:lstStyle/>
          <a:p>
            <a:pPr marL="457200" marR="0" lvl="0" indent="-457200">
              <a:spcBef>
                <a:spcPts val="600"/>
              </a:spcBef>
              <a:buFont typeface="+mj-lt"/>
              <a:buAutoNum type="arabicParenR"/>
              <a:tabLst>
                <a:tab pos="1092200" algn="l"/>
              </a:tabLst>
            </a:pPr>
            <a:r>
              <a:rPr lang="en-US" dirty="0" err="1"/>
              <a:t>Vamos</a:t>
            </a:r>
            <a:r>
              <a:rPr lang="en-US" dirty="0"/>
              <a:t> a </a:t>
            </a:r>
            <a:r>
              <a:rPr lang="en-US" dirty="0" err="1"/>
              <a:t>hacer</a:t>
            </a:r>
            <a:r>
              <a:rPr lang="en-US" dirty="0"/>
              <a:t> </a:t>
            </a:r>
            <a:r>
              <a:rPr lang="en-US" dirty="0" err="1"/>
              <a:t>aguas</a:t>
            </a:r>
            <a:r>
              <a:rPr lang="en-US" dirty="0"/>
              <a:t> frescas. </a:t>
            </a:r>
          </a:p>
          <a:p>
            <a:pPr marL="457200" marR="0" lvl="0" indent="-457200">
              <a:spcBef>
                <a:spcPts val="600"/>
              </a:spcBef>
              <a:buFont typeface="+mj-lt"/>
              <a:buAutoNum type="arabicParenR"/>
              <a:tabLst>
                <a:tab pos="1092200" algn="l"/>
              </a:tabLst>
            </a:pPr>
            <a:r>
              <a:rPr lang="en-US" dirty="0"/>
              <a:t>¿</a:t>
            </a:r>
            <a:r>
              <a:rPr lang="en-US" dirty="0" err="1"/>
              <a:t>Cuáles</a:t>
            </a:r>
            <a:r>
              <a:rPr lang="en-US" dirty="0"/>
              <a:t> </a:t>
            </a:r>
            <a:r>
              <a:rPr lang="en-US" dirty="0" err="1"/>
              <a:t>ingredientes</a:t>
            </a:r>
            <a:r>
              <a:rPr lang="en-US" dirty="0"/>
              <a:t> </a:t>
            </a:r>
            <a:r>
              <a:rPr lang="en-US" dirty="0" err="1"/>
              <a:t>necesitamos</a:t>
            </a:r>
            <a:r>
              <a:rPr lang="en-US" dirty="0"/>
              <a:t>? </a:t>
            </a:r>
          </a:p>
          <a:p>
            <a:pPr marL="457200" marR="0" lvl="0" indent="-457200">
              <a:spcBef>
                <a:spcPts val="600"/>
              </a:spcBef>
              <a:buFont typeface="+mj-lt"/>
              <a:buAutoNum type="arabicParenR"/>
              <a:tabLst>
                <a:tab pos="1092200" algn="l"/>
              </a:tabLst>
            </a:pPr>
            <a:r>
              <a:rPr lang="en-US" dirty="0" err="1"/>
              <a:t>Vamos</a:t>
            </a:r>
            <a:r>
              <a:rPr lang="en-US" dirty="0"/>
              <a:t> a usar la </a:t>
            </a:r>
            <a:r>
              <a:rPr lang="en-US" dirty="0" err="1"/>
              <a:t>licuadora</a:t>
            </a:r>
            <a:r>
              <a:rPr lang="en-US" dirty="0"/>
              <a:t> para </a:t>
            </a:r>
            <a:r>
              <a:rPr lang="en-US" dirty="0" err="1"/>
              <a:t>esta</a:t>
            </a:r>
            <a:r>
              <a:rPr lang="en-US" dirty="0"/>
              <a:t> </a:t>
            </a:r>
            <a:r>
              <a:rPr lang="en-US" dirty="0" err="1"/>
              <a:t>receta</a:t>
            </a:r>
            <a:r>
              <a:rPr lang="en-US" dirty="0"/>
              <a:t>. </a:t>
            </a:r>
          </a:p>
          <a:p>
            <a:pPr marL="457200" marR="0" lvl="0" indent="-457200">
              <a:spcBef>
                <a:spcPts val="600"/>
              </a:spcBef>
              <a:buFont typeface="+mj-lt"/>
              <a:buAutoNum type="arabicParenR"/>
              <a:tabLst>
                <a:tab pos="1092200" algn="l"/>
              </a:tabLst>
            </a:pPr>
            <a:r>
              <a:rPr lang="en-US" dirty="0" err="1"/>
              <a:t>Mezclar</a:t>
            </a:r>
            <a:r>
              <a:rPr lang="en-US" dirty="0"/>
              <a:t> </a:t>
            </a:r>
            <a:r>
              <a:rPr lang="en-US" dirty="0" err="1"/>
              <a:t>todos</a:t>
            </a:r>
            <a:r>
              <a:rPr lang="en-US" dirty="0"/>
              <a:t> </a:t>
            </a:r>
            <a:r>
              <a:rPr lang="en-US" dirty="0" err="1"/>
              <a:t>los</a:t>
            </a:r>
            <a:r>
              <a:rPr lang="en-US" dirty="0"/>
              <a:t> </a:t>
            </a:r>
            <a:r>
              <a:rPr lang="en-US" dirty="0" err="1"/>
              <a:t>ingredientes</a:t>
            </a:r>
            <a:r>
              <a:rPr lang="en-US" dirty="0"/>
              <a:t> </a:t>
            </a:r>
            <a:r>
              <a:rPr lang="en-US" dirty="0" err="1"/>
              <a:t>en</a:t>
            </a:r>
            <a:r>
              <a:rPr lang="en-US" dirty="0"/>
              <a:t> la </a:t>
            </a:r>
            <a:r>
              <a:rPr lang="en-US" dirty="0" err="1"/>
              <a:t>licuadora</a:t>
            </a:r>
            <a:r>
              <a:rPr lang="en-US" dirty="0"/>
              <a:t>. </a:t>
            </a:r>
          </a:p>
          <a:p>
            <a:pPr marL="457200" marR="0" lvl="0" indent="-457200">
              <a:spcBef>
                <a:spcPts val="600"/>
              </a:spcBef>
              <a:buFont typeface="+mj-lt"/>
              <a:buAutoNum type="arabicParenR"/>
              <a:tabLst>
                <a:tab pos="1092200" algn="l"/>
              </a:tabLst>
            </a:pPr>
            <a:r>
              <a:rPr lang="en-US" dirty="0"/>
              <a:t> </a:t>
            </a:r>
            <a:r>
              <a:rPr lang="en-US" dirty="0" err="1"/>
              <a:t>Saborea</a:t>
            </a:r>
            <a:r>
              <a:rPr lang="en-US" dirty="0"/>
              <a:t> para la </a:t>
            </a:r>
            <a:r>
              <a:rPr lang="en-US" dirty="0" err="1"/>
              <a:t>dulzura</a:t>
            </a:r>
            <a:r>
              <a:rPr lang="en-US" dirty="0"/>
              <a:t> </a:t>
            </a:r>
            <a:r>
              <a:rPr lang="en-US" dirty="0" err="1"/>
              <a:t>deseada</a:t>
            </a:r>
            <a:r>
              <a:rPr lang="en-US" dirty="0"/>
              <a:t>. </a:t>
            </a:r>
          </a:p>
          <a:p>
            <a:pPr marL="457200" marR="0" lvl="0" indent="-457200">
              <a:spcBef>
                <a:spcPts val="600"/>
              </a:spcBef>
              <a:buFont typeface="+mj-lt"/>
              <a:buAutoNum type="arabicParenR"/>
              <a:tabLst>
                <a:tab pos="1092200" algn="l"/>
              </a:tabLst>
            </a:pPr>
            <a:r>
              <a:rPr lang="en-US" dirty="0" err="1"/>
              <a:t>Agrega</a:t>
            </a:r>
            <a:r>
              <a:rPr lang="en-US" dirty="0"/>
              <a:t> </a:t>
            </a:r>
            <a:r>
              <a:rPr lang="en-US" dirty="0" err="1"/>
              <a:t>más</a:t>
            </a:r>
            <a:r>
              <a:rPr lang="en-US" dirty="0"/>
              <a:t> </a:t>
            </a:r>
            <a:r>
              <a:rPr lang="en-US" dirty="0" err="1"/>
              <a:t>azúcar</a:t>
            </a:r>
            <a:r>
              <a:rPr lang="en-US" dirty="0"/>
              <a:t> </a:t>
            </a:r>
            <a:r>
              <a:rPr lang="en-US" dirty="0" err="1"/>
              <a:t>si</a:t>
            </a:r>
            <a:r>
              <a:rPr lang="en-US" dirty="0"/>
              <a:t> es </a:t>
            </a:r>
            <a:r>
              <a:rPr lang="en-US" dirty="0" err="1"/>
              <a:t>necesario</a:t>
            </a:r>
            <a:r>
              <a:rPr lang="en-US" dirty="0"/>
              <a:t>. </a:t>
            </a:r>
          </a:p>
          <a:p>
            <a:pPr marL="457200" marR="0" lvl="0" indent="-457200">
              <a:spcBef>
                <a:spcPts val="600"/>
              </a:spcBef>
              <a:buFont typeface="+mj-lt"/>
              <a:buAutoNum type="arabicParenR"/>
              <a:tabLst>
                <a:tab pos="1092200" algn="l"/>
              </a:tabLst>
            </a:pPr>
            <a:r>
              <a:rPr lang="en-US" dirty="0" err="1"/>
              <a:t>Sirva</a:t>
            </a:r>
            <a:r>
              <a:rPr lang="en-US" dirty="0"/>
              <a:t> </a:t>
            </a:r>
            <a:r>
              <a:rPr lang="en-US" dirty="0" err="1"/>
              <a:t>inmediatamente</a:t>
            </a:r>
            <a:r>
              <a:rPr lang="en-US" dirty="0"/>
              <a:t>. </a:t>
            </a:r>
          </a:p>
        </p:txBody>
      </p:sp>
      <p:sp>
        <p:nvSpPr>
          <p:cNvPr id="5" name="Text Placeholder 4">
            <a:extLst>
              <a:ext uri="{FF2B5EF4-FFF2-40B4-BE49-F238E27FC236}">
                <a16:creationId xmlns:a16="http://schemas.microsoft.com/office/drawing/2014/main" id="{AD4516FB-D99E-5528-6163-4EA8AEA54364}"/>
              </a:ext>
            </a:extLst>
          </p:cNvPr>
          <p:cNvSpPr>
            <a:spLocks noGrp="1"/>
          </p:cNvSpPr>
          <p:nvPr>
            <p:ph type="body" sz="quarter" idx="3"/>
          </p:nvPr>
        </p:nvSpPr>
        <p:spPr/>
        <p:txBody>
          <a:bodyPr>
            <a:normAutofit/>
          </a:bodyPr>
          <a:lstStyle/>
          <a:p>
            <a:r>
              <a:rPr lang="en-US" sz="3200" b="1" dirty="0"/>
              <a:t>Ingles</a:t>
            </a:r>
          </a:p>
        </p:txBody>
      </p:sp>
      <p:sp>
        <p:nvSpPr>
          <p:cNvPr id="6" name="Content Placeholder 5">
            <a:extLst>
              <a:ext uri="{FF2B5EF4-FFF2-40B4-BE49-F238E27FC236}">
                <a16:creationId xmlns:a16="http://schemas.microsoft.com/office/drawing/2014/main" id="{205069BA-800D-D12C-9ABA-6567169A88CD}"/>
              </a:ext>
            </a:extLst>
          </p:cNvPr>
          <p:cNvSpPr>
            <a:spLocks noGrp="1"/>
          </p:cNvSpPr>
          <p:nvPr>
            <p:ph sz="quarter" idx="4"/>
          </p:nvPr>
        </p:nvSpPr>
        <p:spPr>
          <a:xfrm>
            <a:off x="6223019" y="2615573"/>
            <a:ext cx="5486400" cy="3840480"/>
          </a:xfrm>
        </p:spPr>
        <p:txBody>
          <a:bodyPr>
            <a:noAutofit/>
          </a:bodyPr>
          <a:lstStyle/>
          <a:p>
            <a:pPr marL="457200" indent="-457200">
              <a:spcBef>
                <a:spcPts val="600"/>
              </a:spcBef>
              <a:buFont typeface="+mj-lt"/>
              <a:buAutoNum type="arabicParenR"/>
            </a:pPr>
            <a:r>
              <a:rPr lang="en-US" dirty="0"/>
              <a:t>We are going to make </a:t>
            </a:r>
            <a:r>
              <a:rPr lang="en-US" dirty="0" err="1"/>
              <a:t>aguas</a:t>
            </a:r>
            <a:r>
              <a:rPr lang="en-US" dirty="0"/>
              <a:t> frescas.</a:t>
            </a:r>
          </a:p>
          <a:p>
            <a:pPr marL="457200" indent="-457200">
              <a:spcBef>
                <a:spcPts val="600"/>
              </a:spcBef>
              <a:buFont typeface="+mj-lt"/>
              <a:buAutoNum type="arabicParenR"/>
            </a:pPr>
            <a:r>
              <a:rPr lang="en-US" dirty="0"/>
              <a:t>What ingredients do we need?</a:t>
            </a:r>
          </a:p>
          <a:p>
            <a:pPr marL="457200" indent="-457200">
              <a:spcBef>
                <a:spcPts val="600"/>
              </a:spcBef>
              <a:buFont typeface="+mj-lt"/>
              <a:buAutoNum type="arabicParenR"/>
            </a:pPr>
            <a:r>
              <a:rPr lang="en-US" dirty="0"/>
              <a:t>We are going to use the blender for this recipe.</a:t>
            </a:r>
          </a:p>
          <a:p>
            <a:pPr marL="457200" indent="-457200">
              <a:spcBef>
                <a:spcPts val="600"/>
              </a:spcBef>
              <a:buFont typeface="+mj-lt"/>
              <a:buAutoNum type="arabicParenR"/>
            </a:pPr>
            <a:r>
              <a:rPr lang="en-US" dirty="0"/>
              <a:t>Mix all the ingredients in the blender.</a:t>
            </a:r>
          </a:p>
          <a:p>
            <a:pPr marL="457200" indent="-457200">
              <a:spcBef>
                <a:spcPts val="600"/>
              </a:spcBef>
              <a:buFont typeface="+mj-lt"/>
              <a:buAutoNum type="arabicParenR"/>
            </a:pPr>
            <a:endParaRPr lang="en-US" dirty="0"/>
          </a:p>
          <a:p>
            <a:pPr marL="457200" indent="-457200">
              <a:spcBef>
                <a:spcPts val="600"/>
              </a:spcBef>
              <a:buFont typeface="+mj-lt"/>
              <a:buAutoNum type="arabicParenR"/>
            </a:pPr>
            <a:r>
              <a:rPr lang="en-US" dirty="0"/>
              <a:t>Taste for desired sweetness.</a:t>
            </a:r>
          </a:p>
          <a:p>
            <a:pPr marL="457200" indent="-457200">
              <a:spcBef>
                <a:spcPts val="600"/>
              </a:spcBef>
              <a:buFont typeface="+mj-lt"/>
              <a:buAutoNum type="arabicParenR"/>
            </a:pPr>
            <a:r>
              <a:rPr lang="en-US" dirty="0"/>
              <a:t>Add more sugar if needed.</a:t>
            </a:r>
          </a:p>
          <a:p>
            <a:pPr marL="457200" indent="-457200">
              <a:spcBef>
                <a:spcPts val="600"/>
              </a:spcBef>
              <a:buFont typeface="+mj-lt"/>
              <a:buAutoNum type="arabicParenR"/>
            </a:pPr>
            <a:r>
              <a:rPr lang="en-US" dirty="0"/>
              <a:t>Serve immediately.</a:t>
            </a:r>
          </a:p>
        </p:txBody>
      </p:sp>
      <p:pic>
        <p:nvPicPr>
          <p:cNvPr id="11" name="Picture 10" descr="A picture containing juice, natural foods, soft drink, drink&#10;&#10;Description automatically generated">
            <a:extLst>
              <a:ext uri="{FF2B5EF4-FFF2-40B4-BE49-F238E27FC236}">
                <a16:creationId xmlns:a16="http://schemas.microsoft.com/office/drawing/2014/main" id="{62B94F67-0E75-4375-9B0E-5C518068032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03857" y="263358"/>
            <a:ext cx="2103120" cy="1577340"/>
          </a:xfrm>
          <a:prstGeom prst="rect">
            <a:avLst/>
          </a:prstGeom>
        </p:spPr>
      </p:pic>
    </p:spTree>
    <p:extLst>
      <p:ext uri="{BB962C8B-B14F-4D97-AF65-F5344CB8AC3E}">
        <p14:creationId xmlns:p14="http://schemas.microsoft.com/office/powerpoint/2010/main" val="32418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9AA4-616F-62C9-B179-53116D7BD692}"/>
              </a:ext>
            </a:extLst>
          </p:cNvPr>
          <p:cNvSpPr>
            <a:spLocks noGrp="1"/>
          </p:cNvSpPr>
          <p:nvPr>
            <p:ph type="title"/>
          </p:nvPr>
        </p:nvSpPr>
        <p:spPr/>
        <p:txBody>
          <a:bodyPr>
            <a:noAutofit/>
          </a:bodyPr>
          <a:lstStyle/>
          <a:p>
            <a:r>
              <a:rPr lang="en-US" sz="6600" spc="-100" dirty="0" err="1"/>
              <a:t>Vocabulario</a:t>
            </a:r>
            <a:r>
              <a:rPr lang="en-US" sz="6600" spc="-100" dirty="0"/>
              <a:t> – Las </a:t>
            </a:r>
            <a:r>
              <a:rPr lang="en-US" sz="6600" spc="-100" dirty="0" err="1"/>
              <a:t>bebidas</a:t>
            </a:r>
            <a:endParaRPr lang="en-US" sz="6600" dirty="0"/>
          </a:p>
        </p:txBody>
      </p:sp>
      <p:graphicFrame>
        <p:nvGraphicFramePr>
          <p:cNvPr id="8" name="Table 8">
            <a:extLst>
              <a:ext uri="{FF2B5EF4-FFF2-40B4-BE49-F238E27FC236}">
                <a16:creationId xmlns:a16="http://schemas.microsoft.com/office/drawing/2014/main" id="{1E2BEA39-2216-F2B2-CD85-52D918525E65}"/>
              </a:ext>
            </a:extLst>
          </p:cNvPr>
          <p:cNvGraphicFramePr>
            <a:graphicFrameLocks noGrp="1"/>
          </p:cNvGraphicFramePr>
          <p:nvPr>
            <p:ph sz="quarter" idx="4"/>
            <p:extLst>
              <p:ext uri="{D42A27DB-BD31-4B8C-83A1-F6EECF244321}">
                <p14:modId xmlns:p14="http://schemas.microsoft.com/office/powerpoint/2010/main" val="235523660"/>
              </p:ext>
            </p:extLst>
          </p:nvPr>
        </p:nvGraphicFramePr>
        <p:xfrm>
          <a:off x="743676" y="1885213"/>
          <a:ext cx="5120640" cy="4053840"/>
        </p:xfrm>
        <a:graphic>
          <a:graphicData uri="http://schemas.openxmlformats.org/drawingml/2006/table">
            <a:tbl>
              <a:tblPr firstRow="1" bandRow="1">
                <a:tableStyleId>{284E427A-3D55-4303-BF80-6455036E1DE7}</a:tableStyleId>
              </a:tblPr>
              <a:tblGrid>
                <a:gridCol w="2560320">
                  <a:extLst>
                    <a:ext uri="{9D8B030D-6E8A-4147-A177-3AD203B41FA5}">
                      <a16:colId xmlns:a16="http://schemas.microsoft.com/office/drawing/2014/main" val="3591194401"/>
                    </a:ext>
                  </a:extLst>
                </a:gridCol>
                <a:gridCol w="2560320">
                  <a:extLst>
                    <a:ext uri="{9D8B030D-6E8A-4147-A177-3AD203B41FA5}">
                      <a16:colId xmlns:a16="http://schemas.microsoft.com/office/drawing/2014/main" val="2689977451"/>
                    </a:ext>
                  </a:extLst>
                </a:gridCol>
              </a:tblGrid>
              <a:tr h="370840">
                <a:tc>
                  <a:txBody>
                    <a:bodyPr/>
                    <a:lstStyle/>
                    <a:p>
                      <a:r>
                        <a:rPr lang="en-US" sz="2400" dirty="0" err="1"/>
                        <a:t>Español</a:t>
                      </a:r>
                      <a:endParaRPr lang="en-US" sz="2400" dirty="0"/>
                    </a:p>
                  </a:txBody>
                  <a:tcPr>
                    <a:cell3D prstMaterial="dkEdge">
                      <a:bevel/>
                      <a:lightRig rig="flood" dir="t"/>
                    </a:cell3D>
                  </a:tcPr>
                </a:tc>
                <a:tc>
                  <a:txBody>
                    <a:bodyPr/>
                    <a:lstStyle/>
                    <a:p>
                      <a:r>
                        <a:rPr lang="en-US" sz="2400" dirty="0" err="1"/>
                        <a:t>Inglés</a:t>
                      </a:r>
                      <a:endParaRPr lang="en-US" sz="2400" dirty="0"/>
                    </a:p>
                  </a:txBody>
                  <a:tcPr>
                    <a:cell3D prstMaterial="dkEdge">
                      <a:bevel/>
                      <a:lightRig rig="flood" dir="t"/>
                    </a:cell3D>
                  </a:tcPr>
                </a:tc>
                <a:extLst>
                  <a:ext uri="{0D108BD9-81ED-4DB2-BD59-A6C34878D82A}">
                    <a16:rowId xmlns:a16="http://schemas.microsoft.com/office/drawing/2014/main" val="4109744451"/>
                  </a:ext>
                </a:extLst>
              </a:tr>
              <a:tr h="457200">
                <a:tc>
                  <a:txBody>
                    <a:bodyPr/>
                    <a:lstStyle/>
                    <a:p>
                      <a:r>
                        <a:rPr lang="en-US" sz="2000" b="1" dirty="0" err="1"/>
                        <a:t>tomar</a:t>
                      </a:r>
                      <a:r>
                        <a:rPr lang="en-US" sz="2000" b="1" dirty="0"/>
                        <a:t>/</a:t>
                      </a:r>
                      <a:r>
                        <a:rPr lang="en-US" sz="2000" b="1" dirty="0" err="1"/>
                        <a:t>beber</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To drink</a:t>
                      </a:r>
                    </a:p>
                  </a:txBody>
                  <a:tcPr>
                    <a:cell3D prstMaterial="dkEdge">
                      <a:bevel/>
                      <a:lightRig rig="flood" dir="t"/>
                    </a:cell3D>
                  </a:tcPr>
                </a:tc>
                <a:extLst>
                  <a:ext uri="{0D108BD9-81ED-4DB2-BD59-A6C34878D82A}">
                    <a16:rowId xmlns:a16="http://schemas.microsoft.com/office/drawing/2014/main" val="1185194216"/>
                  </a:ext>
                </a:extLst>
              </a:tr>
              <a:tr h="457200">
                <a:tc>
                  <a:txBody>
                    <a:bodyPr/>
                    <a:lstStyle/>
                    <a:p>
                      <a:r>
                        <a:rPr lang="en-US" sz="2000" b="1" dirty="0"/>
                        <a:t>las </a:t>
                      </a:r>
                      <a:r>
                        <a:rPr lang="en-US" sz="2000" b="1" dirty="0" err="1"/>
                        <a:t>bebidas</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drinks</a:t>
                      </a:r>
                    </a:p>
                  </a:txBody>
                  <a:tcPr>
                    <a:cell3D prstMaterial="dkEdge">
                      <a:bevel/>
                      <a:lightRig rig="flood" dir="t"/>
                    </a:cell3D>
                  </a:tcPr>
                </a:tc>
                <a:extLst>
                  <a:ext uri="{0D108BD9-81ED-4DB2-BD59-A6C34878D82A}">
                    <a16:rowId xmlns:a16="http://schemas.microsoft.com/office/drawing/2014/main" val="2734815492"/>
                  </a:ext>
                </a:extLst>
              </a:tr>
              <a:tr h="457200">
                <a:tc>
                  <a:txBody>
                    <a:bodyPr/>
                    <a:lstStyle/>
                    <a:p>
                      <a:r>
                        <a:rPr lang="en-US" sz="2000" b="1" dirty="0" err="1"/>
                        <a:t>el</a:t>
                      </a:r>
                      <a:r>
                        <a:rPr lang="en-US" sz="2000" b="1" dirty="0"/>
                        <a:t> </a:t>
                      </a:r>
                      <a:r>
                        <a:rPr lang="en-US" sz="2000" b="1" dirty="0" err="1"/>
                        <a:t>agua</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water</a:t>
                      </a:r>
                    </a:p>
                  </a:txBody>
                  <a:tcPr>
                    <a:cell3D prstMaterial="dkEdge">
                      <a:bevel/>
                      <a:lightRig rig="flood" dir="t"/>
                    </a:cell3D>
                  </a:tcPr>
                </a:tc>
                <a:extLst>
                  <a:ext uri="{0D108BD9-81ED-4DB2-BD59-A6C34878D82A}">
                    <a16:rowId xmlns:a16="http://schemas.microsoft.com/office/drawing/2014/main" val="4031284214"/>
                  </a:ext>
                </a:extLst>
              </a:tr>
              <a:tr h="457200">
                <a:tc>
                  <a:txBody>
                    <a:bodyPr/>
                    <a:lstStyle/>
                    <a:p>
                      <a:r>
                        <a:rPr lang="en-US" sz="2000" b="1" dirty="0" err="1"/>
                        <a:t>el</a:t>
                      </a:r>
                      <a:r>
                        <a:rPr lang="en-US" sz="2000" b="1" dirty="0"/>
                        <a:t> </a:t>
                      </a:r>
                      <a:r>
                        <a:rPr lang="en-US" sz="2000" b="1" dirty="0" err="1"/>
                        <a:t>azúcar</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sugar</a:t>
                      </a:r>
                    </a:p>
                  </a:txBody>
                  <a:tcPr>
                    <a:cell3D prstMaterial="dkEdge">
                      <a:bevel/>
                      <a:lightRig rig="flood" dir="t"/>
                    </a:cell3D>
                  </a:tcPr>
                </a:tc>
                <a:extLst>
                  <a:ext uri="{0D108BD9-81ED-4DB2-BD59-A6C34878D82A}">
                    <a16:rowId xmlns:a16="http://schemas.microsoft.com/office/drawing/2014/main" val="4040641052"/>
                  </a:ext>
                </a:extLst>
              </a:tr>
              <a:tr h="0">
                <a:tc>
                  <a:txBody>
                    <a:bodyPr/>
                    <a:lstStyle/>
                    <a:p>
                      <a:r>
                        <a:rPr lang="en-US" sz="2000" b="1" dirty="0" err="1"/>
                        <a:t>el</a:t>
                      </a:r>
                      <a:r>
                        <a:rPr lang="en-US" sz="2000" b="1" dirty="0"/>
                        <a:t> café</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coffee</a:t>
                      </a:r>
                    </a:p>
                  </a:txBody>
                  <a:tcPr>
                    <a:cell3D prstMaterial="dkEdge">
                      <a:bevel/>
                      <a:lightRig rig="flood" dir="t"/>
                    </a:cell3D>
                  </a:tcPr>
                </a:tc>
                <a:extLst>
                  <a:ext uri="{0D108BD9-81ED-4DB2-BD59-A6C34878D82A}">
                    <a16:rowId xmlns:a16="http://schemas.microsoft.com/office/drawing/2014/main" val="3385022012"/>
                  </a:ext>
                </a:extLst>
              </a:tr>
              <a:tr h="457200">
                <a:tc>
                  <a:txBody>
                    <a:bodyPr/>
                    <a:lstStyle/>
                    <a:p>
                      <a:r>
                        <a:rPr lang="es-ES" sz="2000" b="1" dirty="0"/>
                        <a:t>la leche</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milk</a:t>
                      </a:r>
                    </a:p>
                  </a:txBody>
                  <a:tcPr>
                    <a:cell3D prstMaterial="dkEdge">
                      <a:bevel/>
                      <a:lightRig rig="flood" dir="t"/>
                    </a:cell3D>
                  </a:tcPr>
                </a:tc>
                <a:extLst>
                  <a:ext uri="{0D108BD9-81ED-4DB2-BD59-A6C34878D82A}">
                    <a16:rowId xmlns:a16="http://schemas.microsoft.com/office/drawing/2014/main" val="2913184379"/>
                  </a:ext>
                </a:extLst>
              </a:tr>
              <a:tr h="457200">
                <a:tc>
                  <a:txBody>
                    <a:bodyPr/>
                    <a:lstStyle/>
                    <a:p>
                      <a:r>
                        <a:rPr lang="en-US" sz="2000" b="1" dirty="0" err="1"/>
                        <a:t>el</a:t>
                      </a:r>
                      <a:r>
                        <a:rPr lang="en-US" sz="2000" b="1" dirty="0"/>
                        <a:t> vino</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wine</a:t>
                      </a:r>
                    </a:p>
                  </a:txBody>
                  <a:tcPr>
                    <a:cell3D prstMaterial="dkEdge">
                      <a:bevel/>
                      <a:lightRig rig="flood" dir="t"/>
                    </a:cell3D>
                  </a:tcPr>
                </a:tc>
                <a:extLst>
                  <a:ext uri="{0D108BD9-81ED-4DB2-BD59-A6C34878D82A}">
                    <a16:rowId xmlns:a16="http://schemas.microsoft.com/office/drawing/2014/main" val="3257781864"/>
                  </a:ext>
                </a:extLst>
              </a:tr>
              <a:tr h="457200">
                <a:tc>
                  <a:txBody>
                    <a:bodyPr/>
                    <a:lstStyle/>
                    <a:p>
                      <a:r>
                        <a:rPr lang="en-US" sz="2000" b="1" dirty="0"/>
                        <a:t>la cerveza</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beer</a:t>
                      </a:r>
                    </a:p>
                  </a:txBody>
                  <a:tcPr>
                    <a:cell3D prstMaterial="dkEdge">
                      <a:bevel/>
                      <a:lightRig rig="flood" dir="t"/>
                    </a:cell3D>
                  </a:tcPr>
                </a:tc>
                <a:extLst>
                  <a:ext uri="{0D108BD9-81ED-4DB2-BD59-A6C34878D82A}">
                    <a16:rowId xmlns:a16="http://schemas.microsoft.com/office/drawing/2014/main" val="1319039616"/>
                  </a:ext>
                </a:extLst>
              </a:tr>
            </a:tbl>
          </a:graphicData>
        </a:graphic>
      </p:graphicFrame>
      <p:pic>
        <p:nvPicPr>
          <p:cNvPr id="6" name="Picture 5" descr="A picture containing graphics, graphic design, screenshot, clipart&#10;&#10;Description automatically generated">
            <a:extLst>
              <a:ext uri="{FF2B5EF4-FFF2-40B4-BE49-F238E27FC236}">
                <a16:creationId xmlns:a16="http://schemas.microsoft.com/office/drawing/2014/main" id="{333C9637-293E-7F8F-6FB4-353EACB787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6258986" y="1136918"/>
            <a:ext cx="1097280" cy="1332279"/>
          </a:xfrm>
          <a:prstGeom prst="rect">
            <a:avLst/>
          </a:prstGeom>
        </p:spPr>
      </p:pic>
      <p:pic>
        <p:nvPicPr>
          <p:cNvPr id="12" name="Picture 11" descr="A bowl of sugar and cubes&#10;&#10;Description automatically generated with low confidence">
            <a:extLst>
              <a:ext uri="{FF2B5EF4-FFF2-40B4-BE49-F238E27FC236}">
                <a16:creationId xmlns:a16="http://schemas.microsoft.com/office/drawing/2014/main" id="{C88D384A-09CB-7700-344C-3F8FB8A2914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47708" y="3083161"/>
            <a:ext cx="2011680" cy="1090310"/>
          </a:xfrm>
          <a:prstGeom prst="rect">
            <a:avLst/>
          </a:prstGeom>
        </p:spPr>
      </p:pic>
      <p:pic>
        <p:nvPicPr>
          <p:cNvPr id="15" name="Picture 14" descr="A cup of coffee with a spoon on a saucer&#10;&#10;Description automatically generated with medium confidence">
            <a:extLst>
              <a:ext uri="{FF2B5EF4-FFF2-40B4-BE49-F238E27FC236}">
                <a16:creationId xmlns:a16="http://schemas.microsoft.com/office/drawing/2014/main" id="{C873472C-6DD9-0FEC-6999-E55BB7DA53D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36684" y="2632046"/>
            <a:ext cx="1828800" cy="1541425"/>
          </a:xfrm>
          <a:prstGeom prst="rect">
            <a:avLst/>
          </a:prstGeom>
        </p:spPr>
      </p:pic>
      <p:pic>
        <p:nvPicPr>
          <p:cNvPr id="17" name="Picture 16" descr="A pitcher and jug of milk&#10;&#10;Description automatically generated with low confidence">
            <a:extLst>
              <a:ext uri="{FF2B5EF4-FFF2-40B4-BE49-F238E27FC236}">
                <a16:creationId xmlns:a16="http://schemas.microsoft.com/office/drawing/2014/main" id="{4BE6EE82-6800-B0CB-3F68-789F1F85C49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351272" y="4675228"/>
            <a:ext cx="1920240" cy="1393022"/>
          </a:xfrm>
          <a:prstGeom prst="rect">
            <a:avLst/>
          </a:prstGeom>
        </p:spPr>
      </p:pic>
      <p:pic>
        <p:nvPicPr>
          <p:cNvPr id="20" name="Picture 19" descr="A close-up of wine glasses&#10;&#10;Description automatically generated with medium confidence">
            <a:extLst>
              <a:ext uri="{FF2B5EF4-FFF2-40B4-BE49-F238E27FC236}">
                <a16:creationId xmlns:a16="http://schemas.microsoft.com/office/drawing/2014/main" id="{9B78B511-94A6-B9E5-BCF0-259B3186790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714601" y="4675228"/>
            <a:ext cx="1280160" cy="1920991"/>
          </a:xfrm>
          <a:prstGeom prst="rect">
            <a:avLst/>
          </a:prstGeom>
        </p:spPr>
      </p:pic>
      <p:pic>
        <p:nvPicPr>
          <p:cNvPr id="22" name="Picture 21" descr="A hand pouring water into a glass&#10;&#10;Description automatically generated with medium confidence">
            <a:extLst>
              <a:ext uri="{FF2B5EF4-FFF2-40B4-BE49-F238E27FC236}">
                <a16:creationId xmlns:a16="http://schemas.microsoft.com/office/drawing/2014/main" id="{9C6BFA46-FF9B-D253-1C0C-879029ECC17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041612" y="3030471"/>
            <a:ext cx="1828800" cy="1143000"/>
          </a:xfrm>
          <a:prstGeom prst="rect">
            <a:avLst/>
          </a:prstGeom>
        </p:spPr>
      </p:pic>
      <p:pic>
        <p:nvPicPr>
          <p:cNvPr id="27" name="Picture 26" descr="A glass of beer with foam&#10;&#10;Description automatically generated with medium confidence">
            <a:extLst>
              <a:ext uri="{FF2B5EF4-FFF2-40B4-BE49-F238E27FC236}">
                <a16:creationId xmlns:a16="http://schemas.microsoft.com/office/drawing/2014/main" id="{C3D27DCC-A867-7369-5C9D-E3374128751D}"/>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434306" y="4675227"/>
            <a:ext cx="1371600" cy="1844168"/>
          </a:xfrm>
          <a:prstGeom prst="rect">
            <a:avLst/>
          </a:prstGeom>
        </p:spPr>
      </p:pic>
      <p:pic>
        <p:nvPicPr>
          <p:cNvPr id="35" name="Picture 34" descr="A picture containing food, juice, beverage, cocktail&#10;&#10;Description automatically generated">
            <a:extLst>
              <a:ext uri="{FF2B5EF4-FFF2-40B4-BE49-F238E27FC236}">
                <a16:creationId xmlns:a16="http://schemas.microsoft.com/office/drawing/2014/main" id="{14ED3F0D-1353-FA5A-24BB-B933DB3F9274}"/>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7956268" y="1102017"/>
            <a:ext cx="2103120" cy="1402080"/>
          </a:xfrm>
          <a:prstGeom prst="rect">
            <a:avLst/>
          </a:prstGeom>
        </p:spPr>
      </p:pic>
    </p:spTree>
    <p:extLst>
      <p:ext uri="{BB962C8B-B14F-4D97-AF65-F5344CB8AC3E}">
        <p14:creationId xmlns:p14="http://schemas.microsoft.com/office/powerpoint/2010/main" val="9544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9AA4-616F-62C9-B179-53116D7BD692}"/>
              </a:ext>
            </a:extLst>
          </p:cNvPr>
          <p:cNvSpPr>
            <a:spLocks noGrp="1"/>
          </p:cNvSpPr>
          <p:nvPr>
            <p:ph type="title"/>
          </p:nvPr>
        </p:nvSpPr>
        <p:spPr/>
        <p:txBody>
          <a:bodyPr>
            <a:noAutofit/>
          </a:bodyPr>
          <a:lstStyle/>
          <a:p>
            <a:r>
              <a:rPr lang="en-US" sz="6600" spc="-100" dirty="0" err="1"/>
              <a:t>Vocabulario</a:t>
            </a:r>
            <a:r>
              <a:rPr lang="en-US" sz="6600" spc="-100" dirty="0"/>
              <a:t> – Las </a:t>
            </a:r>
            <a:r>
              <a:rPr lang="en-US" sz="6600" spc="-100" dirty="0" err="1"/>
              <a:t>bebidas</a:t>
            </a:r>
            <a:endParaRPr lang="en-US" sz="6600" dirty="0"/>
          </a:p>
        </p:txBody>
      </p:sp>
      <p:graphicFrame>
        <p:nvGraphicFramePr>
          <p:cNvPr id="8" name="Table 8">
            <a:extLst>
              <a:ext uri="{FF2B5EF4-FFF2-40B4-BE49-F238E27FC236}">
                <a16:creationId xmlns:a16="http://schemas.microsoft.com/office/drawing/2014/main" id="{1E2BEA39-2216-F2B2-CD85-52D918525E65}"/>
              </a:ext>
            </a:extLst>
          </p:cNvPr>
          <p:cNvGraphicFramePr>
            <a:graphicFrameLocks noGrp="1"/>
          </p:cNvGraphicFramePr>
          <p:nvPr>
            <p:ph sz="quarter" idx="4"/>
            <p:extLst>
              <p:ext uri="{D42A27DB-BD31-4B8C-83A1-F6EECF244321}">
                <p14:modId xmlns:p14="http://schemas.microsoft.com/office/powerpoint/2010/main" val="802385680"/>
              </p:ext>
            </p:extLst>
          </p:nvPr>
        </p:nvGraphicFramePr>
        <p:xfrm>
          <a:off x="743676" y="1885213"/>
          <a:ext cx="5120640" cy="4053840"/>
        </p:xfrm>
        <a:graphic>
          <a:graphicData uri="http://schemas.openxmlformats.org/drawingml/2006/table">
            <a:tbl>
              <a:tblPr firstRow="1" bandRow="1">
                <a:tableStyleId>{284E427A-3D55-4303-BF80-6455036E1DE7}</a:tableStyleId>
              </a:tblPr>
              <a:tblGrid>
                <a:gridCol w="2560320">
                  <a:extLst>
                    <a:ext uri="{9D8B030D-6E8A-4147-A177-3AD203B41FA5}">
                      <a16:colId xmlns:a16="http://schemas.microsoft.com/office/drawing/2014/main" val="3591194401"/>
                    </a:ext>
                  </a:extLst>
                </a:gridCol>
                <a:gridCol w="2560320">
                  <a:extLst>
                    <a:ext uri="{9D8B030D-6E8A-4147-A177-3AD203B41FA5}">
                      <a16:colId xmlns:a16="http://schemas.microsoft.com/office/drawing/2014/main" val="2689977451"/>
                    </a:ext>
                  </a:extLst>
                </a:gridCol>
              </a:tblGrid>
              <a:tr h="370840">
                <a:tc>
                  <a:txBody>
                    <a:bodyPr/>
                    <a:lstStyle/>
                    <a:p>
                      <a:r>
                        <a:rPr lang="en-US" sz="2400" dirty="0" err="1"/>
                        <a:t>Español</a:t>
                      </a:r>
                      <a:endParaRPr lang="en-US" sz="2400" dirty="0"/>
                    </a:p>
                  </a:txBody>
                  <a:tcPr>
                    <a:cell3D prstMaterial="dkEdge">
                      <a:bevel/>
                      <a:lightRig rig="flood" dir="t"/>
                    </a:cell3D>
                  </a:tcPr>
                </a:tc>
                <a:tc>
                  <a:txBody>
                    <a:bodyPr/>
                    <a:lstStyle/>
                    <a:p>
                      <a:r>
                        <a:rPr lang="en-US" sz="2400" dirty="0" err="1"/>
                        <a:t>Inglés</a:t>
                      </a:r>
                      <a:endParaRPr lang="en-US" sz="2400" dirty="0"/>
                    </a:p>
                  </a:txBody>
                  <a:tcPr>
                    <a:cell3D prstMaterial="dkEdge">
                      <a:bevel/>
                      <a:lightRig rig="flood" dir="t"/>
                    </a:cell3D>
                  </a:tcPr>
                </a:tc>
                <a:extLst>
                  <a:ext uri="{0D108BD9-81ED-4DB2-BD59-A6C34878D82A}">
                    <a16:rowId xmlns:a16="http://schemas.microsoft.com/office/drawing/2014/main" val="4109744451"/>
                  </a:ext>
                </a:extLst>
              </a:tr>
              <a:tr h="457200">
                <a:tc>
                  <a:txBody>
                    <a:bodyPr/>
                    <a:lstStyle/>
                    <a:p>
                      <a:r>
                        <a:rPr lang="es-ES" sz="2000" b="1" dirty="0"/>
                        <a:t>el refresco</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soda</a:t>
                      </a:r>
                      <a:endParaRPr lang="en-US" sz="2000" dirty="0"/>
                    </a:p>
                  </a:txBody>
                  <a:tcPr>
                    <a:cell3D prstMaterial="dkEdge">
                      <a:bevel/>
                      <a:lightRig rig="flood" dir="t"/>
                    </a:cell3D>
                  </a:tcPr>
                </a:tc>
                <a:extLst>
                  <a:ext uri="{0D108BD9-81ED-4DB2-BD59-A6C34878D82A}">
                    <a16:rowId xmlns:a16="http://schemas.microsoft.com/office/drawing/2014/main" val="1185194216"/>
                  </a:ext>
                </a:extLst>
              </a:tr>
              <a:tr h="457200">
                <a:tc>
                  <a:txBody>
                    <a:bodyPr/>
                    <a:lstStyle/>
                    <a:p>
                      <a:r>
                        <a:rPr lang="es-ES" sz="2000" b="1" dirty="0"/>
                        <a:t>el té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tea </a:t>
                      </a:r>
                      <a:endParaRPr lang="en-US" sz="2000" dirty="0"/>
                    </a:p>
                  </a:txBody>
                  <a:tcPr>
                    <a:cell3D prstMaterial="dkEdge">
                      <a:bevel/>
                      <a:lightRig rig="flood" dir="t"/>
                    </a:cell3D>
                  </a:tcPr>
                </a:tc>
                <a:extLst>
                  <a:ext uri="{0D108BD9-81ED-4DB2-BD59-A6C34878D82A}">
                    <a16:rowId xmlns:a16="http://schemas.microsoft.com/office/drawing/2014/main" val="2734815492"/>
                  </a:ext>
                </a:extLst>
              </a:tr>
              <a:tr h="457200">
                <a:tc>
                  <a:txBody>
                    <a:bodyPr/>
                    <a:lstStyle/>
                    <a:p>
                      <a:r>
                        <a:rPr lang="es-ES" sz="2000" b="1" dirty="0"/>
                        <a:t>el jugo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juice</a:t>
                      </a:r>
                      <a:endParaRPr lang="en-US" sz="2000" dirty="0"/>
                    </a:p>
                  </a:txBody>
                  <a:tcPr>
                    <a:cell3D prstMaterial="dkEdge">
                      <a:bevel/>
                      <a:lightRig rig="flood" dir="t"/>
                    </a:cell3D>
                  </a:tcPr>
                </a:tc>
                <a:extLst>
                  <a:ext uri="{0D108BD9-81ED-4DB2-BD59-A6C34878D82A}">
                    <a16:rowId xmlns:a16="http://schemas.microsoft.com/office/drawing/2014/main" val="4031284214"/>
                  </a:ext>
                </a:extLst>
              </a:tr>
              <a:tr h="457200">
                <a:tc>
                  <a:txBody>
                    <a:bodyPr/>
                    <a:lstStyle/>
                    <a:p>
                      <a:r>
                        <a:rPr lang="es-ES" sz="2000" b="1" dirty="0"/>
                        <a:t>el sacacorchos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corkscrew</a:t>
                      </a:r>
                      <a:endParaRPr lang="en-US" sz="2000" dirty="0"/>
                    </a:p>
                  </a:txBody>
                  <a:tcPr>
                    <a:cell3D prstMaterial="dkEdge">
                      <a:bevel/>
                      <a:lightRig rig="flood" dir="t"/>
                    </a:cell3D>
                  </a:tcPr>
                </a:tc>
                <a:extLst>
                  <a:ext uri="{0D108BD9-81ED-4DB2-BD59-A6C34878D82A}">
                    <a16:rowId xmlns:a16="http://schemas.microsoft.com/office/drawing/2014/main" val="4040641052"/>
                  </a:ext>
                </a:extLst>
              </a:tr>
              <a:tr h="0">
                <a:tc>
                  <a:txBody>
                    <a:bodyPr/>
                    <a:lstStyle/>
                    <a:p>
                      <a:r>
                        <a:rPr lang="es-ES" sz="2000" b="1" dirty="0"/>
                        <a:t>la licuadora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blender </a:t>
                      </a:r>
                      <a:endParaRPr lang="en-US" sz="2000" dirty="0"/>
                    </a:p>
                  </a:txBody>
                  <a:tcPr>
                    <a:cell3D prstMaterial="dkEdge">
                      <a:bevel/>
                      <a:lightRig rig="flood" dir="t"/>
                    </a:cell3D>
                  </a:tcPr>
                </a:tc>
                <a:extLst>
                  <a:ext uri="{0D108BD9-81ED-4DB2-BD59-A6C34878D82A}">
                    <a16:rowId xmlns:a16="http://schemas.microsoft.com/office/drawing/2014/main" val="3385022012"/>
                  </a:ext>
                </a:extLst>
              </a:tr>
              <a:tr h="457200">
                <a:tc>
                  <a:txBody>
                    <a:bodyPr/>
                    <a:lstStyle/>
                    <a:p>
                      <a:r>
                        <a:rPr lang="es-ES" sz="2000" b="1" dirty="0"/>
                        <a:t>el hielo (cubitos) </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ice (cubes)</a:t>
                      </a:r>
                      <a:endParaRPr lang="en-US" sz="2000" dirty="0"/>
                    </a:p>
                  </a:txBody>
                  <a:tcPr>
                    <a:cell3D prstMaterial="dkEdge">
                      <a:bevel/>
                      <a:lightRig rig="flood" dir="t"/>
                    </a:cell3D>
                  </a:tcPr>
                </a:tc>
                <a:extLst>
                  <a:ext uri="{0D108BD9-81ED-4DB2-BD59-A6C34878D82A}">
                    <a16:rowId xmlns:a16="http://schemas.microsoft.com/office/drawing/2014/main" val="2913184379"/>
                  </a:ext>
                </a:extLst>
              </a:tr>
              <a:tr h="457200">
                <a:tc>
                  <a:txBody>
                    <a:bodyPr/>
                    <a:lstStyle/>
                    <a:p>
                      <a:r>
                        <a:rPr kumimoji="0" lang="es-ES" sz="2000" b="1" i="0" u="none" strike="noStrike" kern="1200" cap="none" spc="0" normalizeH="0" baseline="0" noProof="0" dirty="0">
                          <a:ln>
                            <a:noFill/>
                          </a:ln>
                          <a:solidFill>
                            <a:srgbClr val="000000"/>
                          </a:solidFill>
                          <a:effectLst/>
                          <a:uLnTx/>
                          <a:uFillTx/>
                          <a:latin typeface="Sagona Book"/>
                          <a:ea typeface="+mn-ea"/>
                          <a:cs typeface="+mn-cs"/>
                        </a:rPr>
                        <a:t>small</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Sagona Book"/>
                          <a:ea typeface="+mn-ea"/>
                          <a:cs typeface="+mn-cs"/>
                        </a:rPr>
                        <a:t>small</a:t>
                      </a:r>
                      <a:endParaRPr lang="en-US" sz="2000" dirty="0"/>
                    </a:p>
                  </a:txBody>
                  <a:tcPr>
                    <a:cell3D prstMaterial="dkEdge">
                      <a:bevel/>
                      <a:lightRig rig="flood" dir="t"/>
                    </a:cell3D>
                  </a:tcPr>
                </a:tc>
                <a:extLst>
                  <a:ext uri="{0D108BD9-81ED-4DB2-BD59-A6C34878D82A}">
                    <a16:rowId xmlns:a16="http://schemas.microsoft.com/office/drawing/2014/main" val="3257781864"/>
                  </a:ext>
                </a:extLst>
              </a:tr>
              <a:tr h="457200">
                <a:tc>
                  <a:txBody>
                    <a:bodyPr/>
                    <a:lstStyle/>
                    <a:p>
                      <a:r>
                        <a:rPr lang="es-ES" sz="2000" b="1" dirty="0"/>
                        <a:t>grande</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large</a:t>
                      </a:r>
                      <a:endParaRPr lang="en-US" sz="2000" dirty="0"/>
                    </a:p>
                  </a:txBody>
                  <a:tcPr>
                    <a:cell3D prstMaterial="dkEdge">
                      <a:bevel/>
                      <a:lightRig rig="flood" dir="t"/>
                    </a:cell3D>
                  </a:tcPr>
                </a:tc>
                <a:extLst>
                  <a:ext uri="{0D108BD9-81ED-4DB2-BD59-A6C34878D82A}">
                    <a16:rowId xmlns:a16="http://schemas.microsoft.com/office/drawing/2014/main" val="1319039616"/>
                  </a:ext>
                </a:extLst>
              </a:tr>
            </a:tbl>
          </a:graphicData>
        </a:graphic>
      </p:graphicFrame>
      <p:pic>
        <p:nvPicPr>
          <p:cNvPr id="3" name="Content Placeholder 13" descr="A group of cans&#10;&#10;Description automatically generated with low confidence">
            <a:extLst>
              <a:ext uri="{FF2B5EF4-FFF2-40B4-BE49-F238E27FC236}">
                <a16:creationId xmlns:a16="http://schemas.microsoft.com/office/drawing/2014/main" id="{CA5316F4-8732-4408-93D4-A04B4AD6CE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84162" y="1885214"/>
            <a:ext cx="1828800" cy="1185333"/>
          </a:xfrm>
          <a:prstGeom prst="rect">
            <a:avLst/>
          </a:prstGeom>
        </p:spPr>
      </p:pic>
      <p:pic>
        <p:nvPicPr>
          <p:cNvPr id="5" name="Picture 4" descr="A picture containing tea, drinkware, serveware, cup&#10;&#10;Description automatically generated">
            <a:extLst>
              <a:ext uri="{FF2B5EF4-FFF2-40B4-BE49-F238E27FC236}">
                <a16:creationId xmlns:a16="http://schemas.microsoft.com/office/drawing/2014/main" id="{5D0D8277-41D8-224D-0DCB-3EBDECDDCB7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02611" y="1885213"/>
            <a:ext cx="1828800" cy="1257300"/>
          </a:xfrm>
          <a:prstGeom prst="rect">
            <a:avLst/>
          </a:prstGeom>
        </p:spPr>
      </p:pic>
      <p:pic>
        <p:nvPicPr>
          <p:cNvPr id="7" name="Content Placeholder 24" descr="A picture containing orange, food, fruit, oranges&#10;&#10;Description automatically generated">
            <a:extLst>
              <a:ext uri="{FF2B5EF4-FFF2-40B4-BE49-F238E27FC236}">
                <a16:creationId xmlns:a16="http://schemas.microsoft.com/office/drawing/2014/main" id="{001F314E-1BE3-58DC-7E61-2AF589791A7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51257" y="1485820"/>
            <a:ext cx="1737360" cy="1676551"/>
          </a:xfrm>
          <a:prstGeom prst="rect">
            <a:avLst/>
          </a:prstGeom>
        </p:spPr>
      </p:pic>
      <p:pic>
        <p:nvPicPr>
          <p:cNvPr id="10" name="Picture 9" descr="A picture containing tool, opener, caliper&#10;&#10;Description automatically generated">
            <a:extLst>
              <a:ext uri="{FF2B5EF4-FFF2-40B4-BE49-F238E27FC236}">
                <a16:creationId xmlns:a16="http://schemas.microsoft.com/office/drawing/2014/main" id="{EF5B82B5-3FA7-41B7-DBFC-B04406A92FA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80963" y="3283226"/>
            <a:ext cx="1371600" cy="1371600"/>
          </a:xfrm>
          <a:prstGeom prst="rect">
            <a:avLst/>
          </a:prstGeom>
        </p:spPr>
      </p:pic>
      <p:pic>
        <p:nvPicPr>
          <p:cNvPr id="14" name="Picture 13" descr="A red blender with a black background&#10;&#10;Description automatically generated">
            <a:extLst>
              <a:ext uri="{FF2B5EF4-FFF2-40B4-BE49-F238E27FC236}">
                <a16:creationId xmlns:a16="http://schemas.microsoft.com/office/drawing/2014/main" id="{61231D94-4B2C-34A0-F775-C943911C7740}"/>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4519" r="19969"/>
          <a:stretch/>
        </p:blipFill>
        <p:spPr>
          <a:xfrm>
            <a:off x="7669210" y="3283226"/>
            <a:ext cx="1554480" cy="1829396"/>
          </a:xfrm>
          <a:prstGeom prst="rect">
            <a:avLst/>
          </a:prstGeom>
        </p:spPr>
      </p:pic>
      <p:pic>
        <p:nvPicPr>
          <p:cNvPr id="18" name="Content Placeholder 14" descr="A picture containing indoor, glass, container, plastic&#10;&#10;Description automatically generated">
            <a:extLst>
              <a:ext uri="{FF2B5EF4-FFF2-40B4-BE49-F238E27FC236}">
                <a16:creationId xmlns:a16="http://schemas.microsoft.com/office/drawing/2014/main" id="{11243ED9-F9CA-ECB1-5E6D-5335D5F7A27C}"/>
              </a:ext>
            </a:extLst>
          </p:cNvPr>
          <p:cNvPicPr>
            <a:picLocks noGrp="1" noChangeAspect="1"/>
          </p:cNvPicPr>
          <p:nvPr>
            <p:ph sz="half" idx="2"/>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440337" y="3342861"/>
            <a:ext cx="1828800" cy="1371600"/>
          </a:xfrm>
        </p:spPr>
      </p:pic>
      <p:pic>
        <p:nvPicPr>
          <p:cNvPr id="21" name="Picture 20" descr="A large dog looking at a small dog&#10;&#10;Description automatically generated with medium confidence">
            <a:extLst>
              <a:ext uri="{FF2B5EF4-FFF2-40B4-BE49-F238E27FC236}">
                <a16:creationId xmlns:a16="http://schemas.microsoft.com/office/drawing/2014/main" id="{B5FC650B-2E86-72C8-2B8D-789A4BFD1B76}"/>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6119063" y="5112622"/>
            <a:ext cx="1828800" cy="1208791"/>
          </a:xfrm>
          <a:prstGeom prst="rect">
            <a:avLst/>
          </a:prstGeom>
        </p:spPr>
      </p:pic>
    </p:spTree>
    <p:extLst>
      <p:ext uri="{BB962C8B-B14F-4D97-AF65-F5344CB8AC3E}">
        <p14:creationId xmlns:p14="http://schemas.microsoft.com/office/powerpoint/2010/main" val="5212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9AA4-616F-62C9-B179-53116D7BD692}"/>
              </a:ext>
            </a:extLst>
          </p:cNvPr>
          <p:cNvSpPr>
            <a:spLocks noGrp="1"/>
          </p:cNvSpPr>
          <p:nvPr>
            <p:ph type="title"/>
          </p:nvPr>
        </p:nvSpPr>
        <p:spPr/>
        <p:txBody>
          <a:bodyPr>
            <a:noAutofit/>
          </a:bodyPr>
          <a:lstStyle/>
          <a:p>
            <a:r>
              <a:rPr lang="en-US" sz="6600" spc="-100" dirty="0" err="1"/>
              <a:t>Vocabulario</a:t>
            </a:r>
            <a:r>
              <a:rPr lang="en-US" sz="6600" spc="-100" dirty="0"/>
              <a:t> – Las </a:t>
            </a:r>
            <a:r>
              <a:rPr lang="en-US" sz="6600" spc="-100" dirty="0" err="1"/>
              <a:t>bebidas</a:t>
            </a:r>
            <a:endParaRPr lang="en-US" sz="6600" dirty="0"/>
          </a:p>
        </p:txBody>
      </p:sp>
      <p:graphicFrame>
        <p:nvGraphicFramePr>
          <p:cNvPr id="8" name="Table 8">
            <a:extLst>
              <a:ext uri="{FF2B5EF4-FFF2-40B4-BE49-F238E27FC236}">
                <a16:creationId xmlns:a16="http://schemas.microsoft.com/office/drawing/2014/main" id="{1E2BEA39-2216-F2B2-CD85-52D918525E65}"/>
              </a:ext>
            </a:extLst>
          </p:cNvPr>
          <p:cNvGraphicFramePr>
            <a:graphicFrameLocks noGrp="1"/>
          </p:cNvGraphicFramePr>
          <p:nvPr>
            <p:ph sz="quarter" idx="4"/>
            <p:extLst>
              <p:ext uri="{D42A27DB-BD31-4B8C-83A1-F6EECF244321}">
                <p14:modId xmlns:p14="http://schemas.microsoft.com/office/powerpoint/2010/main" val="2752812937"/>
              </p:ext>
            </p:extLst>
          </p:nvPr>
        </p:nvGraphicFramePr>
        <p:xfrm>
          <a:off x="743676" y="1885213"/>
          <a:ext cx="5120640" cy="3596640"/>
        </p:xfrm>
        <a:graphic>
          <a:graphicData uri="http://schemas.openxmlformats.org/drawingml/2006/table">
            <a:tbl>
              <a:tblPr firstRow="1" bandRow="1">
                <a:tableStyleId>{284E427A-3D55-4303-BF80-6455036E1DE7}</a:tableStyleId>
              </a:tblPr>
              <a:tblGrid>
                <a:gridCol w="2560320">
                  <a:extLst>
                    <a:ext uri="{9D8B030D-6E8A-4147-A177-3AD203B41FA5}">
                      <a16:colId xmlns:a16="http://schemas.microsoft.com/office/drawing/2014/main" val="3591194401"/>
                    </a:ext>
                  </a:extLst>
                </a:gridCol>
                <a:gridCol w="2560320">
                  <a:extLst>
                    <a:ext uri="{9D8B030D-6E8A-4147-A177-3AD203B41FA5}">
                      <a16:colId xmlns:a16="http://schemas.microsoft.com/office/drawing/2014/main" val="2689977451"/>
                    </a:ext>
                  </a:extLst>
                </a:gridCol>
              </a:tblGrid>
              <a:tr h="370840">
                <a:tc>
                  <a:txBody>
                    <a:bodyPr/>
                    <a:lstStyle/>
                    <a:p>
                      <a:r>
                        <a:rPr lang="en-US" sz="2400" dirty="0" err="1"/>
                        <a:t>Español</a:t>
                      </a:r>
                      <a:endParaRPr lang="en-US" sz="2400" dirty="0"/>
                    </a:p>
                  </a:txBody>
                  <a:tcPr>
                    <a:cell3D prstMaterial="dkEdge">
                      <a:bevel/>
                      <a:lightRig rig="flood" dir="t"/>
                    </a:cell3D>
                  </a:tcPr>
                </a:tc>
                <a:tc>
                  <a:txBody>
                    <a:bodyPr/>
                    <a:lstStyle/>
                    <a:p>
                      <a:r>
                        <a:rPr lang="en-US" sz="2400" dirty="0" err="1"/>
                        <a:t>Inglés</a:t>
                      </a:r>
                      <a:endParaRPr lang="en-US" sz="2400" dirty="0"/>
                    </a:p>
                  </a:txBody>
                  <a:tcPr>
                    <a:cell3D prstMaterial="dkEdge">
                      <a:bevel/>
                      <a:lightRig rig="flood" dir="t"/>
                    </a:cell3D>
                  </a:tcPr>
                </a:tc>
                <a:extLst>
                  <a:ext uri="{0D108BD9-81ED-4DB2-BD59-A6C34878D82A}">
                    <a16:rowId xmlns:a16="http://schemas.microsoft.com/office/drawing/2014/main" val="4109744451"/>
                  </a:ext>
                </a:extLst>
              </a:tr>
              <a:tr h="457200">
                <a:tc>
                  <a:txBody>
                    <a:bodyPr/>
                    <a:lstStyle/>
                    <a:p>
                      <a:r>
                        <a:rPr lang="es-ES" sz="2000" b="1" dirty="0"/>
                        <a:t>caliente</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hot</a:t>
                      </a:r>
                      <a:endParaRPr lang="en-US" sz="2000" dirty="0"/>
                    </a:p>
                  </a:txBody>
                  <a:tcPr>
                    <a:cell3D prstMaterial="dkEdge">
                      <a:bevel/>
                      <a:lightRig rig="flood" dir="t"/>
                    </a:cell3D>
                  </a:tcPr>
                </a:tc>
                <a:extLst>
                  <a:ext uri="{0D108BD9-81ED-4DB2-BD59-A6C34878D82A}">
                    <a16:rowId xmlns:a16="http://schemas.microsoft.com/office/drawing/2014/main" val="1185194216"/>
                  </a:ext>
                </a:extLst>
              </a:tr>
              <a:tr h="457200">
                <a:tc>
                  <a:txBody>
                    <a:bodyPr/>
                    <a:lstStyle/>
                    <a:p>
                      <a:r>
                        <a:rPr lang="es-ES" sz="2000" b="1" dirty="0"/>
                        <a:t>frío</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cold</a:t>
                      </a:r>
                      <a:endParaRPr lang="en-US" sz="2000" dirty="0"/>
                    </a:p>
                  </a:txBody>
                  <a:tcPr>
                    <a:cell3D prstMaterial="dkEdge">
                      <a:bevel/>
                      <a:lightRig rig="flood" dir="t"/>
                    </a:cell3D>
                  </a:tcPr>
                </a:tc>
                <a:extLst>
                  <a:ext uri="{0D108BD9-81ED-4DB2-BD59-A6C34878D82A}">
                    <a16:rowId xmlns:a16="http://schemas.microsoft.com/office/drawing/2014/main" val="2734815492"/>
                  </a:ext>
                </a:extLst>
              </a:tr>
              <a:tr h="457200">
                <a:tc>
                  <a:txBody>
                    <a:bodyPr/>
                    <a:lstStyle/>
                    <a:p>
                      <a:r>
                        <a:rPr lang="es-ES" sz="2000" b="1" dirty="0"/>
                        <a:t>la taza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cup</a:t>
                      </a:r>
                      <a:endParaRPr lang="en-US" sz="2000" dirty="0"/>
                    </a:p>
                  </a:txBody>
                  <a:tcPr>
                    <a:cell3D prstMaterial="dkEdge">
                      <a:bevel/>
                      <a:lightRig rig="flood" dir="t"/>
                    </a:cell3D>
                  </a:tcPr>
                </a:tc>
                <a:extLst>
                  <a:ext uri="{0D108BD9-81ED-4DB2-BD59-A6C34878D82A}">
                    <a16:rowId xmlns:a16="http://schemas.microsoft.com/office/drawing/2014/main" val="4031284214"/>
                  </a:ext>
                </a:extLst>
              </a:tr>
              <a:tr h="457200">
                <a:tc>
                  <a:txBody>
                    <a:bodyPr/>
                    <a:lstStyle/>
                    <a:p>
                      <a:r>
                        <a:rPr lang="es-ES" sz="2000" b="1" dirty="0"/>
                        <a:t>el vaso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glass</a:t>
                      </a:r>
                      <a:endParaRPr lang="en-US" sz="2000" dirty="0"/>
                    </a:p>
                  </a:txBody>
                  <a:tcPr>
                    <a:cell3D prstMaterial="dkEdge">
                      <a:bevel/>
                      <a:lightRig rig="flood" dir="t"/>
                    </a:cell3D>
                  </a:tcPr>
                </a:tc>
                <a:extLst>
                  <a:ext uri="{0D108BD9-81ED-4DB2-BD59-A6C34878D82A}">
                    <a16:rowId xmlns:a16="http://schemas.microsoft.com/office/drawing/2014/main" val="4040641052"/>
                  </a:ext>
                </a:extLst>
              </a:tr>
              <a:tr h="0">
                <a:tc>
                  <a:txBody>
                    <a:bodyPr/>
                    <a:lstStyle/>
                    <a:p>
                      <a:r>
                        <a:rPr lang="es-ES" sz="2000" b="1" dirty="0"/>
                        <a:t>la crema </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cream</a:t>
                      </a:r>
                      <a:endParaRPr lang="en-US" sz="2000" dirty="0"/>
                    </a:p>
                  </a:txBody>
                  <a:tcPr>
                    <a:cell3D prstMaterial="dkEdge">
                      <a:bevel/>
                      <a:lightRig rig="flood" dir="t"/>
                    </a:cell3D>
                  </a:tcPr>
                </a:tc>
                <a:extLst>
                  <a:ext uri="{0D108BD9-81ED-4DB2-BD59-A6C34878D82A}">
                    <a16:rowId xmlns:a16="http://schemas.microsoft.com/office/drawing/2014/main" val="3385022012"/>
                  </a:ext>
                </a:extLst>
              </a:tr>
              <a:tr h="457200">
                <a:tc>
                  <a:txBody>
                    <a:bodyPr/>
                    <a:lstStyle/>
                    <a:p>
                      <a:r>
                        <a:rPr lang="es-ES" sz="2000" b="1" dirty="0"/>
                        <a:t>el helado</a:t>
                      </a:r>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ice cream </a:t>
                      </a:r>
                      <a:endParaRPr lang="en-US" sz="2000" dirty="0"/>
                    </a:p>
                  </a:txBody>
                  <a:tcPr>
                    <a:cell3D prstMaterial="dkEdge">
                      <a:bevel/>
                      <a:lightRig rig="flood" dir="t"/>
                    </a:cell3D>
                  </a:tcPr>
                </a:tc>
                <a:extLst>
                  <a:ext uri="{0D108BD9-81ED-4DB2-BD59-A6C34878D82A}">
                    <a16:rowId xmlns:a16="http://schemas.microsoft.com/office/drawing/2014/main" val="2913184379"/>
                  </a:ext>
                </a:extLst>
              </a:tr>
              <a:tr h="457200">
                <a:tc>
                  <a:txBody>
                    <a:bodyPr/>
                    <a:lstStyle/>
                    <a:p>
                      <a:r>
                        <a:rPr lang="es-ES" sz="2000" b="1" dirty="0"/>
                        <a:t>vaciar</a:t>
                      </a:r>
                      <a:endParaRPr lang="en-US" sz="2000" b="1" dirty="0"/>
                    </a:p>
                  </a:txBody>
                  <a:tcPr>
                    <a:cell3D prstMaterial="dkEdge">
                      <a:bevel/>
                      <a:lightRig rig="flood" dir="t"/>
                    </a:cell3D>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t>to pour</a:t>
                      </a:r>
                      <a:endParaRPr lang="en-US" sz="2000" dirty="0"/>
                    </a:p>
                  </a:txBody>
                  <a:tcPr>
                    <a:cell3D prstMaterial="dkEdge">
                      <a:bevel/>
                      <a:lightRig rig="flood" dir="t"/>
                    </a:cell3D>
                  </a:tcPr>
                </a:tc>
                <a:extLst>
                  <a:ext uri="{0D108BD9-81ED-4DB2-BD59-A6C34878D82A}">
                    <a16:rowId xmlns:a16="http://schemas.microsoft.com/office/drawing/2014/main" val="3257781864"/>
                  </a:ext>
                </a:extLst>
              </a:tr>
            </a:tbl>
          </a:graphicData>
        </a:graphic>
      </p:graphicFrame>
      <p:pic>
        <p:nvPicPr>
          <p:cNvPr id="9" name="Content Placeholder 12" descr="Logo&#10;&#10;Description automatically generated">
            <a:extLst>
              <a:ext uri="{FF2B5EF4-FFF2-40B4-BE49-F238E27FC236}">
                <a16:creationId xmlns:a16="http://schemas.microsoft.com/office/drawing/2014/main" id="{C59A7CEF-8839-FD65-28A4-5F9518E3FA2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01223" y="1398244"/>
            <a:ext cx="1463040" cy="1420981"/>
          </a:xfrm>
          <a:prstGeom prst="rect">
            <a:avLst/>
          </a:prstGeom>
        </p:spPr>
      </p:pic>
      <p:pic>
        <p:nvPicPr>
          <p:cNvPr id="11" name="Content Placeholder 17" descr="Logo&#10;&#10;Description automatically generated">
            <a:extLst>
              <a:ext uri="{FF2B5EF4-FFF2-40B4-BE49-F238E27FC236}">
                <a16:creationId xmlns:a16="http://schemas.microsoft.com/office/drawing/2014/main" id="{6201AD21-8765-0F49-3B5E-AA29C63189EE}"/>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01171" y="1398244"/>
            <a:ext cx="1463040" cy="1480393"/>
          </a:xfrm>
        </p:spPr>
      </p:pic>
      <p:pic>
        <p:nvPicPr>
          <p:cNvPr id="12" name="Content Placeholder 7" descr="A picture containing cup, coffee, table, tableware&#10;&#10;Description automatically generated">
            <a:extLst>
              <a:ext uri="{FF2B5EF4-FFF2-40B4-BE49-F238E27FC236}">
                <a16:creationId xmlns:a16="http://schemas.microsoft.com/office/drawing/2014/main" id="{4BD3648E-8373-6B82-18B5-31AE9EAC714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21516" y="2962324"/>
            <a:ext cx="1554480" cy="1455020"/>
          </a:xfrm>
          <a:prstGeom prst="rect">
            <a:avLst/>
          </a:prstGeom>
        </p:spPr>
      </p:pic>
      <p:pic>
        <p:nvPicPr>
          <p:cNvPr id="13" name="Content Placeholder 21" descr="A glass of water&#10;&#10;Description automatically generated with medium confidence">
            <a:extLst>
              <a:ext uri="{FF2B5EF4-FFF2-40B4-BE49-F238E27FC236}">
                <a16:creationId xmlns:a16="http://schemas.microsoft.com/office/drawing/2014/main" id="{17F75D01-1101-DBFA-20FB-D58455279B0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333196" y="2984676"/>
            <a:ext cx="1188720" cy="1782210"/>
          </a:xfrm>
          <a:prstGeom prst="rect">
            <a:avLst/>
          </a:prstGeom>
        </p:spPr>
      </p:pic>
      <p:pic>
        <p:nvPicPr>
          <p:cNvPr id="19" name="Content Placeholder 9" descr="A picture containing food, dessert, hand, cream&#10;&#10;Description automatically generated">
            <a:extLst>
              <a:ext uri="{FF2B5EF4-FFF2-40B4-BE49-F238E27FC236}">
                <a16:creationId xmlns:a16="http://schemas.microsoft.com/office/drawing/2014/main" id="{66F25552-B27D-45CD-F05E-401236299E0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985284" y="2962324"/>
            <a:ext cx="1463040" cy="2061559"/>
          </a:xfrm>
          <a:prstGeom prst="rect">
            <a:avLst/>
          </a:prstGeom>
        </p:spPr>
      </p:pic>
      <p:pic>
        <p:nvPicPr>
          <p:cNvPr id="25" name="Picture 24" descr="A picture containing dairy, sour cream, yogurt, cra me fraache&#10;&#10;Description automatically generated">
            <a:extLst>
              <a:ext uri="{FF2B5EF4-FFF2-40B4-BE49-F238E27FC236}">
                <a16:creationId xmlns:a16="http://schemas.microsoft.com/office/drawing/2014/main" id="{22E024EC-FE70-67E1-21E1-733B8FF74FC1}"/>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6161144" y="4802841"/>
            <a:ext cx="1828800" cy="1217982"/>
          </a:xfrm>
          <a:prstGeom prst="rect">
            <a:avLst/>
          </a:prstGeom>
        </p:spPr>
      </p:pic>
      <p:pic>
        <p:nvPicPr>
          <p:cNvPr id="28" name="Picture 27" descr="A person pouring liquid into a cup&#10;&#10;Description automatically generated with medium confidence">
            <a:extLst>
              <a:ext uri="{FF2B5EF4-FFF2-40B4-BE49-F238E27FC236}">
                <a16:creationId xmlns:a16="http://schemas.microsoft.com/office/drawing/2014/main" id="{9A68A84A-556A-8250-9260-53E84D50C2DC}"/>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168227" y="5152274"/>
            <a:ext cx="1828800" cy="1219790"/>
          </a:xfrm>
          <a:prstGeom prst="rect">
            <a:avLst/>
          </a:prstGeom>
        </p:spPr>
      </p:pic>
    </p:spTree>
    <p:extLst>
      <p:ext uri="{BB962C8B-B14F-4D97-AF65-F5344CB8AC3E}">
        <p14:creationId xmlns:p14="http://schemas.microsoft.com/office/powerpoint/2010/main" val="25373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7E3-24CD-1BD7-CD22-7B1EE8E6C6BC}"/>
              </a:ext>
            </a:extLst>
          </p:cNvPr>
          <p:cNvSpPr>
            <a:spLocks noGrp="1"/>
          </p:cNvSpPr>
          <p:nvPr>
            <p:ph type="title"/>
          </p:nvPr>
        </p:nvSpPr>
        <p:spPr/>
        <p:txBody>
          <a:bodyPr>
            <a:noAutofit/>
          </a:bodyPr>
          <a:lstStyle/>
          <a:p>
            <a:r>
              <a:rPr lang="en-US" sz="6600" dirty="0" err="1"/>
              <a:t>Preguntas</a:t>
            </a:r>
            <a:r>
              <a:rPr lang="en-US" sz="6600" dirty="0"/>
              <a:t> – La </a:t>
            </a:r>
            <a:r>
              <a:rPr lang="en-US" sz="6600" dirty="0" err="1"/>
              <a:t>receta</a:t>
            </a:r>
            <a:endParaRPr lang="en-US" sz="6600" dirty="0"/>
          </a:p>
        </p:txBody>
      </p:sp>
      <p:sp>
        <p:nvSpPr>
          <p:cNvPr id="3" name="Text Placeholder 2">
            <a:extLst>
              <a:ext uri="{FF2B5EF4-FFF2-40B4-BE49-F238E27FC236}">
                <a16:creationId xmlns:a16="http://schemas.microsoft.com/office/drawing/2014/main" id="{A3BC6E53-FCFE-D37C-D7FC-9DD3D5ABE90E}"/>
              </a:ext>
            </a:extLst>
          </p:cNvPr>
          <p:cNvSpPr>
            <a:spLocks noGrp="1"/>
          </p:cNvSpPr>
          <p:nvPr>
            <p:ph type="body" idx="1"/>
          </p:nvPr>
        </p:nvSpPr>
        <p:spPr/>
        <p:txBody>
          <a:bodyPr>
            <a:normAutofit/>
          </a:bodyPr>
          <a:lstStyle/>
          <a:p>
            <a:r>
              <a:rPr lang="en-US" sz="2400" dirty="0" err="1"/>
              <a:t>Español</a:t>
            </a:r>
            <a:endParaRPr lang="en-US" sz="2400" dirty="0"/>
          </a:p>
        </p:txBody>
      </p:sp>
      <p:sp>
        <p:nvSpPr>
          <p:cNvPr id="4" name="Content Placeholder 3">
            <a:extLst>
              <a:ext uri="{FF2B5EF4-FFF2-40B4-BE49-F238E27FC236}">
                <a16:creationId xmlns:a16="http://schemas.microsoft.com/office/drawing/2014/main" id="{BB2975D9-8EC3-6045-C564-A414BACC3382}"/>
              </a:ext>
            </a:extLst>
          </p:cNvPr>
          <p:cNvSpPr>
            <a:spLocks noGrp="1"/>
          </p:cNvSpPr>
          <p:nvPr>
            <p:ph sz="half" idx="2"/>
          </p:nvPr>
        </p:nvSpPr>
        <p:spPr>
          <a:xfrm>
            <a:off x="720000" y="2541600"/>
            <a:ext cx="5003801" cy="4110991"/>
          </a:xfrm>
        </p:spPr>
        <p:txBody>
          <a:bodyPr>
            <a:noAutofit/>
          </a:bodyPr>
          <a:lstStyle/>
          <a:p>
            <a:pPr marL="457200" indent="-457200">
              <a:lnSpc>
                <a:spcPct val="100000"/>
              </a:lnSpc>
              <a:spcBef>
                <a:spcPts val="600"/>
              </a:spcBef>
              <a:spcAft>
                <a:spcPts val="600"/>
              </a:spcAft>
              <a:buFont typeface="+mj-lt"/>
              <a:buAutoNum type="arabicParenR"/>
            </a:pPr>
            <a:r>
              <a:rPr lang="en-US" dirty="0"/>
              <a:t>1. ¿</a:t>
            </a:r>
            <a:r>
              <a:rPr lang="en-US" dirty="0" err="1"/>
              <a:t>Qué</a:t>
            </a:r>
            <a:r>
              <a:rPr lang="en-US" dirty="0"/>
              <a:t> </a:t>
            </a:r>
            <a:r>
              <a:rPr lang="en-US" dirty="0" err="1"/>
              <a:t>necesitas</a:t>
            </a:r>
            <a:r>
              <a:rPr lang="en-US" dirty="0"/>
              <a:t> para </a:t>
            </a:r>
            <a:r>
              <a:rPr lang="en-US" dirty="0" err="1"/>
              <a:t>hacer</a:t>
            </a:r>
            <a:r>
              <a:rPr lang="en-US" dirty="0"/>
              <a:t> </a:t>
            </a:r>
            <a:r>
              <a:rPr lang="en-US" dirty="0" err="1"/>
              <a:t>aguas</a:t>
            </a:r>
            <a:r>
              <a:rPr lang="en-US" dirty="0"/>
              <a:t> frescas? </a:t>
            </a:r>
          </a:p>
          <a:p>
            <a:pPr lvl="1">
              <a:lnSpc>
                <a:spcPct val="100000"/>
              </a:lnSpc>
              <a:spcBef>
                <a:spcPts val="600"/>
              </a:spcBef>
              <a:spcAft>
                <a:spcPts val="600"/>
              </a:spcAft>
              <a:buFont typeface="Wingdings" panose="05000000000000000000" pitchFamily="2" charset="2"/>
              <a:buChar char="ü"/>
            </a:pPr>
            <a:r>
              <a:rPr lang="en-US" dirty="0"/>
              <a:t>La </a:t>
            </a:r>
            <a:r>
              <a:rPr lang="en-US" dirty="0" err="1"/>
              <a:t>fruta</a:t>
            </a:r>
            <a:r>
              <a:rPr lang="en-US" dirty="0"/>
              <a:t>, </a:t>
            </a:r>
            <a:r>
              <a:rPr lang="en-US" dirty="0" err="1"/>
              <a:t>el</a:t>
            </a:r>
            <a:r>
              <a:rPr lang="en-US" dirty="0"/>
              <a:t> </a:t>
            </a:r>
            <a:r>
              <a:rPr lang="en-US" dirty="0" err="1"/>
              <a:t>hielo</a:t>
            </a:r>
            <a:r>
              <a:rPr lang="en-US" dirty="0"/>
              <a:t>, </a:t>
            </a:r>
            <a:r>
              <a:rPr lang="en-US" dirty="0" err="1"/>
              <a:t>azúcar</a:t>
            </a:r>
            <a:r>
              <a:rPr lang="en-US" dirty="0"/>
              <a:t>, </a:t>
            </a:r>
            <a:r>
              <a:rPr lang="en-US" dirty="0" err="1"/>
              <a:t>agua</a:t>
            </a:r>
            <a:r>
              <a:rPr lang="en-US" dirty="0"/>
              <a:t>, la </a:t>
            </a:r>
            <a:r>
              <a:rPr lang="en-US" dirty="0" err="1"/>
              <a:t>licuadora</a:t>
            </a:r>
            <a:r>
              <a:rPr lang="en-US" dirty="0"/>
              <a:t> </a:t>
            </a:r>
          </a:p>
          <a:p>
            <a:pPr marL="457200" indent="-457200">
              <a:lnSpc>
                <a:spcPct val="100000"/>
              </a:lnSpc>
              <a:spcBef>
                <a:spcPts val="600"/>
              </a:spcBef>
              <a:spcAft>
                <a:spcPts val="600"/>
              </a:spcAft>
              <a:buFont typeface="+mj-lt"/>
              <a:buAutoNum type="arabicParenR"/>
            </a:pPr>
            <a:r>
              <a:rPr lang="en-US" dirty="0"/>
              <a:t>Primero, </a:t>
            </a:r>
            <a:r>
              <a:rPr lang="en-US" dirty="0" err="1"/>
              <a:t>necesito</a:t>
            </a:r>
            <a:r>
              <a:rPr lang="en-US" dirty="0"/>
              <a:t>                    ,                          y                        las </a:t>
            </a:r>
            <a:r>
              <a:rPr lang="en-US" dirty="0" err="1"/>
              <a:t>frutas</a:t>
            </a:r>
            <a:r>
              <a:rPr lang="en-US" dirty="0"/>
              <a:t>. </a:t>
            </a:r>
          </a:p>
          <a:p>
            <a:pPr marL="457200" indent="-457200">
              <a:lnSpc>
                <a:spcPct val="100000"/>
              </a:lnSpc>
              <a:spcBef>
                <a:spcPts val="600"/>
              </a:spcBef>
              <a:spcAft>
                <a:spcPts val="600"/>
              </a:spcAft>
              <a:buFont typeface="+mj-lt"/>
              <a:buAutoNum type="arabicParenR"/>
            </a:pPr>
            <a:r>
              <a:rPr lang="en-US" dirty="0"/>
              <a:t> </a:t>
            </a:r>
            <a:r>
              <a:rPr lang="en-US" dirty="0" err="1"/>
              <a:t>Voy</a:t>
            </a:r>
            <a:r>
              <a:rPr lang="en-US" dirty="0"/>
              <a:t> a                       </a:t>
            </a:r>
            <a:r>
              <a:rPr lang="en-US" dirty="0" err="1"/>
              <a:t>los</a:t>
            </a:r>
            <a:r>
              <a:rPr lang="en-US" dirty="0"/>
              <a:t> </a:t>
            </a:r>
            <a:r>
              <a:rPr lang="en-US" dirty="0" err="1"/>
              <a:t>ingredientes</a:t>
            </a:r>
            <a:r>
              <a:rPr lang="en-US" dirty="0"/>
              <a:t>. </a:t>
            </a:r>
          </a:p>
          <a:p>
            <a:pPr marL="457200" indent="-457200">
              <a:lnSpc>
                <a:spcPct val="100000"/>
              </a:lnSpc>
              <a:spcBef>
                <a:spcPts val="600"/>
              </a:spcBef>
              <a:spcAft>
                <a:spcPts val="600"/>
              </a:spcAft>
              <a:buFont typeface="+mj-lt"/>
              <a:buAutoNum type="arabicParenR"/>
            </a:pPr>
            <a:r>
              <a:rPr lang="en-US" dirty="0"/>
              <a:t> ¿</a:t>
            </a:r>
            <a:r>
              <a:rPr lang="en-US" dirty="0" err="1"/>
              <a:t>Cuáles</a:t>
            </a:r>
            <a:r>
              <a:rPr lang="en-US" dirty="0"/>
              <a:t> </a:t>
            </a:r>
            <a:r>
              <a:rPr lang="en-US" dirty="0" err="1"/>
              <a:t>utensilios</a:t>
            </a:r>
            <a:r>
              <a:rPr lang="en-US" dirty="0"/>
              <a:t> </a:t>
            </a:r>
            <a:r>
              <a:rPr lang="en-US" dirty="0" err="1"/>
              <a:t>usas</a:t>
            </a:r>
            <a:r>
              <a:rPr lang="en-US" dirty="0"/>
              <a:t> </a:t>
            </a:r>
            <a:r>
              <a:rPr lang="en-US" dirty="0" err="1"/>
              <a:t>cuando</a:t>
            </a:r>
            <a:r>
              <a:rPr lang="en-US" dirty="0"/>
              <a:t> </a:t>
            </a:r>
            <a:r>
              <a:rPr lang="en-US" dirty="0" err="1"/>
              <a:t>sirves</a:t>
            </a:r>
            <a:r>
              <a:rPr lang="en-US" dirty="0"/>
              <a:t> las </a:t>
            </a:r>
            <a:r>
              <a:rPr lang="en-US" dirty="0" err="1"/>
              <a:t>aguas</a:t>
            </a:r>
            <a:r>
              <a:rPr lang="en-US" dirty="0"/>
              <a:t> frescas? </a:t>
            </a:r>
          </a:p>
          <a:p>
            <a:pPr lvl="1">
              <a:lnSpc>
                <a:spcPct val="100000"/>
              </a:lnSpc>
              <a:spcBef>
                <a:spcPts val="600"/>
              </a:spcBef>
              <a:spcAft>
                <a:spcPts val="600"/>
              </a:spcAft>
              <a:buFont typeface="Wingdings" panose="05000000000000000000" pitchFamily="2" charset="2"/>
              <a:buChar char="ü"/>
            </a:pPr>
            <a:r>
              <a:rPr lang="en-US" dirty="0"/>
              <a:t>a. </a:t>
            </a:r>
            <a:r>
              <a:rPr lang="en-US" dirty="0" err="1"/>
              <a:t>Hielo</a:t>
            </a:r>
            <a:r>
              <a:rPr lang="en-US" dirty="0"/>
              <a:t>, un </a:t>
            </a:r>
            <a:r>
              <a:rPr lang="en-US" dirty="0" err="1"/>
              <a:t>vaso</a:t>
            </a:r>
            <a:endParaRPr lang="en-US" b="1" dirty="0"/>
          </a:p>
        </p:txBody>
      </p:sp>
      <p:sp>
        <p:nvSpPr>
          <p:cNvPr id="5" name="Text Placeholder 4">
            <a:extLst>
              <a:ext uri="{FF2B5EF4-FFF2-40B4-BE49-F238E27FC236}">
                <a16:creationId xmlns:a16="http://schemas.microsoft.com/office/drawing/2014/main" id="{CB59AFBD-420B-9A24-F76D-C344BA14C6D2}"/>
              </a:ext>
            </a:extLst>
          </p:cNvPr>
          <p:cNvSpPr>
            <a:spLocks noGrp="1"/>
          </p:cNvSpPr>
          <p:nvPr>
            <p:ph type="body" sz="quarter" idx="3"/>
          </p:nvPr>
        </p:nvSpPr>
        <p:spPr/>
        <p:txBody>
          <a:bodyPr>
            <a:normAutofit/>
          </a:bodyPr>
          <a:lstStyle/>
          <a:p>
            <a:r>
              <a:rPr lang="en-US" sz="2400" dirty="0"/>
              <a:t>ingles</a:t>
            </a:r>
          </a:p>
        </p:txBody>
      </p:sp>
      <p:sp>
        <p:nvSpPr>
          <p:cNvPr id="6" name="Content Placeholder 5">
            <a:extLst>
              <a:ext uri="{FF2B5EF4-FFF2-40B4-BE49-F238E27FC236}">
                <a16:creationId xmlns:a16="http://schemas.microsoft.com/office/drawing/2014/main" id="{9C15145C-1F1B-847B-3196-B2D06C27631C}"/>
              </a:ext>
            </a:extLst>
          </p:cNvPr>
          <p:cNvSpPr>
            <a:spLocks noGrp="1"/>
          </p:cNvSpPr>
          <p:nvPr>
            <p:ph sz="quarter" idx="4"/>
          </p:nvPr>
        </p:nvSpPr>
        <p:spPr>
          <a:xfrm>
            <a:off x="6458400" y="2541599"/>
            <a:ext cx="5003800" cy="4114800"/>
          </a:xfrm>
        </p:spPr>
        <p:txBody>
          <a:bodyPr>
            <a:normAutofit/>
          </a:bodyPr>
          <a:lstStyle/>
          <a:p>
            <a:pPr marL="457200" indent="-457200">
              <a:lnSpc>
                <a:spcPct val="100000"/>
              </a:lnSpc>
              <a:spcBef>
                <a:spcPts val="600"/>
              </a:spcBef>
              <a:spcAft>
                <a:spcPts val="600"/>
              </a:spcAft>
              <a:buFont typeface="+mj-lt"/>
              <a:buAutoNum type="arabicParenR"/>
            </a:pPr>
            <a:r>
              <a:rPr lang="en-US" dirty="0"/>
              <a:t>What do you need to prepare </a:t>
            </a:r>
            <a:r>
              <a:rPr lang="en-US" dirty="0" err="1"/>
              <a:t>aguas</a:t>
            </a:r>
            <a:r>
              <a:rPr lang="en-US" dirty="0"/>
              <a:t> frescas?</a:t>
            </a:r>
          </a:p>
          <a:p>
            <a:pPr lvl="1">
              <a:lnSpc>
                <a:spcPct val="100000"/>
              </a:lnSpc>
              <a:spcBef>
                <a:spcPts val="600"/>
              </a:spcBef>
              <a:spcAft>
                <a:spcPts val="600"/>
              </a:spcAft>
              <a:buFont typeface="Wingdings" panose="05000000000000000000" pitchFamily="2" charset="2"/>
              <a:buChar char="ü"/>
            </a:pPr>
            <a:r>
              <a:rPr lang="en-US" dirty="0"/>
              <a:t>The fruit, ice, sugar, water, blender.</a:t>
            </a:r>
          </a:p>
          <a:p>
            <a:pPr marL="457200" indent="-457200">
              <a:lnSpc>
                <a:spcPct val="100000"/>
              </a:lnSpc>
              <a:spcBef>
                <a:spcPts val="600"/>
              </a:spcBef>
              <a:spcAft>
                <a:spcPts val="600"/>
              </a:spcAft>
              <a:buFont typeface="+mj-lt"/>
              <a:buAutoNum type="arabicParenR"/>
            </a:pPr>
            <a:r>
              <a:rPr lang="en-US" dirty="0"/>
              <a:t>First, I need to wash, peel, and cut the fruits.</a:t>
            </a:r>
          </a:p>
          <a:p>
            <a:pPr marL="457200" indent="-457200">
              <a:lnSpc>
                <a:spcPct val="100000"/>
              </a:lnSpc>
              <a:spcBef>
                <a:spcPts val="600"/>
              </a:spcBef>
              <a:spcAft>
                <a:spcPts val="600"/>
              </a:spcAft>
              <a:buFont typeface="+mj-lt"/>
              <a:buAutoNum type="arabicParenR"/>
            </a:pPr>
            <a:r>
              <a:rPr lang="en-US" dirty="0"/>
              <a:t>I am going to blend the ingredients.</a:t>
            </a:r>
          </a:p>
          <a:p>
            <a:pPr marL="457200" indent="-457200">
              <a:lnSpc>
                <a:spcPct val="100000"/>
              </a:lnSpc>
              <a:spcBef>
                <a:spcPts val="600"/>
              </a:spcBef>
              <a:spcAft>
                <a:spcPts val="600"/>
              </a:spcAft>
              <a:buFont typeface="+mj-lt"/>
              <a:buAutoNum type="arabicParenR"/>
            </a:pPr>
            <a:r>
              <a:rPr lang="en-US" dirty="0"/>
              <a:t>What utensils do you use to serve </a:t>
            </a:r>
            <a:r>
              <a:rPr lang="en-US" dirty="0" err="1"/>
              <a:t>aguas</a:t>
            </a:r>
            <a:r>
              <a:rPr lang="en-US" dirty="0"/>
              <a:t> frescas?</a:t>
            </a:r>
          </a:p>
          <a:p>
            <a:pPr lvl="1">
              <a:lnSpc>
                <a:spcPct val="100000"/>
              </a:lnSpc>
              <a:spcBef>
                <a:spcPts val="600"/>
              </a:spcBef>
              <a:spcAft>
                <a:spcPts val="600"/>
              </a:spcAft>
              <a:buFont typeface="Wingdings" panose="05000000000000000000" pitchFamily="2" charset="2"/>
              <a:buChar char="ü"/>
            </a:pPr>
            <a:r>
              <a:rPr lang="en-US" dirty="0"/>
              <a:t>Ice, a glass</a:t>
            </a:r>
          </a:p>
        </p:txBody>
      </p:sp>
      <p:sp>
        <p:nvSpPr>
          <p:cNvPr id="8" name="TextBox 7">
            <a:extLst>
              <a:ext uri="{FF2B5EF4-FFF2-40B4-BE49-F238E27FC236}">
                <a16:creationId xmlns:a16="http://schemas.microsoft.com/office/drawing/2014/main" id="{523EBA26-A36E-D539-C9E4-2A76703C4FCD}"/>
              </a:ext>
            </a:extLst>
          </p:cNvPr>
          <p:cNvSpPr txBox="1"/>
          <p:nvPr/>
        </p:nvSpPr>
        <p:spPr>
          <a:xfrm>
            <a:off x="3399182" y="4027336"/>
            <a:ext cx="914400" cy="320040"/>
          </a:xfrm>
          <a:prstGeom prst="rect">
            <a:avLst/>
          </a:prstGeom>
          <a:solidFill>
            <a:schemeClr val="accent2">
              <a:lumMod val="75000"/>
            </a:schemeClr>
          </a:solidFill>
        </p:spPr>
        <p:txBody>
          <a:bodyPr wrap="square" rtlCol="0">
            <a:spAutoFit/>
          </a:bodyPr>
          <a:lstStyle/>
          <a:p>
            <a:pPr algn="ctr"/>
            <a:r>
              <a:rPr lang="en-US" sz="2000" dirty="0" err="1"/>
              <a:t>lavar</a:t>
            </a:r>
            <a:endParaRPr lang="en-US" sz="2000" dirty="0"/>
          </a:p>
        </p:txBody>
      </p:sp>
      <p:sp>
        <p:nvSpPr>
          <p:cNvPr id="9" name="TextBox 8">
            <a:extLst>
              <a:ext uri="{FF2B5EF4-FFF2-40B4-BE49-F238E27FC236}">
                <a16:creationId xmlns:a16="http://schemas.microsoft.com/office/drawing/2014/main" id="{7490A761-DFD3-E7A2-4BEC-7E34FDF9B9D9}"/>
              </a:ext>
            </a:extLst>
          </p:cNvPr>
          <p:cNvSpPr txBox="1"/>
          <p:nvPr/>
        </p:nvSpPr>
        <p:spPr>
          <a:xfrm>
            <a:off x="4561491" y="4027336"/>
            <a:ext cx="914400" cy="320040"/>
          </a:xfrm>
          <a:prstGeom prst="rect">
            <a:avLst/>
          </a:prstGeom>
          <a:solidFill>
            <a:schemeClr val="accent2">
              <a:lumMod val="75000"/>
            </a:schemeClr>
          </a:solidFill>
        </p:spPr>
        <p:txBody>
          <a:bodyPr wrap="square" rtlCol="0">
            <a:spAutoFit/>
          </a:bodyPr>
          <a:lstStyle/>
          <a:p>
            <a:pPr algn="ctr"/>
            <a:r>
              <a:rPr lang="en-US" sz="2000" dirty="0" err="1"/>
              <a:t>pelar</a:t>
            </a:r>
            <a:endParaRPr lang="en-US" sz="2000" dirty="0"/>
          </a:p>
        </p:txBody>
      </p:sp>
      <p:sp>
        <p:nvSpPr>
          <p:cNvPr id="11" name="TextBox 10">
            <a:extLst>
              <a:ext uri="{FF2B5EF4-FFF2-40B4-BE49-F238E27FC236}">
                <a16:creationId xmlns:a16="http://schemas.microsoft.com/office/drawing/2014/main" id="{603629E3-F796-4804-46B7-F74869D5E727}"/>
              </a:ext>
            </a:extLst>
          </p:cNvPr>
          <p:cNvSpPr txBox="1"/>
          <p:nvPr/>
        </p:nvSpPr>
        <p:spPr>
          <a:xfrm>
            <a:off x="1406531" y="4362616"/>
            <a:ext cx="1005840" cy="320040"/>
          </a:xfrm>
          <a:prstGeom prst="rect">
            <a:avLst/>
          </a:prstGeom>
          <a:solidFill>
            <a:schemeClr val="accent2">
              <a:lumMod val="75000"/>
            </a:schemeClr>
          </a:solidFill>
        </p:spPr>
        <p:txBody>
          <a:bodyPr wrap="square" rtlCol="0">
            <a:spAutoFit/>
          </a:bodyPr>
          <a:lstStyle/>
          <a:p>
            <a:pPr algn="ctr"/>
            <a:r>
              <a:rPr lang="en-US" sz="2000" dirty="0" err="1"/>
              <a:t>cortar</a:t>
            </a:r>
            <a:endParaRPr lang="en-US" sz="2000" dirty="0"/>
          </a:p>
        </p:txBody>
      </p:sp>
      <p:sp>
        <p:nvSpPr>
          <p:cNvPr id="12" name="TextBox 11">
            <a:extLst>
              <a:ext uri="{FF2B5EF4-FFF2-40B4-BE49-F238E27FC236}">
                <a16:creationId xmlns:a16="http://schemas.microsoft.com/office/drawing/2014/main" id="{4C0D5F62-BF33-E7F3-0985-4FEC2B5BAD6A}"/>
              </a:ext>
            </a:extLst>
          </p:cNvPr>
          <p:cNvSpPr txBox="1"/>
          <p:nvPr/>
        </p:nvSpPr>
        <p:spPr>
          <a:xfrm>
            <a:off x="1909451" y="4817762"/>
            <a:ext cx="1005840" cy="320040"/>
          </a:xfrm>
          <a:prstGeom prst="rect">
            <a:avLst/>
          </a:prstGeom>
          <a:solidFill>
            <a:schemeClr val="accent2">
              <a:lumMod val="75000"/>
            </a:schemeClr>
          </a:solidFill>
        </p:spPr>
        <p:txBody>
          <a:bodyPr wrap="square" rtlCol="0">
            <a:spAutoFit/>
          </a:bodyPr>
          <a:lstStyle/>
          <a:p>
            <a:pPr algn="ctr"/>
            <a:r>
              <a:rPr lang="en-US" sz="2000" dirty="0" err="1"/>
              <a:t>licuar</a:t>
            </a:r>
            <a:endParaRPr lang="en-US" sz="2000" dirty="0"/>
          </a:p>
        </p:txBody>
      </p:sp>
    </p:spTree>
    <p:extLst>
      <p:ext uri="{BB962C8B-B14F-4D97-AF65-F5344CB8AC3E}">
        <p14:creationId xmlns:p14="http://schemas.microsoft.com/office/powerpoint/2010/main" val="28862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7E3-24CD-1BD7-CD22-7B1EE8E6C6BC}"/>
              </a:ext>
            </a:extLst>
          </p:cNvPr>
          <p:cNvSpPr>
            <a:spLocks noGrp="1"/>
          </p:cNvSpPr>
          <p:nvPr>
            <p:ph type="title"/>
          </p:nvPr>
        </p:nvSpPr>
        <p:spPr/>
        <p:txBody>
          <a:bodyPr>
            <a:noAutofit/>
          </a:bodyPr>
          <a:lstStyle/>
          <a:p>
            <a:r>
              <a:rPr lang="en-US" sz="6600" dirty="0"/>
              <a:t>En </a:t>
            </a:r>
            <a:r>
              <a:rPr lang="en-US" sz="6600" dirty="0" err="1"/>
              <a:t>el</a:t>
            </a:r>
            <a:r>
              <a:rPr lang="en-US" sz="6600" dirty="0"/>
              <a:t> </a:t>
            </a:r>
            <a:r>
              <a:rPr lang="en-US" sz="6600" dirty="0" err="1"/>
              <a:t>restaurante</a:t>
            </a:r>
            <a:r>
              <a:rPr lang="en-US" sz="6600" dirty="0"/>
              <a:t> – </a:t>
            </a:r>
            <a:r>
              <a:rPr lang="en-US" sz="6600" dirty="0" err="1"/>
              <a:t>Frases</a:t>
            </a:r>
            <a:r>
              <a:rPr lang="en-US" sz="6600" dirty="0"/>
              <a:t> </a:t>
            </a:r>
            <a:r>
              <a:rPr lang="en-US" sz="6600" dirty="0" err="1"/>
              <a:t>comunes</a:t>
            </a:r>
            <a:endParaRPr lang="en-US" sz="6600" dirty="0"/>
          </a:p>
        </p:txBody>
      </p:sp>
      <p:sp>
        <p:nvSpPr>
          <p:cNvPr id="3" name="Text Placeholder 2">
            <a:extLst>
              <a:ext uri="{FF2B5EF4-FFF2-40B4-BE49-F238E27FC236}">
                <a16:creationId xmlns:a16="http://schemas.microsoft.com/office/drawing/2014/main" id="{A3BC6E53-FCFE-D37C-D7FC-9DD3D5ABE90E}"/>
              </a:ext>
            </a:extLst>
          </p:cNvPr>
          <p:cNvSpPr>
            <a:spLocks noGrp="1"/>
          </p:cNvSpPr>
          <p:nvPr>
            <p:ph type="body" idx="1"/>
          </p:nvPr>
        </p:nvSpPr>
        <p:spPr/>
        <p:txBody>
          <a:bodyPr>
            <a:normAutofit/>
          </a:bodyPr>
          <a:lstStyle/>
          <a:p>
            <a:r>
              <a:rPr lang="en-US" sz="2400" dirty="0" err="1"/>
              <a:t>Español</a:t>
            </a:r>
            <a:endParaRPr lang="en-US" sz="2400" dirty="0"/>
          </a:p>
        </p:txBody>
      </p:sp>
      <p:sp>
        <p:nvSpPr>
          <p:cNvPr id="4" name="Content Placeholder 3">
            <a:extLst>
              <a:ext uri="{FF2B5EF4-FFF2-40B4-BE49-F238E27FC236}">
                <a16:creationId xmlns:a16="http://schemas.microsoft.com/office/drawing/2014/main" id="{BB2975D9-8EC3-6045-C564-A414BACC3382}"/>
              </a:ext>
            </a:extLst>
          </p:cNvPr>
          <p:cNvSpPr>
            <a:spLocks noGrp="1"/>
          </p:cNvSpPr>
          <p:nvPr>
            <p:ph sz="half" idx="2"/>
          </p:nvPr>
        </p:nvSpPr>
        <p:spPr>
          <a:xfrm>
            <a:off x="338641" y="2541599"/>
            <a:ext cx="5486400" cy="4110991"/>
          </a:xfrm>
        </p:spPr>
        <p:txBody>
          <a:bodyPr>
            <a:noAutofit/>
          </a:bodyPr>
          <a:lstStyle/>
          <a:p>
            <a:pPr marL="457200" lvl="0" indent="-457200">
              <a:buFont typeface="+mj-lt"/>
              <a:buAutoNum type="arabicParenR"/>
            </a:pPr>
            <a:r>
              <a:rPr lang="en-US" sz="2400" dirty="0"/>
              <a:t>Tengo sed.  / ¿</a:t>
            </a:r>
            <a:r>
              <a:rPr lang="en-US" sz="2400" dirty="0" err="1"/>
              <a:t>Tienes</a:t>
            </a:r>
            <a:r>
              <a:rPr lang="en-US" sz="2400" dirty="0"/>
              <a:t> sed? </a:t>
            </a:r>
          </a:p>
          <a:p>
            <a:pPr marL="457200" lvl="0" indent="-457200">
              <a:buFont typeface="+mj-lt"/>
              <a:buAutoNum type="arabicParenR"/>
            </a:pPr>
            <a:r>
              <a:rPr lang="en-US" sz="2400" dirty="0"/>
              <a:t>Hago café </a:t>
            </a:r>
            <a:r>
              <a:rPr lang="en-US" sz="2400" dirty="0" err="1"/>
              <a:t>cada</a:t>
            </a:r>
            <a:r>
              <a:rPr lang="en-US" sz="2400" dirty="0"/>
              <a:t> </a:t>
            </a:r>
            <a:r>
              <a:rPr lang="en-US" sz="2400" dirty="0" err="1"/>
              <a:t>mañana</a:t>
            </a:r>
            <a:r>
              <a:rPr lang="en-US" sz="2400" dirty="0"/>
              <a:t>. </a:t>
            </a:r>
          </a:p>
          <a:p>
            <a:pPr marL="457200" lvl="0" indent="-457200">
              <a:buFont typeface="+mj-lt"/>
              <a:buAutoNum type="arabicParenR"/>
            </a:pPr>
            <a:r>
              <a:rPr lang="en-US" sz="2400" dirty="0"/>
              <a:t>¿</a:t>
            </a:r>
            <a:r>
              <a:rPr lang="en-US" sz="2400" dirty="0" err="1"/>
              <a:t>Quieres</a:t>
            </a:r>
            <a:r>
              <a:rPr lang="en-US" sz="2400" dirty="0"/>
              <a:t> </a:t>
            </a:r>
            <a:r>
              <a:rPr lang="en-US" sz="2400" dirty="0" err="1"/>
              <a:t>el</a:t>
            </a:r>
            <a:r>
              <a:rPr lang="en-US" sz="2400" dirty="0"/>
              <a:t> café con </a:t>
            </a:r>
            <a:r>
              <a:rPr lang="en-US" sz="2400" dirty="0" err="1"/>
              <a:t>azucar</a:t>
            </a:r>
            <a:r>
              <a:rPr lang="en-US" sz="2400" dirty="0"/>
              <a:t>? </a:t>
            </a:r>
          </a:p>
          <a:p>
            <a:pPr marL="457200" lvl="0" indent="-457200">
              <a:buFont typeface="+mj-lt"/>
              <a:buAutoNum type="arabicParenR"/>
            </a:pPr>
            <a:r>
              <a:rPr lang="en-US" sz="2400" dirty="0" err="1"/>
              <a:t>Prefiero</a:t>
            </a:r>
            <a:r>
              <a:rPr lang="en-US" sz="2400" dirty="0"/>
              <a:t> mi café con </a:t>
            </a:r>
            <a:r>
              <a:rPr lang="en-US" sz="2400" dirty="0" err="1"/>
              <a:t>hielo</a:t>
            </a:r>
            <a:r>
              <a:rPr lang="en-US" sz="2400" dirty="0"/>
              <a:t>. </a:t>
            </a:r>
          </a:p>
          <a:p>
            <a:pPr marL="457200" lvl="0" indent="-457200">
              <a:buFont typeface="+mj-lt"/>
              <a:buAutoNum type="arabicParenR"/>
            </a:pPr>
            <a:r>
              <a:rPr lang="en-US" sz="2400" dirty="0"/>
              <a:t>¿Tiene leche de </a:t>
            </a:r>
            <a:r>
              <a:rPr lang="en-US" sz="2400" dirty="0" err="1"/>
              <a:t>almendra</a:t>
            </a:r>
            <a:r>
              <a:rPr lang="en-US" sz="2400" dirty="0"/>
              <a:t>? </a:t>
            </a:r>
          </a:p>
          <a:p>
            <a:pPr marL="457200" lvl="0" indent="-457200">
              <a:buFont typeface="+mj-lt"/>
              <a:buAutoNum type="arabicParenR"/>
            </a:pPr>
            <a:r>
              <a:rPr lang="en-US" sz="2400" dirty="0" err="1"/>
              <a:t>Necesito</a:t>
            </a:r>
            <a:r>
              <a:rPr lang="en-US" sz="2400" dirty="0"/>
              <a:t> mi café para </a:t>
            </a:r>
            <a:r>
              <a:rPr lang="en-US" sz="2400" dirty="0" err="1"/>
              <a:t>llevar</a:t>
            </a:r>
            <a:r>
              <a:rPr lang="en-US" sz="2400" dirty="0"/>
              <a:t> </a:t>
            </a:r>
            <a:r>
              <a:rPr lang="en-US" sz="2400" dirty="0" err="1"/>
              <a:t>por</a:t>
            </a:r>
            <a:r>
              <a:rPr lang="en-US" sz="2400" dirty="0"/>
              <a:t> favor. </a:t>
            </a:r>
          </a:p>
        </p:txBody>
      </p:sp>
      <p:sp>
        <p:nvSpPr>
          <p:cNvPr id="5" name="Text Placeholder 4">
            <a:extLst>
              <a:ext uri="{FF2B5EF4-FFF2-40B4-BE49-F238E27FC236}">
                <a16:creationId xmlns:a16="http://schemas.microsoft.com/office/drawing/2014/main" id="{CB59AFBD-420B-9A24-F76D-C344BA14C6D2}"/>
              </a:ext>
            </a:extLst>
          </p:cNvPr>
          <p:cNvSpPr>
            <a:spLocks noGrp="1"/>
          </p:cNvSpPr>
          <p:nvPr>
            <p:ph type="body" sz="quarter" idx="3"/>
          </p:nvPr>
        </p:nvSpPr>
        <p:spPr/>
        <p:txBody>
          <a:bodyPr>
            <a:normAutofit/>
          </a:bodyPr>
          <a:lstStyle/>
          <a:p>
            <a:r>
              <a:rPr lang="en-US" sz="2400" dirty="0"/>
              <a:t>ingles</a:t>
            </a:r>
          </a:p>
        </p:txBody>
      </p:sp>
      <p:sp>
        <p:nvSpPr>
          <p:cNvPr id="6" name="Content Placeholder 5">
            <a:extLst>
              <a:ext uri="{FF2B5EF4-FFF2-40B4-BE49-F238E27FC236}">
                <a16:creationId xmlns:a16="http://schemas.microsoft.com/office/drawing/2014/main" id="{9C15145C-1F1B-847B-3196-B2D06C27631C}"/>
              </a:ext>
            </a:extLst>
          </p:cNvPr>
          <p:cNvSpPr>
            <a:spLocks noGrp="1"/>
          </p:cNvSpPr>
          <p:nvPr>
            <p:ph sz="quarter" idx="4"/>
          </p:nvPr>
        </p:nvSpPr>
        <p:spPr>
          <a:xfrm>
            <a:off x="6458400" y="2541599"/>
            <a:ext cx="5486400" cy="4114800"/>
          </a:xfrm>
        </p:spPr>
        <p:txBody>
          <a:bodyPr>
            <a:normAutofit/>
          </a:bodyPr>
          <a:lstStyle/>
          <a:p>
            <a:pPr marL="457200" indent="-457200">
              <a:buFont typeface="+mj-lt"/>
              <a:buAutoNum type="arabicParenR"/>
            </a:pPr>
            <a:r>
              <a:rPr lang="en-US" sz="2400" dirty="0"/>
              <a:t>I’m thirsty. / Are you thirsty?</a:t>
            </a:r>
          </a:p>
          <a:p>
            <a:pPr marL="457200" indent="-457200">
              <a:buFont typeface="+mj-lt"/>
              <a:buAutoNum type="arabicParenR"/>
            </a:pPr>
            <a:r>
              <a:rPr lang="en-US" sz="2400" dirty="0"/>
              <a:t>I make coffee every morning.</a:t>
            </a:r>
          </a:p>
          <a:p>
            <a:pPr marL="457200" indent="-457200">
              <a:buFont typeface="+mj-lt"/>
              <a:buAutoNum type="arabicParenR"/>
            </a:pPr>
            <a:r>
              <a:rPr lang="en-US" sz="2400" dirty="0"/>
              <a:t>Do you want coffee with sugar?</a:t>
            </a:r>
          </a:p>
          <a:p>
            <a:pPr marL="457200" indent="-457200">
              <a:buFont typeface="+mj-lt"/>
              <a:buAutoNum type="arabicParenR"/>
            </a:pPr>
            <a:r>
              <a:rPr lang="en-US" sz="2400" dirty="0"/>
              <a:t>I prefer my coffee with ice.</a:t>
            </a:r>
          </a:p>
          <a:p>
            <a:pPr marL="457200" indent="-457200">
              <a:buFont typeface="+mj-lt"/>
              <a:buAutoNum type="arabicParenR"/>
            </a:pPr>
            <a:r>
              <a:rPr lang="en-US" sz="2400" dirty="0"/>
              <a:t>Do you have almond milk?</a:t>
            </a:r>
          </a:p>
          <a:p>
            <a:pPr marL="457200" indent="-457200">
              <a:buFont typeface="+mj-lt"/>
              <a:buAutoNum type="arabicParenR"/>
            </a:pPr>
            <a:r>
              <a:rPr lang="en-US" sz="2400" dirty="0"/>
              <a:t>I need my coffee to go please</a:t>
            </a:r>
            <a:endParaRPr lang="en-US" sz="2400" b="1" dirty="0"/>
          </a:p>
        </p:txBody>
      </p:sp>
    </p:spTree>
    <p:extLst>
      <p:ext uri="{BB962C8B-B14F-4D97-AF65-F5344CB8AC3E}">
        <p14:creationId xmlns:p14="http://schemas.microsoft.com/office/powerpoint/2010/main" val="3539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obVTI">
  <a:themeElements>
    <a:clrScheme name="AnalogousFromLightSeed_2SEEDS">
      <a:dk1>
        <a:srgbClr val="000000"/>
      </a:dk1>
      <a:lt1>
        <a:srgbClr val="FFFFFF"/>
      </a:lt1>
      <a:dk2>
        <a:srgbClr val="412924"/>
      </a:dk2>
      <a:lt2>
        <a:srgbClr val="E8E4E2"/>
      </a:lt2>
      <a:accent1>
        <a:srgbClr val="7EA3BA"/>
      </a:accent1>
      <a:accent2>
        <a:srgbClr val="7FA9A8"/>
      </a:accent2>
      <a:accent3>
        <a:srgbClr val="969FC7"/>
      </a:accent3>
      <a:accent4>
        <a:srgbClr val="BA7E87"/>
      </a:accent4>
      <a:accent5>
        <a:srgbClr val="C1998A"/>
      </a:accent5>
      <a:accent6>
        <a:srgbClr val="B19F78"/>
      </a:accent6>
      <a:hlink>
        <a:srgbClr val="A57759"/>
      </a:hlink>
      <a:folHlink>
        <a:srgbClr val="7F7F7F"/>
      </a:folHlink>
    </a:clrScheme>
    <a:fontScheme name="Blob">
      <a:majorFont>
        <a:latin typeface="The Hand Extrablack"/>
        <a:ea typeface=""/>
        <a:cs typeface=""/>
      </a:majorFont>
      <a:minorFont>
        <a:latin typeface="Sagona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otalTime>13364</TotalTime>
  <Words>1374</Words>
  <Application>Microsoft Office PowerPoint</Application>
  <PresentationFormat>Widescreen</PresentationFormat>
  <Paragraphs>208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Sagona Book</vt:lpstr>
      <vt:lpstr>The Hand Extrablack</vt:lpstr>
      <vt:lpstr>Wingdings</vt:lpstr>
      <vt:lpstr>BlobVTI</vt:lpstr>
      <vt:lpstr>In the kitchen</vt:lpstr>
      <vt:lpstr>Las preguntas</vt:lpstr>
      <vt:lpstr>Haciendo aguas frescas…</vt:lpstr>
      <vt:lpstr>Haciendo aguas frescas…</vt:lpstr>
      <vt:lpstr>Vocabulario – Las bebidas</vt:lpstr>
      <vt:lpstr>Vocabulario – Las bebidas</vt:lpstr>
      <vt:lpstr>Vocabulario – Las bebidas</vt:lpstr>
      <vt:lpstr>Preguntas – La receta</vt:lpstr>
      <vt:lpstr>En el restaurante – Frases comunes</vt:lpstr>
      <vt:lpstr>Vocabulario – En el restaurante</vt:lpstr>
      <vt:lpstr>Práctica - Traducir</vt:lpstr>
      <vt:lpstr>Conversación</vt:lpstr>
      <vt:lpstr>NOTA CULTURAL – COMIDA</vt:lpstr>
      <vt:lpstr>NC- LAS BEBIDAS</vt:lpstr>
      <vt:lpstr>Más práctica…</vt:lpstr>
      <vt:lpstr>LA DESPEDIDA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kitchen</dc:title>
  <dc:creator>Emma Garcia</dc:creator>
  <cp:lastModifiedBy>Futura Employee</cp:lastModifiedBy>
  <cp:revision>182</cp:revision>
  <dcterms:created xsi:type="dcterms:W3CDTF">2023-06-04T13:26:05Z</dcterms:created>
  <dcterms:modified xsi:type="dcterms:W3CDTF">2023-06-28T14:05:33Z</dcterms:modified>
</cp:coreProperties>
</file>