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58" r:id="rId3"/>
    <p:sldId id="269" r:id="rId4"/>
    <p:sldId id="260" r:id="rId5"/>
    <p:sldId id="261" r:id="rId6"/>
    <p:sldId id="262" r:id="rId7"/>
    <p:sldId id="270" r:id="rId8"/>
    <p:sldId id="263" r:id="rId9"/>
    <p:sldId id="271" r:id="rId10"/>
    <p:sldId id="272" r:id="rId11"/>
    <p:sldId id="273" r:id="rId12"/>
    <p:sldId id="268" r:id="rId13"/>
    <p:sldId id="274" r:id="rId14"/>
    <p:sldId id="27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40013" y="484479"/>
            <a:ext cx="6911974" cy="2954655"/>
          </a:xfrm>
        </p:spPr>
        <p:txBody>
          <a:bodyPr anchor="b">
            <a:normAutofit/>
          </a:bodyPr>
          <a:lstStyle>
            <a:lvl1pPr algn="ctr">
              <a:defRPr sz="5600" cap="all" spc="-1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40013" y="3799133"/>
            <a:ext cx="6911974" cy="1969841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2395C5C9-164C-46B3-A87E-7660D39D3106}" type="datetime2">
              <a:rPr lang="en-US" smtClean="0"/>
              <a:t>Monday, June 5,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267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000" y="2636838"/>
            <a:ext cx="10728325" cy="31321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5B75179A-1E2B-41AB-B400-4F1B4022FAEE}" type="datetime2">
              <a:rPr lang="en-US" smtClean="0"/>
              <a:t>Monday, June 5,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133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40486" y="720000"/>
            <a:ext cx="1477328" cy="5048975"/>
          </a:xfrm>
        </p:spPr>
        <p:txBody>
          <a:bodyPr vert="eaVert">
            <a:norm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838" y="720000"/>
            <a:ext cx="8929614" cy="5048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05681D0F-6595-4F14-8EF3-954CD87C797B}" type="datetime2">
              <a:rPr lang="en-US" smtClean="0"/>
              <a:t>Monday, June 5,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335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2541600"/>
            <a:ext cx="10728325" cy="3227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4DDCFF8A-AAF8-4A12-8A91-9CA0EAF6CBB9}" type="datetime2">
              <a:rPr lang="en-US" smtClean="0"/>
              <a:t>Monday, June 5,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735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6" cy="2879724"/>
          </a:xfrm>
        </p:spPr>
        <p:txBody>
          <a:bodyPr anchor="b">
            <a:normAutofit/>
          </a:bodyPr>
          <a:lstStyle>
            <a:lvl1pPr>
              <a:defRPr sz="5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910" y="3858924"/>
            <a:ext cx="10728326" cy="1919076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ABCC25C3-021A-4B0B-8F70-0C181FE1CF45}" type="datetime2">
              <a:rPr lang="en-US" smtClean="0"/>
              <a:t>Monday, June 5,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88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00" y="2541600"/>
            <a:ext cx="5003800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8400" y="2541600"/>
            <a:ext cx="5003801" cy="3234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0C23D88D-8CEC-4ED9-A53B-5596187D9A16}" type="datetime2">
              <a:rPr lang="en-US" smtClean="0"/>
              <a:t>Monday, June 5,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556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5" cy="673005"/>
          </a:xfrm>
        </p:spPr>
        <p:txBody>
          <a:bodyPr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1840698"/>
            <a:ext cx="5015638" cy="565796"/>
          </a:xfrm>
        </p:spPr>
        <p:txBody>
          <a:bodyPr wrap="square" anchor="b">
            <a:normAutofit/>
          </a:bodyPr>
          <a:lstStyle>
            <a:lvl1pPr marL="0" indent="0">
              <a:lnSpc>
                <a:spcPct val="120000"/>
              </a:lnSpc>
              <a:buNone/>
              <a:defRPr sz="16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0000" y="2541600"/>
            <a:ext cx="5003801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400" y="1840698"/>
            <a:ext cx="5015638" cy="565796"/>
          </a:xfrm>
        </p:spPr>
        <p:txBody>
          <a:bodyPr anchor="b">
            <a:normAutofit/>
          </a:bodyPr>
          <a:lstStyle>
            <a:lvl1pPr marL="0" indent="0">
              <a:lnSpc>
                <a:spcPct val="120000"/>
              </a:lnSpc>
              <a:buNone/>
              <a:defRPr sz="16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400" y="2541600"/>
            <a:ext cx="5003800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D2CCD382-DFDA-4722-A27A-59C21AD112F2}" type="datetime2">
              <a:rPr lang="en-US" smtClean="0"/>
              <a:t>Monday, June 5, 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959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22F2A30D-1C09-413F-AAB1-38F366000715}" type="datetime2">
              <a:rPr lang="en-US" smtClean="0"/>
              <a:t>Monday, June 5, 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072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6DB82B9C-D65E-4F64-95C3-B10F3B00F0D9}" type="datetime2">
              <a:rPr lang="en-US" smtClean="0"/>
              <a:t>Monday, June 5, 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696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3107463" cy="1477328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8188" y="584662"/>
            <a:ext cx="6911974" cy="518431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4800"/>
            </a:lvl1pPr>
            <a:lvl2pPr marL="914400" indent="-457200">
              <a:buFont typeface="Arial" panose="020B0604020202020204" pitchFamily="34" charset="0"/>
              <a:buChar char="•"/>
              <a:defRPr sz="2000"/>
            </a:lvl2pPr>
            <a:lvl3pPr marL="1257300" indent="-342900">
              <a:buFont typeface="Arial" panose="020B0604020202020204" pitchFamily="34" charset="0"/>
              <a:buChar char="•"/>
              <a:defRPr sz="2000"/>
            </a:lvl3pPr>
            <a:lvl4pPr marL="1714500" indent="-342900">
              <a:buFont typeface="Arial" panose="020B0604020202020204" pitchFamily="34" charset="0"/>
              <a:buChar char="•"/>
              <a:defRPr sz="2000"/>
            </a:lvl4pPr>
            <a:lvl5pPr marL="2171700" indent="-342900">
              <a:buFont typeface="Arial" panose="020B0604020202020204" pitchFamily="34" charset="0"/>
              <a:buChar char="•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2541600"/>
            <a:ext cx="3107463" cy="323183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B7F5FDCC-6AAC-4A08-B9E0-3793AB5E64C3}" type="datetime2">
              <a:rPr lang="en-US" smtClean="0"/>
              <a:t>Monday, June 5,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735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3095626" cy="1476000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8188" y="728664"/>
            <a:ext cx="6923812" cy="504031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2541600"/>
            <a:ext cx="3095625" cy="32328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349FE94D-439C-40F1-900E-BC07940E3988}" type="datetime2">
              <a:rPr lang="en-US" smtClean="0"/>
              <a:t>Monday, June 5,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692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9646535-AEF6-4883-A4F9-EEC1F8B43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2" cy="147732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2541600"/>
            <a:ext cx="10728325" cy="32273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l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8DEA2CF1-0EB2-4673-802D-3371233E4A77}" type="datetime2">
              <a:rPr lang="en-US" smtClean="0"/>
              <a:t>Monday, June 5,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ctr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r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7911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hf sldNum="0" hdr="0" ftr="0" dt="0"/>
  <p:txStyles>
    <p:titleStyle>
      <a:lvl1pPr algn="l" defTabSz="914400" rtl="0" eaLnBrk="1" latinLnBrk="0" hangingPunct="1">
        <a:lnSpc>
          <a:spcPct val="88000"/>
        </a:lnSpc>
        <a:spcBef>
          <a:spcPct val="0"/>
        </a:spcBef>
        <a:buNone/>
        <a:defRPr sz="4400" kern="1200" cap="none" spc="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conversation-dialogue-interview-1262311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foodandspice.blogspot.com/2013/10/spicy-pesto-guacamole.html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hyperlink" Target="https://foto.wuestenigel.com/close-up-pizza-with-green-chili-jalapeno-slices/" TargetMode="External"/><Relationship Id="rId3" Type="http://schemas.openxmlformats.org/officeDocument/2006/relationships/hyperlink" Target="http://www.gastroandalusi.com/bacalao-con-gambones-al-pimiento-rojo/" TargetMode="External"/><Relationship Id="rId7" Type="http://schemas.openxmlformats.org/officeDocument/2006/relationships/hyperlink" Target="https://www.lacocinadelila.com/como-madurar-aguacates-rapido/" TargetMode="External"/><Relationship Id="rId12" Type="http://schemas.openxmlformats.org/officeDocument/2006/relationships/image" Target="../media/image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g"/><Relationship Id="rId11" Type="http://schemas.openxmlformats.org/officeDocument/2006/relationships/hyperlink" Target="https://www.flickr.com/photos/peachyogurt/8090160923/" TargetMode="External"/><Relationship Id="rId5" Type="http://schemas.openxmlformats.org/officeDocument/2006/relationships/hyperlink" Target="https://www.laavyskitchen.com/2021/02/guacamole.html" TargetMode="External"/><Relationship Id="rId15" Type="http://schemas.openxmlformats.org/officeDocument/2006/relationships/hyperlink" Target="https://www.flickr.com/photos/lunaspin/5837379683/" TargetMode="External"/><Relationship Id="rId10" Type="http://schemas.openxmlformats.org/officeDocument/2006/relationships/image" Target="../media/image7.jpg"/><Relationship Id="rId4" Type="http://schemas.openxmlformats.org/officeDocument/2006/relationships/image" Target="../media/image4.jpeg"/><Relationship Id="rId9" Type="http://schemas.openxmlformats.org/officeDocument/2006/relationships/hyperlink" Target="https://www.lacocinadelila.com/congelar-cebollas/" TargetMode="External"/><Relationship Id="rId1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13" Type="http://schemas.openxmlformats.org/officeDocument/2006/relationships/hyperlink" Target="https://pxhere.com/es/photo/1398062" TargetMode="External"/><Relationship Id="rId3" Type="http://schemas.openxmlformats.org/officeDocument/2006/relationships/hyperlink" Target="https://elgourmeturbano.blogspot.com/2021/04/comidasaludable-frutas-riesgos-de-tomar.html" TargetMode="External"/><Relationship Id="rId7" Type="http://schemas.openxmlformats.org/officeDocument/2006/relationships/hyperlink" Target="https://en.wikipedia.org/wiki/Tomato" TargetMode="External"/><Relationship Id="rId12" Type="http://schemas.openxmlformats.org/officeDocument/2006/relationships/image" Target="../media/image1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jpg"/><Relationship Id="rId11" Type="http://schemas.openxmlformats.org/officeDocument/2006/relationships/hyperlink" Target="https://unhadaenmicajon.blogspot.com/2018/05/cesto-y-toalla-de-playa-cactus.html" TargetMode="External"/><Relationship Id="rId5" Type="http://schemas.openxmlformats.org/officeDocument/2006/relationships/hyperlink" Target="https://www.maxpixel.net/Salt-Shaker-Cooking-Salt-Salt-Table-Salt-Glass-3285024" TargetMode="External"/><Relationship Id="rId10" Type="http://schemas.openxmlformats.org/officeDocument/2006/relationships/image" Target="../media/image14.jpg"/><Relationship Id="rId4" Type="http://schemas.openxmlformats.org/officeDocument/2006/relationships/image" Target="../media/image11.jpg"/><Relationship Id="rId9" Type="http://schemas.openxmlformats.org/officeDocument/2006/relationships/hyperlink" Target="https://en.wikipedia.org/wiki/Molcajete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foodandspice.blogspot.com/2013/10/spicy-pesto-guacamole.html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149A9F6-B857-488C-AC3A-007B78165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49EFD05-C377-44BE-91F0-1D17C1D9B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376C12-E3AB-2A38-1E3E-57FC673971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00" y="1449389"/>
            <a:ext cx="5015638" cy="2075012"/>
          </a:xfrm>
        </p:spPr>
        <p:txBody>
          <a:bodyPr>
            <a:normAutofit/>
          </a:bodyPr>
          <a:lstStyle/>
          <a:p>
            <a:r>
              <a:rPr lang="en-US" dirty="0"/>
              <a:t>In the kitchen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9127CE-64CD-BC53-1019-9F788FAF6E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00" y="3830398"/>
            <a:ext cx="5015638" cy="1219439"/>
          </a:xfrm>
        </p:spPr>
        <p:txBody>
          <a:bodyPr>
            <a:normAutofit/>
          </a:bodyPr>
          <a:lstStyle/>
          <a:p>
            <a:r>
              <a:rPr lang="en-US" dirty="0" err="1"/>
              <a:t>Vamos</a:t>
            </a:r>
            <a:r>
              <a:rPr lang="en-US" dirty="0"/>
              <a:t> a comer y a </a:t>
            </a:r>
            <a:r>
              <a:rPr lang="en-US" dirty="0" err="1"/>
              <a:t>cocinar</a:t>
            </a:r>
            <a:endParaRPr lang="en-US" dirty="0"/>
          </a:p>
          <a:p>
            <a:r>
              <a:rPr lang="en-US" dirty="0" err="1"/>
              <a:t>Semana</a:t>
            </a:r>
            <a:r>
              <a:rPr lang="en-US" dirty="0"/>
              <a:t> 2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2FD01A0-E6FF-41CD-AEBD-279232B90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965602" y="317452"/>
            <a:ext cx="2088038" cy="719230"/>
            <a:chOff x="4532666" y="505937"/>
            <a:chExt cx="2981730" cy="1027064"/>
          </a:xfrm>
        </p:grpSpPr>
        <p:sp>
          <p:nvSpPr>
            <p:cNvPr id="21" name="Freeform 78">
              <a:extLst>
                <a:ext uri="{FF2B5EF4-FFF2-40B4-BE49-F238E27FC236}">
                  <a16:creationId xmlns:a16="http://schemas.microsoft.com/office/drawing/2014/main" id="{811C6308-5554-4129-8881-A95AF512C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00114">
              <a:off x="4532666" y="754398"/>
              <a:ext cx="694205" cy="713383"/>
            </a:xfrm>
            <a:custGeom>
              <a:avLst/>
              <a:gdLst>
                <a:gd name="T0" fmla="*/ 32 w 58"/>
                <a:gd name="T1" fmla="*/ 56 h 60"/>
                <a:gd name="T2" fmla="*/ 24 w 58"/>
                <a:gd name="T3" fmla="*/ 48 h 60"/>
                <a:gd name="T4" fmla="*/ 14 w 58"/>
                <a:gd name="T5" fmla="*/ 36 h 60"/>
                <a:gd name="T6" fmla="*/ 7 w 58"/>
                <a:gd name="T7" fmla="*/ 29 h 60"/>
                <a:gd name="T8" fmla="*/ 1 w 58"/>
                <a:gd name="T9" fmla="*/ 17 h 60"/>
                <a:gd name="T10" fmla="*/ 7 w 58"/>
                <a:gd name="T11" fmla="*/ 4 h 60"/>
                <a:gd name="T12" fmla="*/ 17 w 58"/>
                <a:gd name="T13" fmla="*/ 1 h 60"/>
                <a:gd name="T14" fmla="*/ 29 w 58"/>
                <a:gd name="T15" fmla="*/ 6 h 60"/>
                <a:gd name="T16" fmla="*/ 31 w 58"/>
                <a:gd name="T17" fmla="*/ 8 h 60"/>
                <a:gd name="T18" fmla="*/ 38 w 58"/>
                <a:gd name="T19" fmla="*/ 15 h 60"/>
                <a:gd name="T20" fmla="*/ 44 w 58"/>
                <a:gd name="T21" fmla="*/ 22 h 60"/>
                <a:gd name="T22" fmla="*/ 54 w 58"/>
                <a:gd name="T23" fmla="*/ 33 h 60"/>
                <a:gd name="T24" fmla="*/ 58 w 58"/>
                <a:gd name="T25" fmla="*/ 44 h 60"/>
                <a:gd name="T26" fmla="*/ 53 w 58"/>
                <a:gd name="T27" fmla="*/ 54 h 60"/>
                <a:gd name="T28" fmla="*/ 42 w 58"/>
                <a:gd name="T29" fmla="*/ 60 h 60"/>
                <a:gd name="T30" fmla="*/ 32 w 58"/>
                <a:gd name="T31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8" h="60">
                  <a:moveTo>
                    <a:pt x="32" y="56"/>
                  </a:moveTo>
                  <a:cubicBezTo>
                    <a:pt x="30" y="54"/>
                    <a:pt x="31" y="55"/>
                    <a:pt x="24" y="48"/>
                  </a:cubicBezTo>
                  <a:cubicBezTo>
                    <a:pt x="17" y="40"/>
                    <a:pt x="14" y="36"/>
                    <a:pt x="14" y="36"/>
                  </a:cubicBezTo>
                  <a:cubicBezTo>
                    <a:pt x="8" y="30"/>
                    <a:pt x="14" y="37"/>
                    <a:pt x="7" y="29"/>
                  </a:cubicBezTo>
                  <a:cubicBezTo>
                    <a:pt x="3" y="24"/>
                    <a:pt x="1" y="20"/>
                    <a:pt x="1" y="17"/>
                  </a:cubicBezTo>
                  <a:cubicBezTo>
                    <a:pt x="0" y="13"/>
                    <a:pt x="3" y="9"/>
                    <a:pt x="7" y="4"/>
                  </a:cubicBezTo>
                  <a:cubicBezTo>
                    <a:pt x="10" y="2"/>
                    <a:pt x="13" y="0"/>
                    <a:pt x="17" y="1"/>
                  </a:cubicBezTo>
                  <a:cubicBezTo>
                    <a:pt x="21" y="1"/>
                    <a:pt x="25" y="3"/>
                    <a:pt x="29" y="6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3" y="11"/>
                    <a:pt x="37" y="15"/>
                    <a:pt x="38" y="15"/>
                  </a:cubicBezTo>
                  <a:cubicBezTo>
                    <a:pt x="42" y="20"/>
                    <a:pt x="40" y="18"/>
                    <a:pt x="44" y="22"/>
                  </a:cubicBezTo>
                  <a:cubicBezTo>
                    <a:pt x="51" y="29"/>
                    <a:pt x="50" y="29"/>
                    <a:pt x="54" y="33"/>
                  </a:cubicBezTo>
                  <a:cubicBezTo>
                    <a:pt x="57" y="37"/>
                    <a:pt x="58" y="40"/>
                    <a:pt x="58" y="44"/>
                  </a:cubicBezTo>
                  <a:cubicBezTo>
                    <a:pt x="58" y="47"/>
                    <a:pt x="56" y="50"/>
                    <a:pt x="53" y="54"/>
                  </a:cubicBezTo>
                  <a:cubicBezTo>
                    <a:pt x="49" y="58"/>
                    <a:pt x="45" y="60"/>
                    <a:pt x="42" y="60"/>
                  </a:cubicBezTo>
                  <a:cubicBezTo>
                    <a:pt x="39" y="60"/>
                    <a:pt x="36" y="59"/>
                    <a:pt x="32" y="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22" name="Freeform 79">
              <a:extLst>
                <a:ext uri="{FF2B5EF4-FFF2-40B4-BE49-F238E27FC236}">
                  <a16:creationId xmlns:a16="http://schemas.microsoft.com/office/drawing/2014/main" id="{C28F3A03-B53B-433E-8DF7-6B13336D0A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00114">
              <a:off x="5791465" y="505937"/>
              <a:ext cx="587404" cy="943792"/>
            </a:xfrm>
            <a:custGeom>
              <a:avLst/>
              <a:gdLst>
                <a:gd name="T0" fmla="*/ 15 w 49"/>
                <a:gd name="T1" fmla="*/ 65 h 79"/>
                <a:gd name="T2" fmla="*/ 12 w 49"/>
                <a:gd name="T3" fmla="*/ 54 h 79"/>
                <a:gd name="T4" fmla="*/ 8 w 49"/>
                <a:gd name="T5" fmla="*/ 33 h 79"/>
                <a:gd name="T6" fmla="*/ 38 w 49"/>
                <a:gd name="T7" fmla="*/ 24 h 79"/>
                <a:gd name="T8" fmla="*/ 45 w 49"/>
                <a:gd name="T9" fmla="*/ 70 h 79"/>
                <a:gd name="T10" fmla="*/ 15 w 49"/>
                <a:gd name="T11" fmla="*/ 6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79">
                  <a:moveTo>
                    <a:pt x="15" y="65"/>
                  </a:moveTo>
                  <a:cubicBezTo>
                    <a:pt x="14" y="59"/>
                    <a:pt x="13" y="58"/>
                    <a:pt x="12" y="54"/>
                  </a:cubicBezTo>
                  <a:cubicBezTo>
                    <a:pt x="11" y="45"/>
                    <a:pt x="10" y="40"/>
                    <a:pt x="8" y="33"/>
                  </a:cubicBezTo>
                  <a:cubicBezTo>
                    <a:pt x="0" y="9"/>
                    <a:pt x="34" y="0"/>
                    <a:pt x="38" y="24"/>
                  </a:cubicBezTo>
                  <a:cubicBezTo>
                    <a:pt x="43" y="43"/>
                    <a:pt x="49" y="60"/>
                    <a:pt x="45" y="70"/>
                  </a:cubicBezTo>
                  <a:cubicBezTo>
                    <a:pt x="38" y="77"/>
                    <a:pt x="19" y="79"/>
                    <a:pt x="15" y="6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23" name="Freeform 85">
              <a:extLst>
                <a:ext uri="{FF2B5EF4-FFF2-40B4-BE49-F238E27FC236}">
                  <a16:creationId xmlns:a16="http://schemas.microsoft.com/office/drawing/2014/main" id="{E990BBBC-E616-4D0E-9917-A6CA72AAEA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00114">
              <a:off x="7087193" y="757585"/>
              <a:ext cx="427203" cy="775416"/>
            </a:xfrm>
            <a:custGeom>
              <a:avLst/>
              <a:gdLst>
                <a:gd name="T0" fmla="*/ 36 w 36"/>
                <a:gd name="T1" fmla="*/ 15 h 65"/>
                <a:gd name="T2" fmla="*/ 34 w 36"/>
                <a:gd name="T3" fmla="*/ 5 h 65"/>
                <a:gd name="T4" fmla="*/ 28 w 36"/>
                <a:gd name="T5" fmla="*/ 1 h 65"/>
                <a:gd name="T6" fmla="*/ 23 w 36"/>
                <a:gd name="T7" fmla="*/ 0 h 65"/>
                <a:gd name="T8" fmla="*/ 13 w 36"/>
                <a:gd name="T9" fmla="*/ 1 h 65"/>
                <a:gd name="T10" fmla="*/ 7 w 36"/>
                <a:gd name="T11" fmla="*/ 9 h 65"/>
                <a:gd name="T12" fmla="*/ 4 w 36"/>
                <a:gd name="T13" fmla="*/ 19 h 65"/>
                <a:gd name="T14" fmla="*/ 0 w 36"/>
                <a:gd name="T15" fmla="*/ 44 h 65"/>
                <a:gd name="T16" fmla="*/ 1 w 36"/>
                <a:gd name="T17" fmla="*/ 58 h 65"/>
                <a:gd name="T18" fmla="*/ 8 w 36"/>
                <a:gd name="T19" fmla="*/ 64 h 65"/>
                <a:gd name="T20" fmla="*/ 16 w 36"/>
                <a:gd name="T21" fmla="*/ 65 h 65"/>
                <a:gd name="T22" fmla="*/ 25 w 36"/>
                <a:gd name="T23" fmla="*/ 63 h 65"/>
                <a:gd name="T24" fmla="*/ 31 w 36"/>
                <a:gd name="T25" fmla="*/ 55 h 65"/>
                <a:gd name="T26" fmla="*/ 34 w 36"/>
                <a:gd name="T27" fmla="*/ 40 h 65"/>
                <a:gd name="T28" fmla="*/ 36 w 36"/>
                <a:gd name="T29" fmla="*/ 1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" h="65">
                  <a:moveTo>
                    <a:pt x="36" y="15"/>
                  </a:moveTo>
                  <a:cubicBezTo>
                    <a:pt x="36" y="10"/>
                    <a:pt x="35" y="7"/>
                    <a:pt x="34" y="5"/>
                  </a:cubicBezTo>
                  <a:cubicBezTo>
                    <a:pt x="33" y="3"/>
                    <a:pt x="31" y="2"/>
                    <a:pt x="28" y="1"/>
                  </a:cubicBezTo>
                  <a:cubicBezTo>
                    <a:pt x="27" y="1"/>
                    <a:pt x="25" y="1"/>
                    <a:pt x="23" y="0"/>
                  </a:cubicBezTo>
                  <a:cubicBezTo>
                    <a:pt x="19" y="0"/>
                    <a:pt x="16" y="0"/>
                    <a:pt x="13" y="1"/>
                  </a:cubicBezTo>
                  <a:cubicBezTo>
                    <a:pt x="11" y="2"/>
                    <a:pt x="9" y="4"/>
                    <a:pt x="7" y="9"/>
                  </a:cubicBezTo>
                  <a:cubicBezTo>
                    <a:pt x="6" y="13"/>
                    <a:pt x="5" y="17"/>
                    <a:pt x="4" y="19"/>
                  </a:cubicBezTo>
                  <a:cubicBezTo>
                    <a:pt x="2" y="29"/>
                    <a:pt x="0" y="44"/>
                    <a:pt x="0" y="44"/>
                  </a:cubicBezTo>
                  <a:cubicBezTo>
                    <a:pt x="0" y="50"/>
                    <a:pt x="0" y="55"/>
                    <a:pt x="1" y="58"/>
                  </a:cubicBezTo>
                  <a:cubicBezTo>
                    <a:pt x="2" y="61"/>
                    <a:pt x="5" y="63"/>
                    <a:pt x="8" y="64"/>
                  </a:cubicBezTo>
                  <a:cubicBezTo>
                    <a:pt x="11" y="65"/>
                    <a:pt x="13" y="65"/>
                    <a:pt x="16" y="65"/>
                  </a:cubicBezTo>
                  <a:cubicBezTo>
                    <a:pt x="19" y="65"/>
                    <a:pt x="22" y="64"/>
                    <a:pt x="25" y="63"/>
                  </a:cubicBezTo>
                  <a:cubicBezTo>
                    <a:pt x="28" y="61"/>
                    <a:pt x="30" y="59"/>
                    <a:pt x="31" y="55"/>
                  </a:cubicBezTo>
                  <a:cubicBezTo>
                    <a:pt x="32" y="50"/>
                    <a:pt x="31" y="54"/>
                    <a:pt x="34" y="40"/>
                  </a:cubicBezTo>
                  <a:lnTo>
                    <a:pt x="36" y="1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C9AA14C-80A4-427C-A911-28CD20C56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17356" y="5503147"/>
            <a:ext cx="2117174" cy="588806"/>
            <a:chOff x="4549904" y="5078157"/>
            <a:chExt cx="3023338" cy="840818"/>
          </a:xfrm>
        </p:grpSpPr>
        <p:sp>
          <p:nvSpPr>
            <p:cNvPr id="26" name="Freeform 80">
              <a:extLst>
                <a:ext uri="{FF2B5EF4-FFF2-40B4-BE49-F238E27FC236}">
                  <a16:creationId xmlns:a16="http://schemas.microsoft.com/office/drawing/2014/main" id="{EF32CDAF-4619-4949-9516-1E042181EB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690691" y="5352589"/>
              <a:ext cx="749228" cy="383544"/>
            </a:xfrm>
            <a:custGeom>
              <a:avLst/>
              <a:gdLst>
                <a:gd name="T0" fmla="*/ 53 w 66"/>
                <a:gd name="T1" fmla="*/ 33 h 34"/>
                <a:gd name="T2" fmla="*/ 39 w 66"/>
                <a:gd name="T3" fmla="*/ 33 h 34"/>
                <a:gd name="T4" fmla="*/ 21 w 66"/>
                <a:gd name="T5" fmla="*/ 33 h 34"/>
                <a:gd name="T6" fmla="*/ 12 w 66"/>
                <a:gd name="T7" fmla="*/ 32 h 34"/>
                <a:gd name="T8" fmla="*/ 3 w 66"/>
                <a:gd name="T9" fmla="*/ 28 h 34"/>
                <a:gd name="T10" fmla="*/ 0 w 66"/>
                <a:gd name="T11" fmla="*/ 21 h 34"/>
                <a:gd name="T12" fmla="*/ 0 w 66"/>
                <a:gd name="T13" fmla="*/ 16 h 34"/>
                <a:gd name="T14" fmla="*/ 3 w 66"/>
                <a:gd name="T15" fmla="*/ 7 h 34"/>
                <a:gd name="T16" fmla="*/ 11 w 66"/>
                <a:gd name="T17" fmla="*/ 3 h 34"/>
                <a:gd name="T18" fmla="*/ 23 w 66"/>
                <a:gd name="T19" fmla="*/ 2 h 34"/>
                <a:gd name="T20" fmla="*/ 43 w 66"/>
                <a:gd name="T21" fmla="*/ 0 h 34"/>
                <a:gd name="T22" fmla="*/ 48 w 66"/>
                <a:gd name="T23" fmla="*/ 0 h 34"/>
                <a:gd name="T24" fmla="*/ 62 w 66"/>
                <a:gd name="T25" fmla="*/ 4 h 34"/>
                <a:gd name="T26" fmla="*/ 66 w 66"/>
                <a:gd name="T27" fmla="*/ 13 h 34"/>
                <a:gd name="T28" fmla="*/ 66 w 66"/>
                <a:gd name="T29" fmla="*/ 20 h 34"/>
                <a:gd name="T30" fmla="*/ 62 w 66"/>
                <a:gd name="T31" fmla="*/ 29 h 34"/>
                <a:gd name="T32" fmla="*/ 53 w 66"/>
                <a:gd name="T33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34">
                  <a:moveTo>
                    <a:pt x="53" y="33"/>
                  </a:moveTo>
                  <a:cubicBezTo>
                    <a:pt x="47" y="33"/>
                    <a:pt x="53" y="34"/>
                    <a:pt x="39" y="33"/>
                  </a:cubicBezTo>
                  <a:cubicBezTo>
                    <a:pt x="24" y="33"/>
                    <a:pt x="21" y="33"/>
                    <a:pt x="21" y="33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7" y="31"/>
                    <a:pt x="4" y="30"/>
                    <a:pt x="3" y="28"/>
                  </a:cubicBezTo>
                  <a:cubicBezTo>
                    <a:pt x="1" y="26"/>
                    <a:pt x="0" y="24"/>
                    <a:pt x="0" y="21"/>
                  </a:cubicBezTo>
                  <a:cubicBezTo>
                    <a:pt x="0" y="21"/>
                    <a:pt x="0" y="19"/>
                    <a:pt x="0" y="16"/>
                  </a:cubicBezTo>
                  <a:cubicBezTo>
                    <a:pt x="0" y="13"/>
                    <a:pt x="1" y="10"/>
                    <a:pt x="3" y="7"/>
                  </a:cubicBezTo>
                  <a:cubicBezTo>
                    <a:pt x="4" y="5"/>
                    <a:pt x="7" y="3"/>
                    <a:pt x="11" y="3"/>
                  </a:cubicBezTo>
                  <a:cubicBezTo>
                    <a:pt x="16" y="2"/>
                    <a:pt x="20" y="2"/>
                    <a:pt x="23" y="2"/>
                  </a:cubicBezTo>
                  <a:cubicBezTo>
                    <a:pt x="32" y="1"/>
                    <a:pt x="37" y="0"/>
                    <a:pt x="43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4" y="1"/>
                    <a:pt x="59" y="3"/>
                    <a:pt x="62" y="4"/>
                  </a:cubicBezTo>
                  <a:cubicBezTo>
                    <a:pt x="65" y="6"/>
                    <a:pt x="66" y="9"/>
                    <a:pt x="66" y="13"/>
                  </a:cubicBezTo>
                  <a:cubicBezTo>
                    <a:pt x="66" y="15"/>
                    <a:pt x="66" y="17"/>
                    <a:pt x="66" y="20"/>
                  </a:cubicBezTo>
                  <a:cubicBezTo>
                    <a:pt x="65" y="23"/>
                    <a:pt x="64" y="26"/>
                    <a:pt x="62" y="29"/>
                  </a:cubicBezTo>
                  <a:cubicBezTo>
                    <a:pt x="60" y="31"/>
                    <a:pt x="57" y="32"/>
                    <a:pt x="53" y="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27" name="Freeform 84">
              <a:extLst>
                <a:ext uri="{FF2B5EF4-FFF2-40B4-BE49-F238E27FC236}">
                  <a16:creationId xmlns:a16="http://schemas.microsoft.com/office/drawing/2014/main" id="{270C485D-6BA8-4BF7-B72C-2B14A43A66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274527">
              <a:off x="6910134" y="5062687"/>
              <a:ext cx="647637" cy="678578"/>
            </a:xfrm>
            <a:custGeom>
              <a:avLst/>
              <a:gdLst>
                <a:gd name="T0" fmla="*/ 4 w 57"/>
                <a:gd name="T1" fmla="*/ 34 h 60"/>
                <a:gd name="T2" fmla="*/ 17 w 57"/>
                <a:gd name="T3" fmla="*/ 18 h 60"/>
                <a:gd name="T4" fmla="*/ 26 w 57"/>
                <a:gd name="T5" fmla="*/ 8 h 60"/>
                <a:gd name="T6" fmla="*/ 29 w 57"/>
                <a:gd name="T7" fmla="*/ 5 h 60"/>
                <a:gd name="T8" fmla="*/ 41 w 57"/>
                <a:gd name="T9" fmla="*/ 0 h 60"/>
                <a:gd name="T10" fmla="*/ 51 w 57"/>
                <a:gd name="T11" fmla="*/ 6 h 60"/>
                <a:gd name="T12" fmla="*/ 56 w 57"/>
                <a:gd name="T13" fmla="*/ 16 h 60"/>
                <a:gd name="T14" fmla="*/ 51 w 57"/>
                <a:gd name="T15" fmla="*/ 28 h 60"/>
                <a:gd name="T16" fmla="*/ 29 w 57"/>
                <a:gd name="T17" fmla="*/ 53 h 60"/>
                <a:gd name="T18" fmla="*/ 17 w 57"/>
                <a:gd name="T19" fmla="*/ 59 h 60"/>
                <a:gd name="T20" fmla="*/ 5 w 57"/>
                <a:gd name="T21" fmla="*/ 54 h 60"/>
                <a:gd name="T22" fmla="*/ 0 w 57"/>
                <a:gd name="T23" fmla="*/ 45 h 60"/>
                <a:gd name="T24" fmla="*/ 4 w 57"/>
                <a:gd name="T25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60">
                  <a:moveTo>
                    <a:pt x="4" y="34"/>
                  </a:moveTo>
                  <a:cubicBezTo>
                    <a:pt x="5" y="33"/>
                    <a:pt x="17" y="18"/>
                    <a:pt x="17" y="18"/>
                  </a:cubicBezTo>
                  <a:cubicBezTo>
                    <a:pt x="21" y="14"/>
                    <a:pt x="24" y="10"/>
                    <a:pt x="26" y="8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34" y="2"/>
                    <a:pt x="38" y="0"/>
                    <a:pt x="41" y="0"/>
                  </a:cubicBezTo>
                  <a:cubicBezTo>
                    <a:pt x="44" y="1"/>
                    <a:pt x="47" y="2"/>
                    <a:pt x="51" y="6"/>
                  </a:cubicBezTo>
                  <a:cubicBezTo>
                    <a:pt x="55" y="10"/>
                    <a:pt x="57" y="13"/>
                    <a:pt x="56" y="16"/>
                  </a:cubicBezTo>
                  <a:cubicBezTo>
                    <a:pt x="56" y="19"/>
                    <a:pt x="54" y="23"/>
                    <a:pt x="51" y="28"/>
                  </a:cubicBezTo>
                  <a:cubicBezTo>
                    <a:pt x="51" y="28"/>
                    <a:pt x="33" y="48"/>
                    <a:pt x="29" y="53"/>
                  </a:cubicBezTo>
                  <a:cubicBezTo>
                    <a:pt x="25" y="57"/>
                    <a:pt x="21" y="59"/>
                    <a:pt x="17" y="59"/>
                  </a:cubicBezTo>
                  <a:cubicBezTo>
                    <a:pt x="13" y="60"/>
                    <a:pt x="9" y="58"/>
                    <a:pt x="5" y="54"/>
                  </a:cubicBezTo>
                  <a:cubicBezTo>
                    <a:pt x="2" y="51"/>
                    <a:pt x="0" y="48"/>
                    <a:pt x="0" y="45"/>
                  </a:cubicBezTo>
                  <a:cubicBezTo>
                    <a:pt x="0" y="42"/>
                    <a:pt x="2" y="38"/>
                    <a:pt x="4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28" name="Freeform 87">
              <a:extLst>
                <a:ext uri="{FF2B5EF4-FFF2-40B4-BE49-F238E27FC236}">
                  <a16:creationId xmlns:a16="http://schemas.microsoft.com/office/drawing/2014/main" id="{79239B91-4327-43B3-AED5-CB9EC1653B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4430858">
              <a:off x="4571743" y="5071596"/>
              <a:ext cx="626472" cy="670149"/>
            </a:xfrm>
            <a:custGeom>
              <a:avLst/>
              <a:gdLst>
                <a:gd name="T0" fmla="*/ 0 w 55"/>
                <a:gd name="T1" fmla="*/ 17 h 59"/>
                <a:gd name="T2" fmla="*/ 1 w 55"/>
                <a:gd name="T3" fmla="*/ 11 h 59"/>
                <a:gd name="T4" fmla="*/ 4 w 55"/>
                <a:gd name="T5" fmla="*/ 6 h 59"/>
                <a:gd name="T6" fmla="*/ 7 w 55"/>
                <a:gd name="T7" fmla="*/ 4 h 59"/>
                <a:gd name="T8" fmla="*/ 14 w 55"/>
                <a:gd name="T9" fmla="*/ 0 h 59"/>
                <a:gd name="T10" fmla="*/ 23 w 55"/>
                <a:gd name="T11" fmla="*/ 3 h 59"/>
                <a:gd name="T12" fmla="*/ 31 w 55"/>
                <a:gd name="T13" fmla="*/ 11 h 59"/>
                <a:gd name="T14" fmla="*/ 38 w 55"/>
                <a:gd name="T15" fmla="*/ 20 h 59"/>
                <a:gd name="T16" fmla="*/ 48 w 55"/>
                <a:gd name="T17" fmla="*/ 31 h 59"/>
                <a:gd name="T18" fmla="*/ 55 w 55"/>
                <a:gd name="T19" fmla="*/ 43 h 59"/>
                <a:gd name="T20" fmla="*/ 49 w 55"/>
                <a:gd name="T21" fmla="*/ 55 h 59"/>
                <a:gd name="T22" fmla="*/ 38 w 55"/>
                <a:gd name="T23" fmla="*/ 59 h 59"/>
                <a:gd name="T24" fmla="*/ 33 w 55"/>
                <a:gd name="T25" fmla="*/ 58 h 59"/>
                <a:gd name="T26" fmla="*/ 26 w 55"/>
                <a:gd name="T27" fmla="*/ 53 h 59"/>
                <a:gd name="T28" fmla="*/ 5 w 55"/>
                <a:gd name="T29" fmla="*/ 27 h 59"/>
                <a:gd name="T30" fmla="*/ 0 w 55"/>
                <a:gd name="T31" fmla="*/ 1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" h="59">
                  <a:moveTo>
                    <a:pt x="0" y="17"/>
                  </a:moveTo>
                  <a:cubicBezTo>
                    <a:pt x="0" y="14"/>
                    <a:pt x="0" y="12"/>
                    <a:pt x="1" y="11"/>
                  </a:cubicBezTo>
                  <a:cubicBezTo>
                    <a:pt x="2" y="9"/>
                    <a:pt x="3" y="8"/>
                    <a:pt x="4" y="6"/>
                  </a:cubicBezTo>
                  <a:cubicBezTo>
                    <a:pt x="6" y="5"/>
                    <a:pt x="7" y="4"/>
                    <a:pt x="7" y="4"/>
                  </a:cubicBezTo>
                  <a:cubicBezTo>
                    <a:pt x="9" y="2"/>
                    <a:pt x="12" y="1"/>
                    <a:pt x="14" y="0"/>
                  </a:cubicBezTo>
                  <a:cubicBezTo>
                    <a:pt x="17" y="0"/>
                    <a:pt x="20" y="1"/>
                    <a:pt x="23" y="3"/>
                  </a:cubicBezTo>
                  <a:cubicBezTo>
                    <a:pt x="26" y="4"/>
                    <a:pt x="29" y="7"/>
                    <a:pt x="31" y="11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52" y="36"/>
                    <a:pt x="54" y="40"/>
                    <a:pt x="55" y="43"/>
                  </a:cubicBezTo>
                  <a:cubicBezTo>
                    <a:pt x="55" y="47"/>
                    <a:pt x="54" y="52"/>
                    <a:pt x="49" y="55"/>
                  </a:cubicBezTo>
                  <a:cubicBezTo>
                    <a:pt x="45" y="58"/>
                    <a:pt x="41" y="59"/>
                    <a:pt x="38" y="59"/>
                  </a:cubicBezTo>
                  <a:cubicBezTo>
                    <a:pt x="37" y="59"/>
                    <a:pt x="35" y="59"/>
                    <a:pt x="33" y="58"/>
                  </a:cubicBezTo>
                  <a:cubicBezTo>
                    <a:pt x="31" y="57"/>
                    <a:pt x="29" y="55"/>
                    <a:pt x="26" y="53"/>
                  </a:cubicBezTo>
                  <a:cubicBezTo>
                    <a:pt x="23" y="50"/>
                    <a:pt x="5" y="27"/>
                    <a:pt x="5" y="27"/>
                  </a:cubicBezTo>
                  <a:cubicBezTo>
                    <a:pt x="2" y="23"/>
                    <a:pt x="0" y="19"/>
                    <a:pt x="0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</p:grpSp>
      <p:pic>
        <p:nvPicPr>
          <p:cNvPr id="4" name="Picture 3" descr="A chopping board with spices on top">
            <a:extLst>
              <a:ext uri="{FF2B5EF4-FFF2-40B4-BE49-F238E27FC236}">
                <a16:creationId xmlns:a16="http://schemas.microsoft.com/office/drawing/2014/main" id="{CB5845F8-7DA0-5D77-4F60-9EFF67C507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961" r="12507" b="-1"/>
          <a:stretch/>
        </p:blipFill>
        <p:spPr>
          <a:xfrm>
            <a:off x="6313088" y="602657"/>
            <a:ext cx="5326462" cy="5250743"/>
          </a:xfrm>
          <a:custGeom>
            <a:avLst/>
            <a:gdLst/>
            <a:ahLst/>
            <a:cxnLst/>
            <a:rect l="l" t="t" r="r" b="b"/>
            <a:pathLst>
              <a:path w="5326462" h="5250743">
                <a:moveTo>
                  <a:pt x="2576092" y="0"/>
                </a:moveTo>
                <a:cubicBezTo>
                  <a:pt x="2650583" y="0"/>
                  <a:pt x="2726041" y="967"/>
                  <a:pt x="2803435" y="967"/>
                </a:cubicBezTo>
                <a:cubicBezTo>
                  <a:pt x="3020137" y="967"/>
                  <a:pt x="3205881" y="967"/>
                  <a:pt x="3329710" y="47407"/>
                </a:cubicBezTo>
                <a:cubicBezTo>
                  <a:pt x="3732156" y="124807"/>
                  <a:pt x="4088166" y="387966"/>
                  <a:pt x="4304868" y="573726"/>
                </a:cubicBezTo>
                <a:cubicBezTo>
                  <a:pt x="4537048" y="744005"/>
                  <a:pt x="4893058" y="1069084"/>
                  <a:pt x="5109760" y="1471563"/>
                </a:cubicBezTo>
                <a:cubicBezTo>
                  <a:pt x="5202632" y="2090761"/>
                  <a:pt x="5326462" y="2477760"/>
                  <a:pt x="5326462" y="2694480"/>
                </a:cubicBezTo>
                <a:cubicBezTo>
                  <a:pt x="5326462" y="3267238"/>
                  <a:pt x="5249068" y="3329158"/>
                  <a:pt x="5249068" y="3329158"/>
                </a:cubicBezTo>
                <a:cubicBezTo>
                  <a:pt x="5109760" y="3824516"/>
                  <a:pt x="4784708" y="4288915"/>
                  <a:pt x="4506091" y="4613994"/>
                </a:cubicBezTo>
                <a:cubicBezTo>
                  <a:pt x="4242954" y="4877153"/>
                  <a:pt x="3825029" y="5016473"/>
                  <a:pt x="3329710" y="5233192"/>
                </a:cubicBezTo>
                <a:cubicBezTo>
                  <a:pt x="3020137" y="5233192"/>
                  <a:pt x="2199766" y="5310592"/>
                  <a:pt x="1704448" y="5140313"/>
                </a:cubicBezTo>
                <a:cubicBezTo>
                  <a:pt x="1224608" y="4908113"/>
                  <a:pt x="1069821" y="4861674"/>
                  <a:pt x="667375" y="4505635"/>
                </a:cubicBezTo>
                <a:cubicBezTo>
                  <a:pt x="311365" y="4103156"/>
                  <a:pt x="48228" y="3329158"/>
                  <a:pt x="17270" y="2880239"/>
                </a:cubicBezTo>
                <a:cubicBezTo>
                  <a:pt x="-29166" y="2617080"/>
                  <a:pt x="32749" y="2183641"/>
                  <a:pt x="32749" y="2090761"/>
                </a:cubicBezTo>
                <a:cubicBezTo>
                  <a:pt x="32749" y="1610883"/>
                  <a:pt x="342323" y="1254844"/>
                  <a:pt x="605461" y="929765"/>
                </a:cubicBezTo>
                <a:cubicBezTo>
                  <a:pt x="884077" y="620166"/>
                  <a:pt x="1147215" y="341526"/>
                  <a:pt x="1549661" y="248646"/>
                </a:cubicBezTo>
                <a:cubicBezTo>
                  <a:pt x="1905671" y="78367"/>
                  <a:pt x="1905671" y="78367"/>
                  <a:pt x="1905671" y="78367"/>
                </a:cubicBezTo>
                <a:cubicBezTo>
                  <a:pt x="2137851" y="8707"/>
                  <a:pt x="2352618" y="0"/>
                  <a:pt x="2576092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65668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09646535-AEF6-4883-A4F9-EEC1F8B43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74E3E963-7ADC-4469-A079-F78B0BC6F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864DEA4-D6B8-4DEF-B1D0-6D5672FA8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66679A-0ABC-BF98-E7FF-9D561864D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0" y="1554630"/>
            <a:ext cx="5015638" cy="1969770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6600" b="1" spc="-100" dirty="0" err="1"/>
              <a:t>Vocabulario</a:t>
            </a:r>
            <a:r>
              <a:rPr lang="en-US" sz="6600" b="1" spc="-100" dirty="0"/>
              <a:t> – En la mesa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C9AA14C-80A4-427C-A911-28CD20C56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7909203" y="317452"/>
            <a:ext cx="2117174" cy="588806"/>
            <a:chOff x="4549904" y="5078157"/>
            <a:chExt cx="3023338" cy="840818"/>
          </a:xfrm>
        </p:grpSpPr>
        <p:sp>
          <p:nvSpPr>
            <p:cNvPr id="34" name="Freeform 80">
              <a:extLst>
                <a:ext uri="{FF2B5EF4-FFF2-40B4-BE49-F238E27FC236}">
                  <a16:creationId xmlns:a16="http://schemas.microsoft.com/office/drawing/2014/main" id="{EF32CDAF-4619-4949-9516-1E042181EB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690691" y="5352589"/>
              <a:ext cx="749228" cy="383544"/>
            </a:xfrm>
            <a:custGeom>
              <a:avLst/>
              <a:gdLst>
                <a:gd name="T0" fmla="*/ 53 w 66"/>
                <a:gd name="T1" fmla="*/ 33 h 34"/>
                <a:gd name="T2" fmla="*/ 39 w 66"/>
                <a:gd name="T3" fmla="*/ 33 h 34"/>
                <a:gd name="T4" fmla="*/ 21 w 66"/>
                <a:gd name="T5" fmla="*/ 33 h 34"/>
                <a:gd name="T6" fmla="*/ 12 w 66"/>
                <a:gd name="T7" fmla="*/ 32 h 34"/>
                <a:gd name="T8" fmla="*/ 3 w 66"/>
                <a:gd name="T9" fmla="*/ 28 h 34"/>
                <a:gd name="T10" fmla="*/ 0 w 66"/>
                <a:gd name="T11" fmla="*/ 21 h 34"/>
                <a:gd name="T12" fmla="*/ 0 w 66"/>
                <a:gd name="T13" fmla="*/ 16 h 34"/>
                <a:gd name="T14" fmla="*/ 3 w 66"/>
                <a:gd name="T15" fmla="*/ 7 h 34"/>
                <a:gd name="T16" fmla="*/ 11 w 66"/>
                <a:gd name="T17" fmla="*/ 3 h 34"/>
                <a:gd name="T18" fmla="*/ 23 w 66"/>
                <a:gd name="T19" fmla="*/ 2 h 34"/>
                <a:gd name="T20" fmla="*/ 43 w 66"/>
                <a:gd name="T21" fmla="*/ 0 h 34"/>
                <a:gd name="T22" fmla="*/ 48 w 66"/>
                <a:gd name="T23" fmla="*/ 0 h 34"/>
                <a:gd name="T24" fmla="*/ 62 w 66"/>
                <a:gd name="T25" fmla="*/ 4 h 34"/>
                <a:gd name="T26" fmla="*/ 66 w 66"/>
                <a:gd name="T27" fmla="*/ 13 h 34"/>
                <a:gd name="T28" fmla="*/ 66 w 66"/>
                <a:gd name="T29" fmla="*/ 20 h 34"/>
                <a:gd name="T30" fmla="*/ 62 w 66"/>
                <a:gd name="T31" fmla="*/ 29 h 34"/>
                <a:gd name="T32" fmla="*/ 53 w 66"/>
                <a:gd name="T33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34">
                  <a:moveTo>
                    <a:pt x="53" y="33"/>
                  </a:moveTo>
                  <a:cubicBezTo>
                    <a:pt x="47" y="33"/>
                    <a:pt x="53" y="34"/>
                    <a:pt x="39" y="33"/>
                  </a:cubicBezTo>
                  <a:cubicBezTo>
                    <a:pt x="24" y="33"/>
                    <a:pt x="21" y="33"/>
                    <a:pt x="21" y="33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7" y="31"/>
                    <a:pt x="4" y="30"/>
                    <a:pt x="3" y="28"/>
                  </a:cubicBezTo>
                  <a:cubicBezTo>
                    <a:pt x="1" y="26"/>
                    <a:pt x="0" y="24"/>
                    <a:pt x="0" y="21"/>
                  </a:cubicBezTo>
                  <a:cubicBezTo>
                    <a:pt x="0" y="21"/>
                    <a:pt x="0" y="19"/>
                    <a:pt x="0" y="16"/>
                  </a:cubicBezTo>
                  <a:cubicBezTo>
                    <a:pt x="0" y="13"/>
                    <a:pt x="1" y="10"/>
                    <a:pt x="3" y="7"/>
                  </a:cubicBezTo>
                  <a:cubicBezTo>
                    <a:pt x="4" y="5"/>
                    <a:pt x="7" y="3"/>
                    <a:pt x="11" y="3"/>
                  </a:cubicBezTo>
                  <a:cubicBezTo>
                    <a:pt x="16" y="2"/>
                    <a:pt x="20" y="2"/>
                    <a:pt x="23" y="2"/>
                  </a:cubicBezTo>
                  <a:cubicBezTo>
                    <a:pt x="32" y="1"/>
                    <a:pt x="37" y="0"/>
                    <a:pt x="43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4" y="1"/>
                    <a:pt x="59" y="3"/>
                    <a:pt x="62" y="4"/>
                  </a:cubicBezTo>
                  <a:cubicBezTo>
                    <a:pt x="65" y="6"/>
                    <a:pt x="66" y="9"/>
                    <a:pt x="66" y="13"/>
                  </a:cubicBezTo>
                  <a:cubicBezTo>
                    <a:pt x="66" y="15"/>
                    <a:pt x="66" y="17"/>
                    <a:pt x="66" y="20"/>
                  </a:cubicBezTo>
                  <a:cubicBezTo>
                    <a:pt x="65" y="23"/>
                    <a:pt x="64" y="26"/>
                    <a:pt x="62" y="29"/>
                  </a:cubicBezTo>
                  <a:cubicBezTo>
                    <a:pt x="60" y="31"/>
                    <a:pt x="57" y="32"/>
                    <a:pt x="53" y="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35" name="Freeform 84">
              <a:extLst>
                <a:ext uri="{FF2B5EF4-FFF2-40B4-BE49-F238E27FC236}">
                  <a16:creationId xmlns:a16="http://schemas.microsoft.com/office/drawing/2014/main" id="{270C485D-6BA8-4BF7-B72C-2B14A43A66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274527">
              <a:off x="6910134" y="5062687"/>
              <a:ext cx="647637" cy="678578"/>
            </a:xfrm>
            <a:custGeom>
              <a:avLst/>
              <a:gdLst>
                <a:gd name="T0" fmla="*/ 4 w 57"/>
                <a:gd name="T1" fmla="*/ 34 h 60"/>
                <a:gd name="T2" fmla="*/ 17 w 57"/>
                <a:gd name="T3" fmla="*/ 18 h 60"/>
                <a:gd name="T4" fmla="*/ 26 w 57"/>
                <a:gd name="T5" fmla="*/ 8 h 60"/>
                <a:gd name="T6" fmla="*/ 29 w 57"/>
                <a:gd name="T7" fmla="*/ 5 h 60"/>
                <a:gd name="T8" fmla="*/ 41 w 57"/>
                <a:gd name="T9" fmla="*/ 0 h 60"/>
                <a:gd name="T10" fmla="*/ 51 w 57"/>
                <a:gd name="T11" fmla="*/ 6 h 60"/>
                <a:gd name="T12" fmla="*/ 56 w 57"/>
                <a:gd name="T13" fmla="*/ 16 h 60"/>
                <a:gd name="T14" fmla="*/ 51 w 57"/>
                <a:gd name="T15" fmla="*/ 28 h 60"/>
                <a:gd name="T16" fmla="*/ 29 w 57"/>
                <a:gd name="T17" fmla="*/ 53 h 60"/>
                <a:gd name="T18" fmla="*/ 17 w 57"/>
                <a:gd name="T19" fmla="*/ 59 h 60"/>
                <a:gd name="T20" fmla="*/ 5 w 57"/>
                <a:gd name="T21" fmla="*/ 54 h 60"/>
                <a:gd name="T22" fmla="*/ 0 w 57"/>
                <a:gd name="T23" fmla="*/ 45 h 60"/>
                <a:gd name="T24" fmla="*/ 4 w 57"/>
                <a:gd name="T25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60">
                  <a:moveTo>
                    <a:pt x="4" y="34"/>
                  </a:moveTo>
                  <a:cubicBezTo>
                    <a:pt x="5" y="33"/>
                    <a:pt x="17" y="18"/>
                    <a:pt x="17" y="18"/>
                  </a:cubicBezTo>
                  <a:cubicBezTo>
                    <a:pt x="21" y="14"/>
                    <a:pt x="24" y="10"/>
                    <a:pt x="26" y="8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34" y="2"/>
                    <a:pt x="38" y="0"/>
                    <a:pt x="41" y="0"/>
                  </a:cubicBezTo>
                  <a:cubicBezTo>
                    <a:pt x="44" y="1"/>
                    <a:pt x="47" y="2"/>
                    <a:pt x="51" y="6"/>
                  </a:cubicBezTo>
                  <a:cubicBezTo>
                    <a:pt x="55" y="10"/>
                    <a:pt x="57" y="13"/>
                    <a:pt x="56" y="16"/>
                  </a:cubicBezTo>
                  <a:cubicBezTo>
                    <a:pt x="56" y="19"/>
                    <a:pt x="54" y="23"/>
                    <a:pt x="51" y="28"/>
                  </a:cubicBezTo>
                  <a:cubicBezTo>
                    <a:pt x="51" y="28"/>
                    <a:pt x="33" y="48"/>
                    <a:pt x="29" y="53"/>
                  </a:cubicBezTo>
                  <a:cubicBezTo>
                    <a:pt x="25" y="57"/>
                    <a:pt x="21" y="59"/>
                    <a:pt x="17" y="59"/>
                  </a:cubicBezTo>
                  <a:cubicBezTo>
                    <a:pt x="13" y="60"/>
                    <a:pt x="9" y="58"/>
                    <a:pt x="5" y="54"/>
                  </a:cubicBezTo>
                  <a:cubicBezTo>
                    <a:pt x="2" y="51"/>
                    <a:pt x="0" y="48"/>
                    <a:pt x="0" y="45"/>
                  </a:cubicBezTo>
                  <a:cubicBezTo>
                    <a:pt x="0" y="42"/>
                    <a:pt x="2" y="38"/>
                    <a:pt x="4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36" name="Freeform 87">
              <a:extLst>
                <a:ext uri="{FF2B5EF4-FFF2-40B4-BE49-F238E27FC236}">
                  <a16:creationId xmlns:a16="http://schemas.microsoft.com/office/drawing/2014/main" id="{79239B91-4327-43B3-AED5-CB9EC1653B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4430858">
              <a:off x="4571743" y="5071596"/>
              <a:ext cx="626472" cy="670149"/>
            </a:xfrm>
            <a:custGeom>
              <a:avLst/>
              <a:gdLst>
                <a:gd name="T0" fmla="*/ 0 w 55"/>
                <a:gd name="T1" fmla="*/ 17 h 59"/>
                <a:gd name="T2" fmla="*/ 1 w 55"/>
                <a:gd name="T3" fmla="*/ 11 h 59"/>
                <a:gd name="T4" fmla="*/ 4 w 55"/>
                <a:gd name="T5" fmla="*/ 6 h 59"/>
                <a:gd name="T6" fmla="*/ 7 w 55"/>
                <a:gd name="T7" fmla="*/ 4 h 59"/>
                <a:gd name="T8" fmla="*/ 14 w 55"/>
                <a:gd name="T9" fmla="*/ 0 h 59"/>
                <a:gd name="T10" fmla="*/ 23 w 55"/>
                <a:gd name="T11" fmla="*/ 3 h 59"/>
                <a:gd name="T12" fmla="*/ 31 w 55"/>
                <a:gd name="T13" fmla="*/ 11 h 59"/>
                <a:gd name="T14" fmla="*/ 38 w 55"/>
                <a:gd name="T15" fmla="*/ 20 h 59"/>
                <a:gd name="T16" fmla="*/ 48 w 55"/>
                <a:gd name="T17" fmla="*/ 31 h 59"/>
                <a:gd name="T18" fmla="*/ 55 w 55"/>
                <a:gd name="T19" fmla="*/ 43 h 59"/>
                <a:gd name="T20" fmla="*/ 49 w 55"/>
                <a:gd name="T21" fmla="*/ 55 h 59"/>
                <a:gd name="T22" fmla="*/ 38 w 55"/>
                <a:gd name="T23" fmla="*/ 59 h 59"/>
                <a:gd name="T24" fmla="*/ 33 w 55"/>
                <a:gd name="T25" fmla="*/ 58 h 59"/>
                <a:gd name="T26" fmla="*/ 26 w 55"/>
                <a:gd name="T27" fmla="*/ 53 h 59"/>
                <a:gd name="T28" fmla="*/ 5 w 55"/>
                <a:gd name="T29" fmla="*/ 27 h 59"/>
                <a:gd name="T30" fmla="*/ 0 w 55"/>
                <a:gd name="T31" fmla="*/ 1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" h="59">
                  <a:moveTo>
                    <a:pt x="0" y="17"/>
                  </a:moveTo>
                  <a:cubicBezTo>
                    <a:pt x="0" y="14"/>
                    <a:pt x="0" y="12"/>
                    <a:pt x="1" y="11"/>
                  </a:cubicBezTo>
                  <a:cubicBezTo>
                    <a:pt x="2" y="9"/>
                    <a:pt x="3" y="8"/>
                    <a:pt x="4" y="6"/>
                  </a:cubicBezTo>
                  <a:cubicBezTo>
                    <a:pt x="6" y="5"/>
                    <a:pt x="7" y="4"/>
                    <a:pt x="7" y="4"/>
                  </a:cubicBezTo>
                  <a:cubicBezTo>
                    <a:pt x="9" y="2"/>
                    <a:pt x="12" y="1"/>
                    <a:pt x="14" y="0"/>
                  </a:cubicBezTo>
                  <a:cubicBezTo>
                    <a:pt x="17" y="0"/>
                    <a:pt x="20" y="1"/>
                    <a:pt x="23" y="3"/>
                  </a:cubicBezTo>
                  <a:cubicBezTo>
                    <a:pt x="26" y="4"/>
                    <a:pt x="29" y="7"/>
                    <a:pt x="31" y="11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52" y="36"/>
                    <a:pt x="54" y="40"/>
                    <a:pt x="55" y="43"/>
                  </a:cubicBezTo>
                  <a:cubicBezTo>
                    <a:pt x="55" y="47"/>
                    <a:pt x="54" y="52"/>
                    <a:pt x="49" y="55"/>
                  </a:cubicBezTo>
                  <a:cubicBezTo>
                    <a:pt x="45" y="58"/>
                    <a:pt x="41" y="59"/>
                    <a:pt x="38" y="59"/>
                  </a:cubicBezTo>
                  <a:cubicBezTo>
                    <a:pt x="37" y="59"/>
                    <a:pt x="35" y="59"/>
                    <a:pt x="33" y="58"/>
                  </a:cubicBezTo>
                  <a:cubicBezTo>
                    <a:pt x="31" y="57"/>
                    <a:pt x="29" y="55"/>
                    <a:pt x="26" y="53"/>
                  </a:cubicBezTo>
                  <a:cubicBezTo>
                    <a:pt x="23" y="50"/>
                    <a:pt x="5" y="27"/>
                    <a:pt x="5" y="27"/>
                  </a:cubicBezTo>
                  <a:cubicBezTo>
                    <a:pt x="2" y="23"/>
                    <a:pt x="0" y="19"/>
                    <a:pt x="0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2FD01A0-E6FF-41CD-AEBD-279232B90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7990093" y="5372723"/>
            <a:ext cx="2088038" cy="719230"/>
            <a:chOff x="4532666" y="505937"/>
            <a:chExt cx="2981730" cy="1027064"/>
          </a:xfrm>
        </p:grpSpPr>
        <p:sp>
          <p:nvSpPr>
            <p:cNvPr id="39" name="Freeform 78">
              <a:extLst>
                <a:ext uri="{FF2B5EF4-FFF2-40B4-BE49-F238E27FC236}">
                  <a16:creationId xmlns:a16="http://schemas.microsoft.com/office/drawing/2014/main" id="{811C6308-5554-4129-8881-A95AF512C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00114">
              <a:off x="4532666" y="754398"/>
              <a:ext cx="694205" cy="713383"/>
            </a:xfrm>
            <a:custGeom>
              <a:avLst/>
              <a:gdLst>
                <a:gd name="T0" fmla="*/ 32 w 58"/>
                <a:gd name="T1" fmla="*/ 56 h 60"/>
                <a:gd name="T2" fmla="*/ 24 w 58"/>
                <a:gd name="T3" fmla="*/ 48 h 60"/>
                <a:gd name="T4" fmla="*/ 14 w 58"/>
                <a:gd name="T5" fmla="*/ 36 h 60"/>
                <a:gd name="T6" fmla="*/ 7 w 58"/>
                <a:gd name="T7" fmla="*/ 29 h 60"/>
                <a:gd name="T8" fmla="*/ 1 w 58"/>
                <a:gd name="T9" fmla="*/ 17 h 60"/>
                <a:gd name="T10" fmla="*/ 7 w 58"/>
                <a:gd name="T11" fmla="*/ 4 h 60"/>
                <a:gd name="T12" fmla="*/ 17 w 58"/>
                <a:gd name="T13" fmla="*/ 1 h 60"/>
                <a:gd name="T14" fmla="*/ 29 w 58"/>
                <a:gd name="T15" fmla="*/ 6 h 60"/>
                <a:gd name="T16" fmla="*/ 31 w 58"/>
                <a:gd name="T17" fmla="*/ 8 h 60"/>
                <a:gd name="T18" fmla="*/ 38 w 58"/>
                <a:gd name="T19" fmla="*/ 15 h 60"/>
                <a:gd name="T20" fmla="*/ 44 w 58"/>
                <a:gd name="T21" fmla="*/ 22 h 60"/>
                <a:gd name="T22" fmla="*/ 54 w 58"/>
                <a:gd name="T23" fmla="*/ 33 h 60"/>
                <a:gd name="T24" fmla="*/ 58 w 58"/>
                <a:gd name="T25" fmla="*/ 44 h 60"/>
                <a:gd name="T26" fmla="*/ 53 w 58"/>
                <a:gd name="T27" fmla="*/ 54 h 60"/>
                <a:gd name="T28" fmla="*/ 42 w 58"/>
                <a:gd name="T29" fmla="*/ 60 h 60"/>
                <a:gd name="T30" fmla="*/ 32 w 58"/>
                <a:gd name="T31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8" h="60">
                  <a:moveTo>
                    <a:pt x="32" y="56"/>
                  </a:moveTo>
                  <a:cubicBezTo>
                    <a:pt x="30" y="54"/>
                    <a:pt x="31" y="55"/>
                    <a:pt x="24" y="48"/>
                  </a:cubicBezTo>
                  <a:cubicBezTo>
                    <a:pt x="17" y="40"/>
                    <a:pt x="14" y="36"/>
                    <a:pt x="14" y="36"/>
                  </a:cubicBezTo>
                  <a:cubicBezTo>
                    <a:pt x="8" y="30"/>
                    <a:pt x="14" y="37"/>
                    <a:pt x="7" y="29"/>
                  </a:cubicBezTo>
                  <a:cubicBezTo>
                    <a:pt x="3" y="24"/>
                    <a:pt x="1" y="20"/>
                    <a:pt x="1" y="17"/>
                  </a:cubicBezTo>
                  <a:cubicBezTo>
                    <a:pt x="0" y="13"/>
                    <a:pt x="3" y="9"/>
                    <a:pt x="7" y="4"/>
                  </a:cubicBezTo>
                  <a:cubicBezTo>
                    <a:pt x="10" y="2"/>
                    <a:pt x="13" y="0"/>
                    <a:pt x="17" y="1"/>
                  </a:cubicBezTo>
                  <a:cubicBezTo>
                    <a:pt x="21" y="1"/>
                    <a:pt x="25" y="3"/>
                    <a:pt x="29" y="6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3" y="11"/>
                    <a:pt x="37" y="15"/>
                    <a:pt x="38" y="15"/>
                  </a:cubicBezTo>
                  <a:cubicBezTo>
                    <a:pt x="42" y="20"/>
                    <a:pt x="40" y="18"/>
                    <a:pt x="44" y="22"/>
                  </a:cubicBezTo>
                  <a:cubicBezTo>
                    <a:pt x="51" y="29"/>
                    <a:pt x="50" y="29"/>
                    <a:pt x="54" y="33"/>
                  </a:cubicBezTo>
                  <a:cubicBezTo>
                    <a:pt x="57" y="37"/>
                    <a:pt x="58" y="40"/>
                    <a:pt x="58" y="44"/>
                  </a:cubicBezTo>
                  <a:cubicBezTo>
                    <a:pt x="58" y="47"/>
                    <a:pt x="56" y="50"/>
                    <a:pt x="53" y="54"/>
                  </a:cubicBezTo>
                  <a:cubicBezTo>
                    <a:pt x="49" y="58"/>
                    <a:pt x="45" y="60"/>
                    <a:pt x="42" y="60"/>
                  </a:cubicBezTo>
                  <a:cubicBezTo>
                    <a:pt x="39" y="60"/>
                    <a:pt x="36" y="59"/>
                    <a:pt x="32" y="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40" name="Freeform 79">
              <a:extLst>
                <a:ext uri="{FF2B5EF4-FFF2-40B4-BE49-F238E27FC236}">
                  <a16:creationId xmlns:a16="http://schemas.microsoft.com/office/drawing/2014/main" id="{C28F3A03-B53B-433E-8DF7-6B13336D0A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00114">
              <a:off x="5791465" y="505937"/>
              <a:ext cx="587404" cy="943792"/>
            </a:xfrm>
            <a:custGeom>
              <a:avLst/>
              <a:gdLst>
                <a:gd name="T0" fmla="*/ 15 w 49"/>
                <a:gd name="T1" fmla="*/ 65 h 79"/>
                <a:gd name="T2" fmla="*/ 12 w 49"/>
                <a:gd name="T3" fmla="*/ 54 h 79"/>
                <a:gd name="T4" fmla="*/ 8 w 49"/>
                <a:gd name="T5" fmla="*/ 33 h 79"/>
                <a:gd name="T6" fmla="*/ 38 w 49"/>
                <a:gd name="T7" fmla="*/ 24 h 79"/>
                <a:gd name="T8" fmla="*/ 45 w 49"/>
                <a:gd name="T9" fmla="*/ 70 h 79"/>
                <a:gd name="T10" fmla="*/ 15 w 49"/>
                <a:gd name="T11" fmla="*/ 6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79">
                  <a:moveTo>
                    <a:pt x="15" y="65"/>
                  </a:moveTo>
                  <a:cubicBezTo>
                    <a:pt x="14" y="59"/>
                    <a:pt x="13" y="58"/>
                    <a:pt x="12" y="54"/>
                  </a:cubicBezTo>
                  <a:cubicBezTo>
                    <a:pt x="11" y="45"/>
                    <a:pt x="10" y="40"/>
                    <a:pt x="8" y="33"/>
                  </a:cubicBezTo>
                  <a:cubicBezTo>
                    <a:pt x="0" y="9"/>
                    <a:pt x="34" y="0"/>
                    <a:pt x="38" y="24"/>
                  </a:cubicBezTo>
                  <a:cubicBezTo>
                    <a:pt x="43" y="43"/>
                    <a:pt x="49" y="60"/>
                    <a:pt x="45" y="70"/>
                  </a:cubicBezTo>
                  <a:cubicBezTo>
                    <a:pt x="38" y="77"/>
                    <a:pt x="19" y="79"/>
                    <a:pt x="15" y="6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41" name="Freeform 85">
              <a:extLst>
                <a:ext uri="{FF2B5EF4-FFF2-40B4-BE49-F238E27FC236}">
                  <a16:creationId xmlns:a16="http://schemas.microsoft.com/office/drawing/2014/main" id="{E990BBBC-E616-4D0E-9917-A6CA72AAEA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00114">
              <a:off x="7087193" y="757585"/>
              <a:ext cx="427203" cy="775416"/>
            </a:xfrm>
            <a:custGeom>
              <a:avLst/>
              <a:gdLst>
                <a:gd name="T0" fmla="*/ 36 w 36"/>
                <a:gd name="T1" fmla="*/ 15 h 65"/>
                <a:gd name="T2" fmla="*/ 34 w 36"/>
                <a:gd name="T3" fmla="*/ 5 h 65"/>
                <a:gd name="T4" fmla="*/ 28 w 36"/>
                <a:gd name="T5" fmla="*/ 1 h 65"/>
                <a:gd name="T6" fmla="*/ 23 w 36"/>
                <a:gd name="T7" fmla="*/ 0 h 65"/>
                <a:gd name="T8" fmla="*/ 13 w 36"/>
                <a:gd name="T9" fmla="*/ 1 h 65"/>
                <a:gd name="T10" fmla="*/ 7 w 36"/>
                <a:gd name="T11" fmla="*/ 9 h 65"/>
                <a:gd name="T12" fmla="*/ 4 w 36"/>
                <a:gd name="T13" fmla="*/ 19 h 65"/>
                <a:gd name="T14" fmla="*/ 0 w 36"/>
                <a:gd name="T15" fmla="*/ 44 h 65"/>
                <a:gd name="T16" fmla="*/ 1 w 36"/>
                <a:gd name="T17" fmla="*/ 58 h 65"/>
                <a:gd name="T18" fmla="*/ 8 w 36"/>
                <a:gd name="T19" fmla="*/ 64 h 65"/>
                <a:gd name="T20" fmla="*/ 16 w 36"/>
                <a:gd name="T21" fmla="*/ 65 h 65"/>
                <a:gd name="T22" fmla="*/ 25 w 36"/>
                <a:gd name="T23" fmla="*/ 63 h 65"/>
                <a:gd name="T24" fmla="*/ 31 w 36"/>
                <a:gd name="T25" fmla="*/ 55 h 65"/>
                <a:gd name="T26" fmla="*/ 34 w 36"/>
                <a:gd name="T27" fmla="*/ 40 h 65"/>
                <a:gd name="T28" fmla="*/ 36 w 36"/>
                <a:gd name="T29" fmla="*/ 1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" h="65">
                  <a:moveTo>
                    <a:pt x="36" y="15"/>
                  </a:moveTo>
                  <a:cubicBezTo>
                    <a:pt x="36" y="10"/>
                    <a:pt x="35" y="7"/>
                    <a:pt x="34" y="5"/>
                  </a:cubicBezTo>
                  <a:cubicBezTo>
                    <a:pt x="33" y="3"/>
                    <a:pt x="31" y="2"/>
                    <a:pt x="28" y="1"/>
                  </a:cubicBezTo>
                  <a:cubicBezTo>
                    <a:pt x="27" y="1"/>
                    <a:pt x="25" y="1"/>
                    <a:pt x="23" y="0"/>
                  </a:cubicBezTo>
                  <a:cubicBezTo>
                    <a:pt x="19" y="0"/>
                    <a:pt x="16" y="0"/>
                    <a:pt x="13" y="1"/>
                  </a:cubicBezTo>
                  <a:cubicBezTo>
                    <a:pt x="11" y="2"/>
                    <a:pt x="9" y="4"/>
                    <a:pt x="7" y="9"/>
                  </a:cubicBezTo>
                  <a:cubicBezTo>
                    <a:pt x="6" y="13"/>
                    <a:pt x="5" y="17"/>
                    <a:pt x="4" y="19"/>
                  </a:cubicBezTo>
                  <a:cubicBezTo>
                    <a:pt x="2" y="29"/>
                    <a:pt x="0" y="44"/>
                    <a:pt x="0" y="44"/>
                  </a:cubicBezTo>
                  <a:cubicBezTo>
                    <a:pt x="0" y="50"/>
                    <a:pt x="0" y="55"/>
                    <a:pt x="1" y="58"/>
                  </a:cubicBezTo>
                  <a:cubicBezTo>
                    <a:pt x="2" y="61"/>
                    <a:pt x="5" y="63"/>
                    <a:pt x="8" y="64"/>
                  </a:cubicBezTo>
                  <a:cubicBezTo>
                    <a:pt x="11" y="65"/>
                    <a:pt x="13" y="65"/>
                    <a:pt x="16" y="65"/>
                  </a:cubicBezTo>
                  <a:cubicBezTo>
                    <a:pt x="19" y="65"/>
                    <a:pt x="22" y="64"/>
                    <a:pt x="25" y="63"/>
                  </a:cubicBezTo>
                  <a:cubicBezTo>
                    <a:pt x="28" y="61"/>
                    <a:pt x="30" y="59"/>
                    <a:pt x="31" y="55"/>
                  </a:cubicBezTo>
                  <a:cubicBezTo>
                    <a:pt x="32" y="50"/>
                    <a:pt x="31" y="54"/>
                    <a:pt x="34" y="40"/>
                  </a:cubicBezTo>
                  <a:lnTo>
                    <a:pt x="36" y="1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</p:grp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F19875E-526C-C4F8-6494-0CC82AAB37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8270540"/>
              </p:ext>
            </p:extLst>
          </p:nvPr>
        </p:nvGraphicFramePr>
        <p:xfrm>
          <a:off x="911835" y="704747"/>
          <a:ext cx="5303520" cy="5448506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2651760">
                  <a:extLst>
                    <a:ext uri="{9D8B030D-6E8A-4147-A177-3AD203B41FA5}">
                      <a16:colId xmlns:a16="http://schemas.microsoft.com/office/drawing/2014/main" val="583330614"/>
                    </a:ext>
                  </a:extLst>
                </a:gridCol>
                <a:gridCol w="2651760">
                  <a:extLst>
                    <a:ext uri="{9D8B030D-6E8A-4147-A177-3AD203B41FA5}">
                      <a16:colId xmlns:a16="http://schemas.microsoft.com/office/drawing/2014/main" val="3389411236"/>
                    </a:ext>
                  </a:extLst>
                </a:gridCol>
              </a:tblGrid>
              <a:tr h="20034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comer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39" marR="8439" marT="8439" marB="8439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to eat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39" marR="8439" marT="8439" marB="8439"/>
                </a:tc>
                <a:extLst>
                  <a:ext uri="{0D108BD9-81ED-4DB2-BD59-A6C34878D82A}">
                    <a16:rowId xmlns:a16="http://schemas.microsoft.com/office/drawing/2014/main" val="765453362"/>
                  </a:ext>
                </a:extLst>
              </a:tr>
              <a:tr h="20034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la mesa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39" marR="8439" marT="8439" marB="8439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table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39" marR="8439" marT="8439" marB="8439"/>
                </a:tc>
                <a:extLst>
                  <a:ext uri="{0D108BD9-81ED-4DB2-BD59-A6C34878D82A}">
                    <a16:rowId xmlns:a16="http://schemas.microsoft.com/office/drawing/2014/main" val="667019514"/>
                  </a:ext>
                </a:extLst>
              </a:tr>
              <a:tr h="20034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poner</a:t>
                      </a:r>
                      <a:r>
                        <a:rPr lang="en-US" sz="2400" dirty="0">
                          <a:effectLst/>
                        </a:rPr>
                        <a:t> la mesa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39" marR="8439" marT="8439" marB="8439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to set the table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39" marR="8439" marT="8439" marB="8439"/>
                </a:tc>
                <a:extLst>
                  <a:ext uri="{0D108BD9-81ED-4DB2-BD59-A6C34878D82A}">
                    <a16:rowId xmlns:a16="http://schemas.microsoft.com/office/drawing/2014/main" val="1435534623"/>
                  </a:ext>
                </a:extLst>
              </a:tr>
              <a:tr h="20034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la </a:t>
                      </a:r>
                      <a:r>
                        <a:rPr lang="en-US" sz="2400" dirty="0" err="1">
                          <a:effectLst/>
                        </a:rPr>
                        <a:t>silla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39" marR="8439" marT="8439" marB="8439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chair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39" marR="8439" marT="8439" marB="8439"/>
                </a:tc>
                <a:extLst>
                  <a:ext uri="{0D108BD9-81ED-4DB2-BD59-A6C34878D82A}">
                    <a16:rowId xmlns:a16="http://schemas.microsoft.com/office/drawing/2014/main" val="464950506"/>
                  </a:ext>
                </a:extLst>
              </a:tr>
              <a:tr h="20034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el plato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39" marR="8439" marT="8439" marB="8439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plate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39" marR="8439" marT="8439" marB="8439"/>
                </a:tc>
                <a:extLst>
                  <a:ext uri="{0D108BD9-81ED-4DB2-BD59-A6C34878D82A}">
                    <a16:rowId xmlns:a16="http://schemas.microsoft.com/office/drawing/2014/main" val="1877282504"/>
                  </a:ext>
                </a:extLst>
              </a:tr>
              <a:tr h="20034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el vaso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39" marR="8439" marT="8439" marB="8439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glass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39" marR="8439" marT="8439" marB="8439"/>
                </a:tc>
                <a:extLst>
                  <a:ext uri="{0D108BD9-81ED-4DB2-BD59-A6C34878D82A}">
                    <a16:rowId xmlns:a16="http://schemas.microsoft.com/office/drawing/2014/main" val="2907900122"/>
                  </a:ext>
                </a:extLst>
              </a:tr>
              <a:tr h="20034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el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tazón</a:t>
                      </a:r>
                      <a:r>
                        <a:rPr lang="en-US" sz="2400" dirty="0">
                          <a:effectLst/>
                        </a:rPr>
                        <a:t>/</a:t>
                      </a:r>
                      <a:r>
                        <a:rPr lang="en-US" sz="2400" dirty="0" err="1">
                          <a:effectLst/>
                        </a:rPr>
                        <a:t>el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bol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39" marR="8439" marT="8439" marB="8439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bowl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39" marR="8439" marT="8439" marB="8439"/>
                </a:tc>
                <a:extLst>
                  <a:ext uri="{0D108BD9-81ED-4DB2-BD59-A6C34878D82A}">
                    <a16:rowId xmlns:a16="http://schemas.microsoft.com/office/drawing/2014/main" val="2465322662"/>
                  </a:ext>
                </a:extLst>
              </a:tr>
              <a:tr h="20034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el tenedor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39" marR="8439" marT="8439" marB="8439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fork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39" marR="8439" marT="8439" marB="8439"/>
                </a:tc>
                <a:extLst>
                  <a:ext uri="{0D108BD9-81ED-4DB2-BD59-A6C34878D82A}">
                    <a16:rowId xmlns:a16="http://schemas.microsoft.com/office/drawing/2014/main" val="2382289485"/>
                  </a:ext>
                </a:extLst>
              </a:tr>
              <a:tr h="20034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la cuchara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39" marR="8439" marT="8439" marB="8439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spoon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39" marR="8439" marT="8439" marB="8439"/>
                </a:tc>
                <a:extLst>
                  <a:ext uri="{0D108BD9-81ED-4DB2-BD59-A6C34878D82A}">
                    <a16:rowId xmlns:a16="http://schemas.microsoft.com/office/drawing/2014/main" val="3536545998"/>
                  </a:ext>
                </a:extLst>
              </a:tr>
              <a:tr h="20034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el cuchillo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39" marR="8439" marT="8439" marB="8439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knife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39" marR="8439" marT="8439" marB="8439"/>
                </a:tc>
                <a:extLst>
                  <a:ext uri="{0D108BD9-81ED-4DB2-BD59-A6C34878D82A}">
                    <a16:rowId xmlns:a16="http://schemas.microsoft.com/office/drawing/2014/main" val="1194342902"/>
                  </a:ext>
                </a:extLst>
              </a:tr>
              <a:tr h="20034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la servilleta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39" marR="8439" marT="8439" marB="8439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napkin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39" marR="8439" marT="8439" marB="8439"/>
                </a:tc>
                <a:extLst>
                  <a:ext uri="{0D108BD9-81ED-4DB2-BD59-A6C34878D82A}">
                    <a16:rowId xmlns:a16="http://schemas.microsoft.com/office/drawing/2014/main" val="31503087"/>
                  </a:ext>
                </a:extLst>
              </a:tr>
              <a:tr h="20034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el mantel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39" marR="8439" marT="8439" marB="8439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tablecloth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39" marR="8439" marT="8439" marB="8439"/>
                </a:tc>
                <a:extLst>
                  <a:ext uri="{0D108BD9-81ED-4DB2-BD59-A6C34878D82A}">
                    <a16:rowId xmlns:a16="http://schemas.microsoft.com/office/drawing/2014/main" val="3081716113"/>
                  </a:ext>
                </a:extLst>
              </a:tr>
              <a:tr h="20034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la pimienta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39" marR="8439" marT="8439" marB="8439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pepper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39" marR="8439" marT="8439" marB="8439"/>
                </a:tc>
                <a:extLst>
                  <a:ext uri="{0D108BD9-81ED-4DB2-BD59-A6C34878D82A}">
                    <a16:rowId xmlns:a16="http://schemas.microsoft.com/office/drawing/2014/main" val="1520557157"/>
                  </a:ext>
                </a:extLst>
              </a:tr>
              <a:tr h="20034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el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azúcar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39" marR="8439" marT="8439" marB="8439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sugar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39" marR="8439" marT="8439" marB="8439"/>
                </a:tc>
                <a:extLst>
                  <a:ext uri="{0D108BD9-81ED-4DB2-BD59-A6C34878D82A}">
                    <a16:rowId xmlns:a16="http://schemas.microsoft.com/office/drawing/2014/main" val="19812498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6309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9646535-AEF6-4883-A4F9-EEC1F8B43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4E3E963-7ADC-4469-A079-F78B0BC6F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864DEA4-D6B8-4DEF-B1D0-6D5672FA8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66679A-0ABC-BF98-E7FF-9D561864D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0" y="1554630"/>
            <a:ext cx="5015638" cy="1969770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5600" spc="-100"/>
              <a:t>Vocabulario – En la mesa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C9AA14C-80A4-427C-A911-28CD20C56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7909203" y="317452"/>
            <a:ext cx="2117174" cy="588806"/>
            <a:chOff x="4549904" y="5078157"/>
            <a:chExt cx="3023338" cy="840818"/>
          </a:xfrm>
        </p:grpSpPr>
        <p:sp>
          <p:nvSpPr>
            <p:cNvPr id="15" name="Freeform 80">
              <a:extLst>
                <a:ext uri="{FF2B5EF4-FFF2-40B4-BE49-F238E27FC236}">
                  <a16:creationId xmlns:a16="http://schemas.microsoft.com/office/drawing/2014/main" id="{EF32CDAF-4619-4949-9516-1E042181EB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690691" y="5352589"/>
              <a:ext cx="749228" cy="383544"/>
            </a:xfrm>
            <a:custGeom>
              <a:avLst/>
              <a:gdLst>
                <a:gd name="T0" fmla="*/ 53 w 66"/>
                <a:gd name="T1" fmla="*/ 33 h 34"/>
                <a:gd name="T2" fmla="*/ 39 w 66"/>
                <a:gd name="T3" fmla="*/ 33 h 34"/>
                <a:gd name="T4" fmla="*/ 21 w 66"/>
                <a:gd name="T5" fmla="*/ 33 h 34"/>
                <a:gd name="T6" fmla="*/ 12 w 66"/>
                <a:gd name="T7" fmla="*/ 32 h 34"/>
                <a:gd name="T8" fmla="*/ 3 w 66"/>
                <a:gd name="T9" fmla="*/ 28 h 34"/>
                <a:gd name="T10" fmla="*/ 0 w 66"/>
                <a:gd name="T11" fmla="*/ 21 h 34"/>
                <a:gd name="T12" fmla="*/ 0 w 66"/>
                <a:gd name="T13" fmla="*/ 16 h 34"/>
                <a:gd name="T14" fmla="*/ 3 w 66"/>
                <a:gd name="T15" fmla="*/ 7 h 34"/>
                <a:gd name="T16" fmla="*/ 11 w 66"/>
                <a:gd name="T17" fmla="*/ 3 h 34"/>
                <a:gd name="T18" fmla="*/ 23 w 66"/>
                <a:gd name="T19" fmla="*/ 2 h 34"/>
                <a:gd name="T20" fmla="*/ 43 w 66"/>
                <a:gd name="T21" fmla="*/ 0 h 34"/>
                <a:gd name="T22" fmla="*/ 48 w 66"/>
                <a:gd name="T23" fmla="*/ 0 h 34"/>
                <a:gd name="T24" fmla="*/ 62 w 66"/>
                <a:gd name="T25" fmla="*/ 4 h 34"/>
                <a:gd name="T26" fmla="*/ 66 w 66"/>
                <a:gd name="T27" fmla="*/ 13 h 34"/>
                <a:gd name="T28" fmla="*/ 66 w 66"/>
                <a:gd name="T29" fmla="*/ 20 h 34"/>
                <a:gd name="T30" fmla="*/ 62 w 66"/>
                <a:gd name="T31" fmla="*/ 29 h 34"/>
                <a:gd name="T32" fmla="*/ 53 w 66"/>
                <a:gd name="T33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34">
                  <a:moveTo>
                    <a:pt x="53" y="33"/>
                  </a:moveTo>
                  <a:cubicBezTo>
                    <a:pt x="47" y="33"/>
                    <a:pt x="53" y="34"/>
                    <a:pt x="39" y="33"/>
                  </a:cubicBezTo>
                  <a:cubicBezTo>
                    <a:pt x="24" y="33"/>
                    <a:pt x="21" y="33"/>
                    <a:pt x="21" y="33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7" y="31"/>
                    <a:pt x="4" y="30"/>
                    <a:pt x="3" y="28"/>
                  </a:cubicBezTo>
                  <a:cubicBezTo>
                    <a:pt x="1" y="26"/>
                    <a:pt x="0" y="24"/>
                    <a:pt x="0" y="21"/>
                  </a:cubicBezTo>
                  <a:cubicBezTo>
                    <a:pt x="0" y="21"/>
                    <a:pt x="0" y="19"/>
                    <a:pt x="0" y="16"/>
                  </a:cubicBezTo>
                  <a:cubicBezTo>
                    <a:pt x="0" y="13"/>
                    <a:pt x="1" y="10"/>
                    <a:pt x="3" y="7"/>
                  </a:cubicBezTo>
                  <a:cubicBezTo>
                    <a:pt x="4" y="5"/>
                    <a:pt x="7" y="3"/>
                    <a:pt x="11" y="3"/>
                  </a:cubicBezTo>
                  <a:cubicBezTo>
                    <a:pt x="16" y="2"/>
                    <a:pt x="20" y="2"/>
                    <a:pt x="23" y="2"/>
                  </a:cubicBezTo>
                  <a:cubicBezTo>
                    <a:pt x="32" y="1"/>
                    <a:pt x="37" y="0"/>
                    <a:pt x="43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4" y="1"/>
                    <a:pt x="59" y="3"/>
                    <a:pt x="62" y="4"/>
                  </a:cubicBezTo>
                  <a:cubicBezTo>
                    <a:pt x="65" y="6"/>
                    <a:pt x="66" y="9"/>
                    <a:pt x="66" y="13"/>
                  </a:cubicBezTo>
                  <a:cubicBezTo>
                    <a:pt x="66" y="15"/>
                    <a:pt x="66" y="17"/>
                    <a:pt x="66" y="20"/>
                  </a:cubicBezTo>
                  <a:cubicBezTo>
                    <a:pt x="65" y="23"/>
                    <a:pt x="64" y="26"/>
                    <a:pt x="62" y="29"/>
                  </a:cubicBezTo>
                  <a:cubicBezTo>
                    <a:pt x="60" y="31"/>
                    <a:pt x="57" y="32"/>
                    <a:pt x="53" y="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16" name="Freeform 84">
              <a:extLst>
                <a:ext uri="{FF2B5EF4-FFF2-40B4-BE49-F238E27FC236}">
                  <a16:creationId xmlns:a16="http://schemas.microsoft.com/office/drawing/2014/main" id="{270C485D-6BA8-4BF7-B72C-2B14A43A66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274527">
              <a:off x="6910134" y="5062687"/>
              <a:ext cx="647637" cy="678578"/>
            </a:xfrm>
            <a:custGeom>
              <a:avLst/>
              <a:gdLst>
                <a:gd name="T0" fmla="*/ 4 w 57"/>
                <a:gd name="T1" fmla="*/ 34 h 60"/>
                <a:gd name="T2" fmla="*/ 17 w 57"/>
                <a:gd name="T3" fmla="*/ 18 h 60"/>
                <a:gd name="T4" fmla="*/ 26 w 57"/>
                <a:gd name="T5" fmla="*/ 8 h 60"/>
                <a:gd name="T6" fmla="*/ 29 w 57"/>
                <a:gd name="T7" fmla="*/ 5 h 60"/>
                <a:gd name="T8" fmla="*/ 41 w 57"/>
                <a:gd name="T9" fmla="*/ 0 h 60"/>
                <a:gd name="T10" fmla="*/ 51 w 57"/>
                <a:gd name="T11" fmla="*/ 6 h 60"/>
                <a:gd name="T12" fmla="*/ 56 w 57"/>
                <a:gd name="T13" fmla="*/ 16 h 60"/>
                <a:gd name="T14" fmla="*/ 51 w 57"/>
                <a:gd name="T15" fmla="*/ 28 h 60"/>
                <a:gd name="T16" fmla="*/ 29 w 57"/>
                <a:gd name="T17" fmla="*/ 53 h 60"/>
                <a:gd name="T18" fmla="*/ 17 w 57"/>
                <a:gd name="T19" fmla="*/ 59 h 60"/>
                <a:gd name="T20" fmla="*/ 5 w 57"/>
                <a:gd name="T21" fmla="*/ 54 h 60"/>
                <a:gd name="T22" fmla="*/ 0 w 57"/>
                <a:gd name="T23" fmla="*/ 45 h 60"/>
                <a:gd name="T24" fmla="*/ 4 w 57"/>
                <a:gd name="T25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60">
                  <a:moveTo>
                    <a:pt x="4" y="34"/>
                  </a:moveTo>
                  <a:cubicBezTo>
                    <a:pt x="5" y="33"/>
                    <a:pt x="17" y="18"/>
                    <a:pt x="17" y="18"/>
                  </a:cubicBezTo>
                  <a:cubicBezTo>
                    <a:pt x="21" y="14"/>
                    <a:pt x="24" y="10"/>
                    <a:pt x="26" y="8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34" y="2"/>
                    <a:pt x="38" y="0"/>
                    <a:pt x="41" y="0"/>
                  </a:cubicBezTo>
                  <a:cubicBezTo>
                    <a:pt x="44" y="1"/>
                    <a:pt x="47" y="2"/>
                    <a:pt x="51" y="6"/>
                  </a:cubicBezTo>
                  <a:cubicBezTo>
                    <a:pt x="55" y="10"/>
                    <a:pt x="57" y="13"/>
                    <a:pt x="56" y="16"/>
                  </a:cubicBezTo>
                  <a:cubicBezTo>
                    <a:pt x="56" y="19"/>
                    <a:pt x="54" y="23"/>
                    <a:pt x="51" y="28"/>
                  </a:cubicBezTo>
                  <a:cubicBezTo>
                    <a:pt x="51" y="28"/>
                    <a:pt x="33" y="48"/>
                    <a:pt x="29" y="53"/>
                  </a:cubicBezTo>
                  <a:cubicBezTo>
                    <a:pt x="25" y="57"/>
                    <a:pt x="21" y="59"/>
                    <a:pt x="17" y="59"/>
                  </a:cubicBezTo>
                  <a:cubicBezTo>
                    <a:pt x="13" y="60"/>
                    <a:pt x="9" y="58"/>
                    <a:pt x="5" y="54"/>
                  </a:cubicBezTo>
                  <a:cubicBezTo>
                    <a:pt x="2" y="51"/>
                    <a:pt x="0" y="48"/>
                    <a:pt x="0" y="45"/>
                  </a:cubicBezTo>
                  <a:cubicBezTo>
                    <a:pt x="0" y="42"/>
                    <a:pt x="2" y="38"/>
                    <a:pt x="4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17" name="Freeform 87">
              <a:extLst>
                <a:ext uri="{FF2B5EF4-FFF2-40B4-BE49-F238E27FC236}">
                  <a16:creationId xmlns:a16="http://schemas.microsoft.com/office/drawing/2014/main" id="{79239B91-4327-43B3-AED5-CB9EC1653B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4430858">
              <a:off x="4571743" y="5071596"/>
              <a:ext cx="626472" cy="670149"/>
            </a:xfrm>
            <a:custGeom>
              <a:avLst/>
              <a:gdLst>
                <a:gd name="T0" fmla="*/ 0 w 55"/>
                <a:gd name="T1" fmla="*/ 17 h 59"/>
                <a:gd name="T2" fmla="*/ 1 w 55"/>
                <a:gd name="T3" fmla="*/ 11 h 59"/>
                <a:gd name="T4" fmla="*/ 4 w 55"/>
                <a:gd name="T5" fmla="*/ 6 h 59"/>
                <a:gd name="T6" fmla="*/ 7 w 55"/>
                <a:gd name="T7" fmla="*/ 4 h 59"/>
                <a:gd name="T8" fmla="*/ 14 w 55"/>
                <a:gd name="T9" fmla="*/ 0 h 59"/>
                <a:gd name="T10" fmla="*/ 23 w 55"/>
                <a:gd name="T11" fmla="*/ 3 h 59"/>
                <a:gd name="T12" fmla="*/ 31 w 55"/>
                <a:gd name="T13" fmla="*/ 11 h 59"/>
                <a:gd name="T14" fmla="*/ 38 w 55"/>
                <a:gd name="T15" fmla="*/ 20 h 59"/>
                <a:gd name="T16" fmla="*/ 48 w 55"/>
                <a:gd name="T17" fmla="*/ 31 h 59"/>
                <a:gd name="T18" fmla="*/ 55 w 55"/>
                <a:gd name="T19" fmla="*/ 43 h 59"/>
                <a:gd name="T20" fmla="*/ 49 w 55"/>
                <a:gd name="T21" fmla="*/ 55 h 59"/>
                <a:gd name="T22" fmla="*/ 38 w 55"/>
                <a:gd name="T23" fmla="*/ 59 h 59"/>
                <a:gd name="T24" fmla="*/ 33 w 55"/>
                <a:gd name="T25" fmla="*/ 58 h 59"/>
                <a:gd name="T26" fmla="*/ 26 w 55"/>
                <a:gd name="T27" fmla="*/ 53 h 59"/>
                <a:gd name="T28" fmla="*/ 5 w 55"/>
                <a:gd name="T29" fmla="*/ 27 h 59"/>
                <a:gd name="T30" fmla="*/ 0 w 55"/>
                <a:gd name="T31" fmla="*/ 1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" h="59">
                  <a:moveTo>
                    <a:pt x="0" y="17"/>
                  </a:moveTo>
                  <a:cubicBezTo>
                    <a:pt x="0" y="14"/>
                    <a:pt x="0" y="12"/>
                    <a:pt x="1" y="11"/>
                  </a:cubicBezTo>
                  <a:cubicBezTo>
                    <a:pt x="2" y="9"/>
                    <a:pt x="3" y="8"/>
                    <a:pt x="4" y="6"/>
                  </a:cubicBezTo>
                  <a:cubicBezTo>
                    <a:pt x="6" y="5"/>
                    <a:pt x="7" y="4"/>
                    <a:pt x="7" y="4"/>
                  </a:cubicBezTo>
                  <a:cubicBezTo>
                    <a:pt x="9" y="2"/>
                    <a:pt x="12" y="1"/>
                    <a:pt x="14" y="0"/>
                  </a:cubicBezTo>
                  <a:cubicBezTo>
                    <a:pt x="17" y="0"/>
                    <a:pt x="20" y="1"/>
                    <a:pt x="23" y="3"/>
                  </a:cubicBezTo>
                  <a:cubicBezTo>
                    <a:pt x="26" y="4"/>
                    <a:pt x="29" y="7"/>
                    <a:pt x="31" y="11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52" y="36"/>
                    <a:pt x="54" y="40"/>
                    <a:pt x="55" y="43"/>
                  </a:cubicBezTo>
                  <a:cubicBezTo>
                    <a:pt x="55" y="47"/>
                    <a:pt x="54" y="52"/>
                    <a:pt x="49" y="55"/>
                  </a:cubicBezTo>
                  <a:cubicBezTo>
                    <a:pt x="45" y="58"/>
                    <a:pt x="41" y="59"/>
                    <a:pt x="38" y="59"/>
                  </a:cubicBezTo>
                  <a:cubicBezTo>
                    <a:pt x="37" y="59"/>
                    <a:pt x="35" y="59"/>
                    <a:pt x="33" y="58"/>
                  </a:cubicBezTo>
                  <a:cubicBezTo>
                    <a:pt x="31" y="57"/>
                    <a:pt x="29" y="55"/>
                    <a:pt x="26" y="53"/>
                  </a:cubicBezTo>
                  <a:cubicBezTo>
                    <a:pt x="23" y="50"/>
                    <a:pt x="5" y="27"/>
                    <a:pt x="5" y="27"/>
                  </a:cubicBezTo>
                  <a:cubicBezTo>
                    <a:pt x="2" y="23"/>
                    <a:pt x="0" y="19"/>
                    <a:pt x="0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2FD01A0-E6FF-41CD-AEBD-279232B90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7990093" y="5372723"/>
            <a:ext cx="2088038" cy="719230"/>
            <a:chOff x="4532666" y="505937"/>
            <a:chExt cx="2981730" cy="1027064"/>
          </a:xfrm>
        </p:grpSpPr>
        <p:sp>
          <p:nvSpPr>
            <p:cNvPr id="20" name="Freeform 78">
              <a:extLst>
                <a:ext uri="{FF2B5EF4-FFF2-40B4-BE49-F238E27FC236}">
                  <a16:creationId xmlns:a16="http://schemas.microsoft.com/office/drawing/2014/main" id="{811C6308-5554-4129-8881-A95AF512C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00114">
              <a:off x="4532666" y="754398"/>
              <a:ext cx="694205" cy="713383"/>
            </a:xfrm>
            <a:custGeom>
              <a:avLst/>
              <a:gdLst>
                <a:gd name="T0" fmla="*/ 32 w 58"/>
                <a:gd name="T1" fmla="*/ 56 h 60"/>
                <a:gd name="T2" fmla="*/ 24 w 58"/>
                <a:gd name="T3" fmla="*/ 48 h 60"/>
                <a:gd name="T4" fmla="*/ 14 w 58"/>
                <a:gd name="T5" fmla="*/ 36 h 60"/>
                <a:gd name="T6" fmla="*/ 7 w 58"/>
                <a:gd name="T7" fmla="*/ 29 h 60"/>
                <a:gd name="T8" fmla="*/ 1 w 58"/>
                <a:gd name="T9" fmla="*/ 17 h 60"/>
                <a:gd name="T10" fmla="*/ 7 w 58"/>
                <a:gd name="T11" fmla="*/ 4 h 60"/>
                <a:gd name="T12" fmla="*/ 17 w 58"/>
                <a:gd name="T13" fmla="*/ 1 h 60"/>
                <a:gd name="T14" fmla="*/ 29 w 58"/>
                <a:gd name="T15" fmla="*/ 6 h 60"/>
                <a:gd name="T16" fmla="*/ 31 w 58"/>
                <a:gd name="T17" fmla="*/ 8 h 60"/>
                <a:gd name="T18" fmla="*/ 38 w 58"/>
                <a:gd name="T19" fmla="*/ 15 h 60"/>
                <a:gd name="T20" fmla="*/ 44 w 58"/>
                <a:gd name="T21" fmla="*/ 22 h 60"/>
                <a:gd name="T22" fmla="*/ 54 w 58"/>
                <a:gd name="T23" fmla="*/ 33 h 60"/>
                <a:gd name="T24" fmla="*/ 58 w 58"/>
                <a:gd name="T25" fmla="*/ 44 h 60"/>
                <a:gd name="T26" fmla="*/ 53 w 58"/>
                <a:gd name="T27" fmla="*/ 54 h 60"/>
                <a:gd name="T28" fmla="*/ 42 w 58"/>
                <a:gd name="T29" fmla="*/ 60 h 60"/>
                <a:gd name="T30" fmla="*/ 32 w 58"/>
                <a:gd name="T31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8" h="60">
                  <a:moveTo>
                    <a:pt x="32" y="56"/>
                  </a:moveTo>
                  <a:cubicBezTo>
                    <a:pt x="30" y="54"/>
                    <a:pt x="31" y="55"/>
                    <a:pt x="24" y="48"/>
                  </a:cubicBezTo>
                  <a:cubicBezTo>
                    <a:pt x="17" y="40"/>
                    <a:pt x="14" y="36"/>
                    <a:pt x="14" y="36"/>
                  </a:cubicBezTo>
                  <a:cubicBezTo>
                    <a:pt x="8" y="30"/>
                    <a:pt x="14" y="37"/>
                    <a:pt x="7" y="29"/>
                  </a:cubicBezTo>
                  <a:cubicBezTo>
                    <a:pt x="3" y="24"/>
                    <a:pt x="1" y="20"/>
                    <a:pt x="1" y="17"/>
                  </a:cubicBezTo>
                  <a:cubicBezTo>
                    <a:pt x="0" y="13"/>
                    <a:pt x="3" y="9"/>
                    <a:pt x="7" y="4"/>
                  </a:cubicBezTo>
                  <a:cubicBezTo>
                    <a:pt x="10" y="2"/>
                    <a:pt x="13" y="0"/>
                    <a:pt x="17" y="1"/>
                  </a:cubicBezTo>
                  <a:cubicBezTo>
                    <a:pt x="21" y="1"/>
                    <a:pt x="25" y="3"/>
                    <a:pt x="29" y="6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3" y="11"/>
                    <a:pt x="37" y="15"/>
                    <a:pt x="38" y="15"/>
                  </a:cubicBezTo>
                  <a:cubicBezTo>
                    <a:pt x="42" y="20"/>
                    <a:pt x="40" y="18"/>
                    <a:pt x="44" y="22"/>
                  </a:cubicBezTo>
                  <a:cubicBezTo>
                    <a:pt x="51" y="29"/>
                    <a:pt x="50" y="29"/>
                    <a:pt x="54" y="33"/>
                  </a:cubicBezTo>
                  <a:cubicBezTo>
                    <a:pt x="57" y="37"/>
                    <a:pt x="58" y="40"/>
                    <a:pt x="58" y="44"/>
                  </a:cubicBezTo>
                  <a:cubicBezTo>
                    <a:pt x="58" y="47"/>
                    <a:pt x="56" y="50"/>
                    <a:pt x="53" y="54"/>
                  </a:cubicBezTo>
                  <a:cubicBezTo>
                    <a:pt x="49" y="58"/>
                    <a:pt x="45" y="60"/>
                    <a:pt x="42" y="60"/>
                  </a:cubicBezTo>
                  <a:cubicBezTo>
                    <a:pt x="39" y="60"/>
                    <a:pt x="36" y="59"/>
                    <a:pt x="32" y="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21" name="Freeform 79">
              <a:extLst>
                <a:ext uri="{FF2B5EF4-FFF2-40B4-BE49-F238E27FC236}">
                  <a16:creationId xmlns:a16="http://schemas.microsoft.com/office/drawing/2014/main" id="{C28F3A03-B53B-433E-8DF7-6B13336D0A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00114">
              <a:off x="5791465" y="505937"/>
              <a:ext cx="587404" cy="943792"/>
            </a:xfrm>
            <a:custGeom>
              <a:avLst/>
              <a:gdLst>
                <a:gd name="T0" fmla="*/ 15 w 49"/>
                <a:gd name="T1" fmla="*/ 65 h 79"/>
                <a:gd name="T2" fmla="*/ 12 w 49"/>
                <a:gd name="T3" fmla="*/ 54 h 79"/>
                <a:gd name="T4" fmla="*/ 8 w 49"/>
                <a:gd name="T5" fmla="*/ 33 h 79"/>
                <a:gd name="T6" fmla="*/ 38 w 49"/>
                <a:gd name="T7" fmla="*/ 24 h 79"/>
                <a:gd name="T8" fmla="*/ 45 w 49"/>
                <a:gd name="T9" fmla="*/ 70 h 79"/>
                <a:gd name="T10" fmla="*/ 15 w 49"/>
                <a:gd name="T11" fmla="*/ 6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79">
                  <a:moveTo>
                    <a:pt x="15" y="65"/>
                  </a:moveTo>
                  <a:cubicBezTo>
                    <a:pt x="14" y="59"/>
                    <a:pt x="13" y="58"/>
                    <a:pt x="12" y="54"/>
                  </a:cubicBezTo>
                  <a:cubicBezTo>
                    <a:pt x="11" y="45"/>
                    <a:pt x="10" y="40"/>
                    <a:pt x="8" y="33"/>
                  </a:cubicBezTo>
                  <a:cubicBezTo>
                    <a:pt x="0" y="9"/>
                    <a:pt x="34" y="0"/>
                    <a:pt x="38" y="24"/>
                  </a:cubicBezTo>
                  <a:cubicBezTo>
                    <a:pt x="43" y="43"/>
                    <a:pt x="49" y="60"/>
                    <a:pt x="45" y="70"/>
                  </a:cubicBezTo>
                  <a:cubicBezTo>
                    <a:pt x="38" y="77"/>
                    <a:pt x="19" y="79"/>
                    <a:pt x="15" y="6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22" name="Freeform 85">
              <a:extLst>
                <a:ext uri="{FF2B5EF4-FFF2-40B4-BE49-F238E27FC236}">
                  <a16:creationId xmlns:a16="http://schemas.microsoft.com/office/drawing/2014/main" id="{E990BBBC-E616-4D0E-9917-A6CA72AAEA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00114">
              <a:off x="7087193" y="757585"/>
              <a:ext cx="427203" cy="775416"/>
            </a:xfrm>
            <a:custGeom>
              <a:avLst/>
              <a:gdLst>
                <a:gd name="T0" fmla="*/ 36 w 36"/>
                <a:gd name="T1" fmla="*/ 15 h 65"/>
                <a:gd name="T2" fmla="*/ 34 w 36"/>
                <a:gd name="T3" fmla="*/ 5 h 65"/>
                <a:gd name="T4" fmla="*/ 28 w 36"/>
                <a:gd name="T5" fmla="*/ 1 h 65"/>
                <a:gd name="T6" fmla="*/ 23 w 36"/>
                <a:gd name="T7" fmla="*/ 0 h 65"/>
                <a:gd name="T8" fmla="*/ 13 w 36"/>
                <a:gd name="T9" fmla="*/ 1 h 65"/>
                <a:gd name="T10" fmla="*/ 7 w 36"/>
                <a:gd name="T11" fmla="*/ 9 h 65"/>
                <a:gd name="T12" fmla="*/ 4 w 36"/>
                <a:gd name="T13" fmla="*/ 19 h 65"/>
                <a:gd name="T14" fmla="*/ 0 w 36"/>
                <a:gd name="T15" fmla="*/ 44 h 65"/>
                <a:gd name="T16" fmla="*/ 1 w 36"/>
                <a:gd name="T17" fmla="*/ 58 h 65"/>
                <a:gd name="T18" fmla="*/ 8 w 36"/>
                <a:gd name="T19" fmla="*/ 64 h 65"/>
                <a:gd name="T20" fmla="*/ 16 w 36"/>
                <a:gd name="T21" fmla="*/ 65 h 65"/>
                <a:gd name="T22" fmla="*/ 25 w 36"/>
                <a:gd name="T23" fmla="*/ 63 h 65"/>
                <a:gd name="T24" fmla="*/ 31 w 36"/>
                <a:gd name="T25" fmla="*/ 55 h 65"/>
                <a:gd name="T26" fmla="*/ 34 w 36"/>
                <a:gd name="T27" fmla="*/ 40 h 65"/>
                <a:gd name="T28" fmla="*/ 36 w 36"/>
                <a:gd name="T29" fmla="*/ 1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" h="65">
                  <a:moveTo>
                    <a:pt x="36" y="15"/>
                  </a:moveTo>
                  <a:cubicBezTo>
                    <a:pt x="36" y="10"/>
                    <a:pt x="35" y="7"/>
                    <a:pt x="34" y="5"/>
                  </a:cubicBezTo>
                  <a:cubicBezTo>
                    <a:pt x="33" y="3"/>
                    <a:pt x="31" y="2"/>
                    <a:pt x="28" y="1"/>
                  </a:cubicBezTo>
                  <a:cubicBezTo>
                    <a:pt x="27" y="1"/>
                    <a:pt x="25" y="1"/>
                    <a:pt x="23" y="0"/>
                  </a:cubicBezTo>
                  <a:cubicBezTo>
                    <a:pt x="19" y="0"/>
                    <a:pt x="16" y="0"/>
                    <a:pt x="13" y="1"/>
                  </a:cubicBezTo>
                  <a:cubicBezTo>
                    <a:pt x="11" y="2"/>
                    <a:pt x="9" y="4"/>
                    <a:pt x="7" y="9"/>
                  </a:cubicBezTo>
                  <a:cubicBezTo>
                    <a:pt x="6" y="13"/>
                    <a:pt x="5" y="17"/>
                    <a:pt x="4" y="19"/>
                  </a:cubicBezTo>
                  <a:cubicBezTo>
                    <a:pt x="2" y="29"/>
                    <a:pt x="0" y="44"/>
                    <a:pt x="0" y="44"/>
                  </a:cubicBezTo>
                  <a:cubicBezTo>
                    <a:pt x="0" y="50"/>
                    <a:pt x="0" y="55"/>
                    <a:pt x="1" y="58"/>
                  </a:cubicBezTo>
                  <a:cubicBezTo>
                    <a:pt x="2" y="61"/>
                    <a:pt x="5" y="63"/>
                    <a:pt x="8" y="64"/>
                  </a:cubicBezTo>
                  <a:cubicBezTo>
                    <a:pt x="11" y="65"/>
                    <a:pt x="13" y="65"/>
                    <a:pt x="16" y="65"/>
                  </a:cubicBezTo>
                  <a:cubicBezTo>
                    <a:pt x="19" y="65"/>
                    <a:pt x="22" y="64"/>
                    <a:pt x="25" y="63"/>
                  </a:cubicBezTo>
                  <a:cubicBezTo>
                    <a:pt x="28" y="61"/>
                    <a:pt x="30" y="59"/>
                    <a:pt x="31" y="55"/>
                  </a:cubicBezTo>
                  <a:cubicBezTo>
                    <a:pt x="32" y="50"/>
                    <a:pt x="31" y="54"/>
                    <a:pt x="34" y="40"/>
                  </a:cubicBezTo>
                  <a:lnTo>
                    <a:pt x="36" y="1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</p:grp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F19875E-526C-C4F8-6494-0CC82AAB37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0293654"/>
              </p:ext>
            </p:extLst>
          </p:nvPr>
        </p:nvGraphicFramePr>
        <p:xfrm>
          <a:off x="379307" y="914305"/>
          <a:ext cx="6400800" cy="5220189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583330614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3389411236"/>
                    </a:ext>
                  </a:extLst>
                </a:gridCol>
              </a:tblGrid>
              <a:tr h="3879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el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aceite</a:t>
                      </a:r>
                      <a:r>
                        <a:rPr lang="en-US" sz="2400" dirty="0">
                          <a:effectLst/>
                        </a:rPr>
                        <a:t> de </a:t>
                      </a:r>
                      <a:r>
                        <a:rPr lang="en-US" sz="2400" dirty="0" err="1">
                          <a:effectLst/>
                        </a:rPr>
                        <a:t>oliva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626" marR="14626" marT="14626" marB="14626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olive oil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626" marR="14626" marT="14626" marB="14626"/>
                </a:tc>
                <a:extLst>
                  <a:ext uri="{0D108BD9-81ED-4DB2-BD59-A6C34878D82A}">
                    <a16:rowId xmlns:a16="http://schemas.microsoft.com/office/drawing/2014/main" val="2375454890"/>
                  </a:ext>
                </a:extLst>
              </a:tr>
              <a:tr h="3879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el vinagre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626" marR="14626" marT="14626" marB="14626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vinegar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626" marR="14626" marT="14626" marB="14626"/>
                </a:tc>
                <a:extLst>
                  <a:ext uri="{0D108BD9-81ED-4DB2-BD59-A6C34878D82A}">
                    <a16:rowId xmlns:a16="http://schemas.microsoft.com/office/drawing/2014/main" val="1744645104"/>
                  </a:ext>
                </a:extLst>
              </a:tr>
              <a:tr h="3879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la </a:t>
                      </a:r>
                      <a:r>
                        <a:rPr lang="en-US" sz="2400" dirty="0" err="1">
                          <a:effectLst/>
                        </a:rPr>
                        <a:t>mantequilla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626" marR="14626" marT="14626" marB="14626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butter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626" marR="14626" marT="14626" marB="14626"/>
                </a:tc>
                <a:extLst>
                  <a:ext uri="{0D108BD9-81ED-4DB2-BD59-A6C34878D82A}">
                    <a16:rowId xmlns:a16="http://schemas.microsoft.com/office/drawing/2014/main" val="367494477"/>
                  </a:ext>
                </a:extLst>
              </a:tr>
              <a:tr h="3879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las especias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626" marR="14626" marT="14626" marB="14626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spices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626" marR="14626" marT="14626" marB="14626"/>
                </a:tc>
                <a:extLst>
                  <a:ext uri="{0D108BD9-81ED-4DB2-BD59-A6C34878D82A}">
                    <a16:rowId xmlns:a16="http://schemas.microsoft.com/office/drawing/2014/main" val="3732714286"/>
                  </a:ext>
                </a:extLst>
              </a:tr>
              <a:tr h="3879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los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condimentos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626" marR="14626" marT="14626" marB="14626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condiments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626" marR="14626" marT="14626" marB="14626"/>
                </a:tc>
                <a:extLst>
                  <a:ext uri="{0D108BD9-81ED-4DB2-BD59-A6C34878D82A}">
                    <a16:rowId xmlns:a16="http://schemas.microsoft.com/office/drawing/2014/main" val="1586043437"/>
                  </a:ext>
                </a:extLst>
              </a:tr>
              <a:tr h="3879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54325" algn="r"/>
                        </a:tabLst>
                      </a:pPr>
                      <a:r>
                        <a:rPr lang="en-US" sz="2400" dirty="0">
                          <a:effectLst/>
                        </a:rPr>
                        <a:t>picante	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626" marR="14626" marT="14626" marB="14626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spicy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626" marR="14626" marT="14626" marB="14626"/>
                </a:tc>
                <a:extLst>
                  <a:ext uri="{0D108BD9-81ED-4DB2-BD59-A6C34878D82A}">
                    <a16:rowId xmlns:a16="http://schemas.microsoft.com/office/drawing/2014/main" val="3250313140"/>
                  </a:ext>
                </a:extLst>
              </a:tr>
              <a:tr h="3879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54325" algn="r"/>
                        </a:tabLst>
                      </a:pPr>
                      <a:r>
                        <a:rPr lang="en-US" sz="2400">
                          <a:effectLst/>
                        </a:rPr>
                        <a:t>sabroso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626" marR="14626" marT="14626" marB="14626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tasty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626" marR="14626" marT="14626" marB="14626"/>
                </a:tc>
                <a:extLst>
                  <a:ext uri="{0D108BD9-81ED-4DB2-BD59-A6C34878D82A}">
                    <a16:rowId xmlns:a16="http://schemas.microsoft.com/office/drawing/2014/main" val="1752538130"/>
                  </a:ext>
                </a:extLst>
              </a:tr>
              <a:tr h="3879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54325" algn="r"/>
                        </a:tabLst>
                      </a:pPr>
                      <a:r>
                        <a:rPr lang="en-US" sz="2400">
                          <a:effectLst/>
                        </a:rPr>
                        <a:t>por favor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626" marR="14626" marT="14626" marB="14626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please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626" marR="14626" marT="14626" marB="14626"/>
                </a:tc>
                <a:extLst>
                  <a:ext uri="{0D108BD9-81ED-4DB2-BD59-A6C34878D82A}">
                    <a16:rowId xmlns:a16="http://schemas.microsoft.com/office/drawing/2014/main" val="2197400053"/>
                  </a:ext>
                </a:extLst>
              </a:tr>
              <a:tr h="3879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54325" algn="r"/>
                        </a:tabLst>
                      </a:pPr>
                      <a:r>
                        <a:rPr lang="en-US" sz="2400">
                          <a:effectLst/>
                        </a:rPr>
                        <a:t>gracias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626" marR="14626" marT="14626" marB="14626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thank you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626" marR="14626" marT="14626" marB="14626"/>
                </a:tc>
                <a:extLst>
                  <a:ext uri="{0D108BD9-81ED-4DB2-BD59-A6C34878D82A}">
                    <a16:rowId xmlns:a16="http://schemas.microsoft.com/office/drawing/2014/main" val="2845792796"/>
                  </a:ext>
                </a:extLst>
              </a:tr>
              <a:tr h="3879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54325" algn="r"/>
                        </a:tabLst>
                      </a:pPr>
                      <a:r>
                        <a:rPr lang="en-US" sz="2400">
                          <a:effectLst/>
                        </a:rPr>
                        <a:t>probar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626" marR="14626" marT="14626" marB="14626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to taste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626" marR="14626" marT="14626" marB="14626"/>
                </a:tc>
                <a:extLst>
                  <a:ext uri="{0D108BD9-81ED-4DB2-BD59-A6C34878D82A}">
                    <a16:rowId xmlns:a16="http://schemas.microsoft.com/office/drawing/2014/main" val="3390049751"/>
                  </a:ext>
                </a:extLst>
              </a:tr>
              <a:tr h="3879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54325" algn="r"/>
                        </a:tabLst>
                      </a:pPr>
                      <a:r>
                        <a:rPr lang="en-US" sz="2400">
                          <a:effectLst/>
                        </a:rPr>
                        <a:t>pasar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626" marR="14626" marT="14626" marB="14626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to pass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626" marR="14626" marT="14626" marB="14626"/>
                </a:tc>
                <a:extLst>
                  <a:ext uri="{0D108BD9-81ED-4DB2-BD59-A6C34878D82A}">
                    <a16:rowId xmlns:a16="http://schemas.microsoft.com/office/drawing/2014/main" val="62208927"/>
                  </a:ext>
                </a:extLst>
              </a:tr>
              <a:tr h="3879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54325" algn="r"/>
                        </a:tabLst>
                      </a:pPr>
                      <a:r>
                        <a:rPr lang="en-US" sz="2400">
                          <a:effectLst/>
                        </a:rPr>
                        <a:t>servir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626" marR="14626" marT="14626" marB="14626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to serve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626" marR="14626" marT="14626" marB="14626"/>
                </a:tc>
                <a:extLst>
                  <a:ext uri="{0D108BD9-81ED-4DB2-BD59-A6C34878D82A}">
                    <a16:rowId xmlns:a16="http://schemas.microsoft.com/office/drawing/2014/main" val="1287824769"/>
                  </a:ext>
                </a:extLst>
              </a:tr>
              <a:tr h="3879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54325" algn="r"/>
                        </a:tabLst>
                      </a:pPr>
                      <a:r>
                        <a:rPr lang="en-US" sz="2400" dirty="0" err="1">
                          <a:effectLst/>
                        </a:rPr>
                        <a:t>compartir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626" marR="14626" marT="14626" marB="14626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to share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626" marR="14626" marT="14626" marB="14626"/>
                </a:tc>
                <a:extLst>
                  <a:ext uri="{0D108BD9-81ED-4DB2-BD59-A6C34878D82A}">
                    <a16:rowId xmlns:a16="http://schemas.microsoft.com/office/drawing/2014/main" val="4787538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1001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E9E79-CEA5-C000-628E-9B724331D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err="1"/>
              <a:t>Práctica</a:t>
            </a:r>
            <a:r>
              <a:rPr lang="en-US" sz="6600" b="1" dirty="0"/>
              <a:t> - </a:t>
            </a:r>
            <a:r>
              <a:rPr lang="en-US" sz="6600" b="1" dirty="0" err="1"/>
              <a:t>Traducir</a:t>
            </a:r>
            <a:endParaRPr lang="en-US" sz="6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310961-77F7-F8E9-B31F-4DDC4FD4FB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9201" y="2265989"/>
            <a:ext cx="5486400" cy="3657600"/>
          </a:xfrm>
        </p:spPr>
        <p:txBody>
          <a:bodyPr>
            <a:noAutofit/>
          </a:bodyPr>
          <a:lstStyle/>
          <a:p>
            <a:pPr marL="457200" lvl="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s-MX" sz="2400" i="1" dirty="0"/>
              <a:t>Pon la mesa por favor. Vamos a comer pronto.</a:t>
            </a:r>
            <a:endParaRPr lang="en-US" sz="2400" dirty="0"/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s-MX" sz="2400" i="1" dirty="0"/>
              <a:t>¿Quieres probar el guacamole?      </a:t>
            </a:r>
            <a:endParaRPr lang="en-US" sz="2400" dirty="0"/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s-MX" sz="2400" i="1" dirty="0"/>
              <a:t>Vamos a servir el guacamole y pico de gallo con los totopos. </a:t>
            </a:r>
            <a:endParaRPr lang="en-US" sz="2400" dirty="0"/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s-MX" sz="2400" i="1" dirty="0"/>
              <a:t>¿Qué necesitamos para poner la mesa? </a:t>
            </a:r>
            <a:endParaRPr lang="en-US" sz="2400" dirty="0"/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s-MX" sz="2400" dirty="0"/>
              <a:t>Pásame la leche por favor. La comida es muy picante. </a:t>
            </a:r>
            <a:endParaRPr lang="en-US" sz="2400" dirty="0"/>
          </a:p>
          <a:p>
            <a:pPr marL="457200" indent="-457200">
              <a:lnSpc>
                <a:spcPct val="100000"/>
              </a:lnSpc>
              <a:buFont typeface="+mj-lt"/>
              <a:buAutoNum type="arabicParenR"/>
            </a:pPr>
            <a:endParaRPr lang="en-US" sz="2200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DEEFFD-2D69-C12B-E37F-5B32C87C00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6401" y="2265989"/>
            <a:ext cx="5486400" cy="3657600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US" sz="2400" dirty="0"/>
              <a:t>Set the table please. We are going to eat soon.</a:t>
            </a:r>
            <a:endParaRPr lang="en-US" sz="2400" b="1" dirty="0"/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US" sz="2400" dirty="0"/>
              <a:t>Do you want to try guacamole?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US" sz="2400" dirty="0"/>
              <a:t>Let’s serve the guacamole and </a:t>
            </a:r>
            <a:r>
              <a:rPr lang="en-US" sz="2400" dirty="0" err="1"/>
              <a:t>pico</a:t>
            </a:r>
            <a:r>
              <a:rPr lang="en-US" sz="2400" dirty="0"/>
              <a:t> de </a:t>
            </a:r>
            <a:r>
              <a:rPr lang="en-US" sz="2400" dirty="0" err="1"/>
              <a:t>gallo</a:t>
            </a:r>
            <a:r>
              <a:rPr lang="en-US" sz="2400" dirty="0"/>
              <a:t> with tortilla chips.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US" sz="2400" dirty="0"/>
              <a:t>What do we need to set the table? 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US" sz="2400" dirty="0"/>
              <a:t>Please pass me the milk. The food is very spicy.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3012215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9C7D0-2D0D-8084-79F1-1BF44A628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err="1"/>
              <a:t>Conversación</a:t>
            </a:r>
            <a:endParaRPr lang="en-US" sz="6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1BA326-C5D4-F6F3-EAB0-E2FB9F871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2541599"/>
            <a:ext cx="10728325" cy="3657600"/>
          </a:xfrm>
        </p:spPr>
        <p:txBody>
          <a:bodyPr>
            <a:normAutofit lnSpcReduction="10000"/>
          </a:bodyPr>
          <a:lstStyle/>
          <a:p>
            <a:pPr marL="571500" marR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  <a:tabLst>
                <a:tab pos="3429000" algn="ctr"/>
              </a:tabLst>
            </a:pPr>
            <a:r>
              <a:rPr lang="es-MX" sz="2400" i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¿Has preparado el guacamole? 	</a:t>
            </a:r>
          </a:p>
          <a:p>
            <a:pPr marL="571500" marR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  <a:tabLst>
                <a:tab pos="3429000" algn="ctr"/>
              </a:tabLst>
            </a:pPr>
            <a:r>
              <a:rPr lang="es-MX" sz="2400" i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¿La receta era similar?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  <a:tabLst>
                <a:tab pos="3991610" algn="l"/>
              </a:tabLst>
            </a:pPr>
            <a:r>
              <a:rPr lang="es-MX" sz="2400" i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Describe tu comida favorita.</a:t>
            </a:r>
          </a:p>
          <a:p>
            <a:pPr marL="571500" marR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  <a:tabLst>
                <a:tab pos="3991610" algn="l"/>
              </a:tabLst>
            </a:pPr>
            <a:r>
              <a:rPr lang="es-MX" sz="2400" i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¿O Hay algo nuevo que quieres probar?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  <a:tabLst>
                <a:tab pos="3991610" algn="l"/>
              </a:tabLst>
            </a:pPr>
            <a:r>
              <a:rPr lang="es-MX" sz="2400" i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Cuéntame una experiencia de comer con amigos o familia- malo, bueno, cómico, etc. (Puede ser un evento o festival)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  <a:tabLst>
                <a:tab pos="3991610" algn="l"/>
              </a:tabLst>
            </a:pPr>
            <a:r>
              <a:rPr lang="es-MX" sz="2400" i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¿Cuál es tu comida favorita o especial en tu familia?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  <a:tabLst>
                <a:tab pos="3991610" algn="l"/>
              </a:tabLst>
            </a:pPr>
            <a:r>
              <a:rPr lang="es-MX" sz="2400" i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Puedes hablar sobre cualquier cosa en el tema de comer y cocinar.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Picture 3" descr="A picture containing graphics, graphic design, clipart, art&#10;&#10;Description automatically generated">
            <a:extLst>
              <a:ext uri="{FF2B5EF4-FFF2-40B4-BE49-F238E27FC236}">
                <a16:creationId xmlns:a16="http://schemas.microsoft.com/office/drawing/2014/main" id="{41601566-BC54-00C5-4730-656C89994B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361109" y="293240"/>
            <a:ext cx="2110891" cy="188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555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E9E79-CEA5-C000-628E-9B724331D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/>
              <a:t>Más </a:t>
            </a:r>
            <a:r>
              <a:rPr lang="en-US" sz="6600" b="1" dirty="0" err="1"/>
              <a:t>práctica</a:t>
            </a:r>
            <a:r>
              <a:rPr lang="en-US" sz="6600" b="1" dirty="0"/>
              <a:t>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310961-77F7-F8E9-B31F-4DDC4FD4FB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6320" y="2306880"/>
            <a:ext cx="5669280" cy="3931920"/>
          </a:xfrm>
        </p:spPr>
        <p:txBody>
          <a:bodyPr>
            <a:noAutofit/>
          </a:bodyPr>
          <a:lstStyle/>
          <a:p>
            <a:pPr marL="182880" lvl="0" indent="-18288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The food is very tasty. I like the spices. </a:t>
            </a:r>
          </a:p>
          <a:p>
            <a:pPr marL="182880" lvl="0" indent="-18288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For this recipe, I need a good knife for chopping the onion. </a:t>
            </a:r>
          </a:p>
          <a:p>
            <a:pPr marL="182880" lvl="0" indent="-18288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I am going to buy the ingredients at the market today.</a:t>
            </a:r>
          </a:p>
          <a:p>
            <a:pPr marL="182880" lvl="0" indent="-18288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The instructions on the recipe are easy to follow.</a:t>
            </a:r>
          </a:p>
          <a:p>
            <a:pPr marL="182880" lvl="0" indent="-18288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Can you pass me a napkin please? 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arenR"/>
            </a:pPr>
            <a:endParaRPr lang="en-US" sz="2200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DEEFFD-2D69-C12B-E37F-5B32C87C00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6401" y="2265989"/>
            <a:ext cx="5669280" cy="3931920"/>
          </a:xfrm>
        </p:spPr>
        <p:txBody>
          <a:bodyPr>
            <a:normAutofit fontScale="25000" lnSpcReduction="20000"/>
          </a:bodyPr>
          <a:lstStyle/>
          <a:p>
            <a:pPr marL="182880" indent="-18288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MX" sz="9600" dirty="0"/>
              <a:t>La comida es muy sabrosa. Me gustan las especias.</a:t>
            </a:r>
            <a:endParaRPr lang="en-US" sz="9600" dirty="0"/>
          </a:p>
          <a:p>
            <a:pPr marL="182880" indent="-18288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MX" sz="9600" dirty="0"/>
              <a:t>Para esta receta, necesito un buen ccuchillo para cortar la cebolla. </a:t>
            </a:r>
            <a:endParaRPr lang="en-US" sz="9600" dirty="0"/>
          </a:p>
          <a:p>
            <a:pPr marL="182880" indent="-18288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MX" sz="9600" dirty="0"/>
              <a:t>Voy a comprar los ingredientes al mercado hoy. </a:t>
            </a:r>
            <a:endParaRPr lang="en-US" sz="9600" dirty="0"/>
          </a:p>
          <a:p>
            <a:pPr marL="182880" indent="-18288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MX" sz="9600" dirty="0"/>
              <a:t>Las instrucciones de la receta son fáciles de seguir. </a:t>
            </a:r>
            <a:endParaRPr lang="en-US" sz="9600" dirty="0"/>
          </a:p>
          <a:p>
            <a:pPr marL="182880" indent="-18288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MX" sz="9600" dirty="0"/>
              <a:t>¿Puedes pasarme uns servilleta, por favor? </a:t>
            </a:r>
            <a:endParaRPr lang="en-US" sz="9600" dirty="0"/>
          </a:p>
          <a:p>
            <a:pPr marL="0" indent="0">
              <a:lnSpc>
                <a:spcPct val="100000"/>
              </a:lnSpc>
              <a:buNone/>
            </a:pP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2658796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3115F-0D78-350E-440E-3505F102D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¡</a:t>
            </a:r>
            <a:r>
              <a:rPr lang="en-US" sz="6600" dirty="0" err="1"/>
              <a:t>Bienvenidos</a:t>
            </a:r>
            <a:r>
              <a:rPr lang="en-US" sz="6600" dirty="0"/>
              <a:t>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6FD6A0-96CC-C43B-CDE7-9085DD3494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2541600"/>
            <a:ext cx="10728325" cy="3697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	</a:t>
            </a:r>
            <a:r>
              <a:rPr lang="en-US" sz="2400" dirty="0"/>
              <a:t>Hola, me </a:t>
            </a:r>
            <a:r>
              <a:rPr lang="en-US" sz="2400" dirty="0" err="1"/>
              <a:t>llamo</a:t>
            </a:r>
            <a:r>
              <a:rPr lang="en-US" sz="2400" dirty="0"/>
              <a:t> Emma Garcia, </a:t>
            </a:r>
            <a:r>
              <a:rPr lang="en-US" sz="2400" dirty="0" err="1"/>
              <a:t>nací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México y he </a:t>
            </a:r>
            <a:r>
              <a:rPr lang="en-US" sz="2400" dirty="0" err="1"/>
              <a:t>vivido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Minnesota </a:t>
            </a:r>
            <a:r>
              <a:rPr lang="en-US" sz="2400" dirty="0" err="1"/>
              <a:t>desde</a:t>
            </a:r>
            <a:r>
              <a:rPr lang="en-US" sz="2400" dirty="0"/>
              <a:t> </a:t>
            </a:r>
            <a:r>
              <a:rPr lang="en-US" sz="2400" dirty="0" err="1"/>
              <a:t>hace</a:t>
            </a:r>
            <a:r>
              <a:rPr lang="en-US" sz="2400" dirty="0"/>
              <a:t> 12 </a:t>
            </a:r>
            <a:r>
              <a:rPr lang="en-US" sz="2400" dirty="0" err="1"/>
              <a:t>años</a:t>
            </a:r>
            <a:r>
              <a:rPr lang="en-US" sz="2400" dirty="0"/>
              <a:t>, </a:t>
            </a:r>
            <a:r>
              <a:rPr lang="en-US" sz="2400" dirty="0" err="1"/>
              <a:t>estoy</a:t>
            </a:r>
            <a:r>
              <a:rPr lang="en-US" sz="2400" dirty="0"/>
              <a:t> </a:t>
            </a:r>
            <a:r>
              <a:rPr lang="en-US" sz="2400" dirty="0" err="1"/>
              <a:t>muy</a:t>
            </a:r>
            <a:r>
              <a:rPr lang="en-US" sz="2400" dirty="0"/>
              <a:t> </a:t>
            </a:r>
            <a:r>
              <a:rPr lang="en-US" sz="2400" dirty="0" err="1"/>
              <a:t>contenta</a:t>
            </a:r>
            <a:r>
              <a:rPr lang="en-US" sz="2400" dirty="0"/>
              <a:t> de </a:t>
            </a:r>
            <a:r>
              <a:rPr lang="en-US" sz="2400" dirty="0" err="1"/>
              <a:t>empezar</a:t>
            </a:r>
            <a:r>
              <a:rPr lang="en-US" sz="2400" dirty="0"/>
              <a:t> </a:t>
            </a:r>
            <a:r>
              <a:rPr lang="en-US" sz="2400" dirty="0" err="1"/>
              <a:t>estas</a:t>
            </a:r>
            <a:r>
              <a:rPr lang="en-US" sz="2400" dirty="0"/>
              <a:t> </a:t>
            </a:r>
            <a:r>
              <a:rPr lang="en-US" sz="2400" dirty="0" err="1"/>
              <a:t>clases</a:t>
            </a:r>
            <a:r>
              <a:rPr lang="en-US" sz="2400" dirty="0"/>
              <a:t>, me </a:t>
            </a:r>
            <a:r>
              <a:rPr lang="en-US" sz="2400" dirty="0" err="1"/>
              <a:t>gusta</a:t>
            </a:r>
            <a:r>
              <a:rPr lang="en-US" sz="2400" dirty="0"/>
              <a:t> </a:t>
            </a:r>
            <a:r>
              <a:rPr lang="en-US" sz="2400" dirty="0" err="1"/>
              <a:t>mucho</a:t>
            </a:r>
            <a:r>
              <a:rPr lang="en-US" sz="2400" dirty="0"/>
              <a:t> </a:t>
            </a:r>
            <a:r>
              <a:rPr lang="en-US" sz="2400" dirty="0" err="1"/>
              <a:t>cocinar</a:t>
            </a:r>
            <a:r>
              <a:rPr lang="en-US" sz="2400" dirty="0"/>
              <a:t>, </a:t>
            </a:r>
            <a:r>
              <a:rPr lang="en-US" sz="2400" dirty="0" err="1"/>
              <a:t>en</a:t>
            </a:r>
            <a:r>
              <a:rPr lang="en-US" sz="2400" dirty="0"/>
              <a:t> especial comida Mexicana.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¿</a:t>
            </a:r>
            <a:r>
              <a:rPr lang="en-US" sz="2400" dirty="0" err="1"/>
              <a:t>Cómo</a:t>
            </a:r>
            <a:r>
              <a:rPr lang="en-US" sz="2400" dirty="0"/>
              <a:t> </a:t>
            </a:r>
            <a:r>
              <a:rPr lang="en-US" sz="2400" dirty="0" err="1"/>
              <a:t>te</a:t>
            </a:r>
            <a:r>
              <a:rPr lang="en-US" sz="2400" dirty="0"/>
              <a:t> llamas?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¿</a:t>
            </a:r>
            <a:r>
              <a:rPr lang="en-US" sz="2400" dirty="0" err="1"/>
              <a:t>Cómo</a:t>
            </a:r>
            <a:r>
              <a:rPr lang="en-US" sz="2400" dirty="0"/>
              <a:t> </a:t>
            </a:r>
            <a:r>
              <a:rPr lang="en-US" sz="2400" dirty="0" err="1"/>
              <a:t>estás</a:t>
            </a:r>
            <a:r>
              <a:rPr lang="en-US" sz="2400" dirty="0"/>
              <a:t>?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¿</a:t>
            </a:r>
            <a:r>
              <a:rPr lang="en-US" sz="2400" dirty="0" err="1"/>
              <a:t>Qué</a:t>
            </a:r>
            <a:r>
              <a:rPr lang="en-US" sz="2400" dirty="0"/>
              <a:t> </a:t>
            </a:r>
            <a:r>
              <a:rPr lang="en-US" sz="2400" dirty="0" err="1"/>
              <a:t>te</a:t>
            </a:r>
            <a:r>
              <a:rPr lang="en-US" sz="2400" dirty="0"/>
              <a:t> </a:t>
            </a:r>
            <a:r>
              <a:rPr lang="en-US" sz="2400" dirty="0" err="1"/>
              <a:t>gusta</a:t>
            </a:r>
            <a:r>
              <a:rPr lang="en-US" sz="2400" dirty="0"/>
              <a:t> </a:t>
            </a:r>
            <a:r>
              <a:rPr lang="en-US" sz="2400" dirty="0" err="1"/>
              <a:t>cocinar</a:t>
            </a:r>
            <a:r>
              <a:rPr lang="en-US" sz="2400" dirty="0"/>
              <a:t>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 ¿</a:t>
            </a:r>
            <a:r>
              <a:rPr lang="en-US" sz="2400" dirty="0" err="1"/>
              <a:t>Qué</a:t>
            </a:r>
            <a:r>
              <a:rPr lang="en-US" sz="2400" dirty="0"/>
              <a:t> </a:t>
            </a:r>
            <a:r>
              <a:rPr lang="en-US" sz="2400" dirty="0" err="1"/>
              <a:t>quieres</a:t>
            </a:r>
            <a:r>
              <a:rPr lang="en-US" sz="2400" dirty="0"/>
              <a:t> </a:t>
            </a:r>
            <a:r>
              <a:rPr lang="en-US" sz="2400" dirty="0" err="1"/>
              <a:t>aprender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esta</a:t>
            </a:r>
            <a:r>
              <a:rPr lang="en-US" sz="2400" dirty="0"/>
              <a:t> </a:t>
            </a:r>
            <a:r>
              <a:rPr lang="en-US" sz="2400" dirty="0" err="1"/>
              <a:t>clase</a:t>
            </a:r>
            <a:r>
              <a:rPr lang="en-US" sz="2400" dirty="0"/>
              <a:t>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235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F9762-E11A-F3DD-3C42-138915F4A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dirty="0" err="1"/>
              <a:t>Haciendo</a:t>
            </a:r>
            <a:r>
              <a:rPr lang="en-US" sz="6600" dirty="0"/>
              <a:t> guacamole…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BDF473-86B6-DDAC-5518-AEEE47786B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/>
              <a:t>Español</a:t>
            </a:r>
            <a:endParaRPr lang="en-US" sz="3200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503A4B-8138-DB7B-607D-E048FEB031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2541599"/>
            <a:ext cx="5003801" cy="3657600"/>
          </a:xfrm>
        </p:spPr>
        <p:txBody>
          <a:bodyPr>
            <a:noAutofit/>
          </a:bodyPr>
          <a:lstStyle/>
          <a:p>
            <a:pPr marR="0" lvl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§"/>
              <a:tabLst>
                <a:tab pos="1092200" algn="l"/>
              </a:tabLst>
            </a:pPr>
            <a:r>
              <a:rPr lang="es-MX" sz="2400" b="1" i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Vamos a preparar el guacamole.</a:t>
            </a:r>
          </a:p>
          <a:p>
            <a:pPr marL="0" marR="0" lv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tabLst>
                <a:tab pos="1092200" algn="l"/>
              </a:tabLst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§"/>
              <a:tabLst>
                <a:tab pos="1092200" algn="l"/>
              </a:tabLst>
            </a:pPr>
            <a:r>
              <a:rPr lang="es-MX" sz="2400" b="1" i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¿Cuántos aguacates necesitamos?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§"/>
              <a:tabLst>
                <a:tab pos="1092200" algn="l"/>
              </a:tabLst>
            </a:pPr>
            <a:r>
              <a:rPr lang="es-MX" sz="2400" b="1" i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Tenemos que picar la cebolla.</a:t>
            </a:r>
            <a:r>
              <a:rPr lang="es-MX" sz="2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§"/>
              <a:tabLst>
                <a:tab pos="1092200" algn="l"/>
              </a:tabLst>
            </a:pPr>
            <a:r>
              <a:rPr lang="es-MX" sz="2400" b="1" i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Mezclar todos los ingredientes en un tazón.</a:t>
            </a:r>
            <a:r>
              <a:rPr lang="es-MX" sz="2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  <a:p>
            <a:pPr marR="0" lvl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§"/>
              <a:tabLst>
                <a:tab pos="1092200" algn="l"/>
              </a:tabLst>
            </a:pPr>
            <a:r>
              <a:rPr lang="es-MX" sz="2400" b="1" i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Licuarlos hasta tener la consistencia deseada</a:t>
            </a:r>
            <a:r>
              <a:rPr lang="es-MX" sz="2400" i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r>
              <a:rPr lang="es-MX" sz="2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en-US" sz="24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4516FB-D99E-5528-6163-4EA8AEA543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Ingles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5069BA-800D-D12C-9ABA-6567169A88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58400" y="2541599"/>
            <a:ext cx="5003800" cy="3657600"/>
          </a:xfrm>
        </p:spPr>
        <p:txBody>
          <a:bodyPr>
            <a:normAutofit lnSpcReduction="10000"/>
          </a:bodyPr>
          <a:lstStyle/>
          <a:p>
            <a:pPr marR="0" lvl="0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§"/>
              <a:tabLst>
                <a:tab pos="1092200" algn="l"/>
              </a:tabLst>
            </a:pPr>
            <a:r>
              <a:rPr lang="en-US" sz="2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We are going to prepare guacamole.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§"/>
              <a:tabLst>
                <a:tab pos="1092200" algn="l"/>
              </a:tabLst>
            </a:pPr>
            <a:r>
              <a:rPr lang="en-US" sz="2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How many avocados do we need?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§"/>
              <a:tabLst>
                <a:tab pos="1092200" algn="l"/>
              </a:tabLst>
            </a:pPr>
            <a:endParaRPr lang="en-US" sz="24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§"/>
              <a:tabLst>
                <a:tab pos="1092200" algn="l"/>
              </a:tabLst>
            </a:pPr>
            <a:r>
              <a:rPr lang="en-US" sz="2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We need to chop the onion.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§"/>
              <a:tabLst>
                <a:tab pos="1092200" algn="l"/>
              </a:tabLst>
            </a:pPr>
            <a:r>
              <a:rPr lang="en-US" sz="2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Mix all the ingredients in a bowl. </a:t>
            </a:r>
          </a:p>
          <a:p>
            <a:pPr marL="0" marR="0" lvl="0" indent="0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None/>
              <a:tabLst>
                <a:tab pos="1092200" algn="l"/>
              </a:tabLst>
            </a:pPr>
            <a:endParaRPr lang="en-US" sz="24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§"/>
              <a:tabLst>
                <a:tab pos="1092200" algn="l"/>
              </a:tabLst>
            </a:pPr>
            <a:r>
              <a:rPr lang="en-US" sz="2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Blend until the desired consistency.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8" name="Picture 7" descr="A bowl of guacamole and chips on a plate&#10;&#10;Description automatically generated">
            <a:extLst>
              <a:ext uri="{FF2B5EF4-FFF2-40B4-BE49-F238E27FC236}">
                <a16:creationId xmlns:a16="http://schemas.microsoft.com/office/drawing/2014/main" id="{14866302-4F41-1E68-9175-7B9C49BAC9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600659" y="326453"/>
            <a:ext cx="2575339" cy="1931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841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2F7E3-24CD-1BD7-CD22-7B1EE8E6C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dirty="0"/>
              <a:t>En la </a:t>
            </a:r>
            <a:r>
              <a:rPr lang="en-US" sz="6600" dirty="0" err="1"/>
              <a:t>cocina</a:t>
            </a:r>
            <a:r>
              <a:rPr lang="en-US" sz="6600" dirty="0"/>
              <a:t> - </a:t>
            </a:r>
            <a:r>
              <a:rPr lang="en-US" sz="6600" dirty="0" err="1"/>
              <a:t>Vocabulario</a:t>
            </a:r>
            <a:endParaRPr lang="en-US" sz="6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BC6E53-FCFE-D37C-D7FC-9DD3D5ABE9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Español</a:t>
            </a:r>
            <a:endParaRPr lang="en-US" sz="2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2975D9-8EC3-6045-C564-A414BACC33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2541600"/>
            <a:ext cx="5003801" cy="411099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s-ES" sz="2400" b="1" dirty="0"/>
              <a:t>la receta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s-ES" sz="2400" b="1" dirty="0"/>
              <a:t>los ingredientes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s-ES" sz="2400" b="1" dirty="0"/>
              <a:t>las instrucciones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s-ES" sz="2400" b="1" dirty="0"/>
              <a:t>los aguacates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s-ES" sz="2400" b="1" dirty="0"/>
              <a:t> la cebolla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s-ES" sz="2400" b="1" dirty="0"/>
              <a:t>el ajo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s-ES" sz="2400" b="1" dirty="0"/>
              <a:t>el jalapeño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s-ES" sz="2400" b="1" dirty="0"/>
              <a:t>el cilantro</a:t>
            </a:r>
            <a:endParaRPr lang="en-US" sz="2400" b="1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59AFBD-420B-9A24-F76D-C344BA14C6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ingles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15145C-1F1B-847B-3196-B2D06C2763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58400" y="2541599"/>
            <a:ext cx="5003800" cy="41148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s-ES" sz="2400" b="1" dirty="0"/>
              <a:t>recepie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s-ES" sz="2400" b="1" dirty="0"/>
              <a:t>ingredients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s-ES" sz="2400" b="1" dirty="0"/>
              <a:t>instructions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s-ES" sz="2400" b="1" dirty="0"/>
              <a:t>avocado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s-ES" sz="2400" b="1" dirty="0"/>
              <a:t>onion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s-ES" sz="2400" b="1" dirty="0"/>
              <a:t>garlic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s-ES" sz="2400" b="1" dirty="0"/>
              <a:t>jalapeño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s-ES" sz="2400" b="1" dirty="0"/>
              <a:t>cilantro</a:t>
            </a:r>
            <a:endParaRPr lang="en-US" sz="2400" b="1" dirty="0"/>
          </a:p>
          <a:p>
            <a:endParaRPr lang="en-US" dirty="0"/>
          </a:p>
        </p:txBody>
      </p:sp>
      <p:pic>
        <p:nvPicPr>
          <p:cNvPr id="11" name="Picture 10" descr="A page of a recipe book&#10;&#10;Description automatically generated with low confidence">
            <a:extLst>
              <a:ext uri="{FF2B5EF4-FFF2-40B4-BE49-F238E27FC236}">
                <a16:creationId xmlns:a16="http://schemas.microsoft.com/office/drawing/2014/main" id="{5F7F701C-BB40-8912-4B2B-7E0F393A50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168510" y="2092029"/>
            <a:ext cx="1188720" cy="864793"/>
          </a:xfrm>
          <a:prstGeom prst="rect">
            <a:avLst/>
          </a:prstGeom>
        </p:spPr>
      </p:pic>
      <p:pic>
        <p:nvPicPr>
          <p:cNvPr id="17" name="Picture 16" descr="Avocado onion and jalapeno peppers on a blue wood table&#10;&#10;Description automatically generated with low confidence">
            <a:extLst>
              <a:ext uri="{FF2B5EF4-FFF2-40B4-BE49-F238E27FC236}">
                <a16:creationId xmlns:a16="http://schemas.microsoft.com/office/drawing/2014/main" id="{B63D27DE-A392-12AE-310F-0F7FEF9499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043519" y="2232037"/>
            <a:ext cx="822960" cy="1097280"/>
          </a:xfrm>
          <a:prstGeom prst="rect">
            <a:avLst/>
          </a:prstGeom>
        </p:spPr>
      </p:pic>
      <p:pic>
        <p:nvPicPr>
          <p:cNvPr id="21" name="Picture 20" descr="Avocado cut in half on a black surface&#10;&#10;Description automatically generated with medium confidence">
            <a:extLst>
              <a:ext uri="{FF2B5EF4-FFF2-40B4-BE49-F238E27FC236}">
                <a16:creationId xmlns:a16="http://schemas.microsoft.com/office/drawing/2014/main" id="{1A82B2BF-208F-8B0A-5C42-87F126FB3B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4139752" y="3328061"/>
            <a:ext cx="1188720" cy="891540"/>
          </a:xfrm>
          <a:prstGeom prst="rect">
            <a:avLst/>
          </a:prstGeom>
        </p:spPr>
      </p:pic>
      <p:pic>
        <p:nvPicPr>
          <p:cNvPr id="26" name="Picture 25" descr="A picture containing onion, vegetable, produce, natural foods&#10;&#10;Description automatically generated">
            <a:extLst>
              <a:ext uri="{FF2B5EF4-FFF2-40B4-BE49-F238E27FC236}">
                <a16:creationId xmlns:a16="http://schemas.microsoft.com/office/drawing/2014/main" id="{06DE7A55-643B-46A4-BC89-DBAC03FE924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8772669" y="4117035"/>
            <a:ext cx="1280160" cy="960120"/>
          </a:xfrm>
          <a:prstGeom prst="rect">
            <a:avLst/>
          </a:prstGeom>
        </p:spPr>
      </p:pic>
      <p:pic>
        <p:nvPicPr>
          <p:cNvPr id="30" name="Picture 29" descr="Garlic cloves of garlic on a wooden surface&#10;&#10;Description automatically generated with medium confidence">
            <a:extLst>
              <a:ext uri="{FF2B5EF4-FFF2-40B4-BE49-F238E27FC236}">
                <a16:creationId xmlns:a16="http://schemas.microsoft.com/office/drawing/2014/main" id="{03856002-8CE7-A5CB-1618-F65A4078B8F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4139752" y="4440243"/>
            <a:ext cx="1188720" cy="950976"/>
          </a:xfrm>
          <a:prstGeom prst="rect">
            <a:avLst/>
          </a:prstGeom>
        </p:spPr>
      </p:pic>
      <p:pic>
        <p:nvPicPr>
          <p:cNvPr id="35" name="Picture 34" descr="A group of jalapeno peppers&#10;&#10;Description automatically generated">
            <a:extLst>
              <a:ext uri="{FF2B5EF4-FFF2-40B4-BE49-F238E27FC236}">
                <a16:creationId xmlns:a16="http://schemas.microsoft.com/office/drawing/2014/main" id="{4412390E-C3AE-763A-458F-E46E49B0273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8772669" y="5337266"/>
            <a:ext cx="1280160" cy="853853"/>
          </a:xfrm>
          <a:prstGeom prst="rect">
            <a:avLst/>
          </a:prstGeom>
        </p:spPr>
      </p:pic>
      <p:pic>
        <p:nvPicPr>
          <p:cNvPr id="45" name="Picture 44" descr="A bowl of green leaves&#10;&#10;Description automatically generated with low confidence">
            <a:extLst>
              <a:ext uri="{FF2B5EF4-FFF2-40B4-BE49-F238E27FC236}">
                <a16:creationId xmlns:a16="http://schemas.microsoft.com/office/drawing/2014/main" id="{D194235E-7486-F261-2B6B-48FDD0169EC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4077070" y="5568790"/>
            <a:ext cx="1371600" cy="97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928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2F7E3-24CD-1BD7-CD22-7B1EE8E6C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dirty="0"/>
              <a:t>En la </a:t>
            </a:r>
            <a:r>
              <a:rPr lang="en-US" sz="6600" dirty="0" err="1"/>
              <a:t>cocina</a:t>
            </a:r>
            <a:r>
              <a:rPr lang="en-US" sz="6600" dirty="0"/>
              <a:t> - </a:t>
            </a:r>
            <a:r>
              <a:rPr lang="en-US" sz="6600" dirty="0" err="1"/>
              <a:t>Vocabulario</a:t>
            </a:r>
            <a:endParaRPr lang="en-US" sz="6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BC6E53-FCFE-D37C-D7FC-9DD3D5ABE9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Español</a:t>
            </a:r>
            <a:endParaRPr lang="en-US" sz="2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2975D9-8EC3-6045-C564-A414BACC33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2541600"/>
            <a:ext cx="5003801" cy="411099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400" b="1" dirty="0" err="1"/>
              <a:t>el</a:t>
            </a:r>
            <a:r>
              <a:rPr lang="en-US" sz="2400" b="1" dirty="0"/>
              <a:t> </a:t>
            </a:r>
            <a:r>
              <a:rPr lang="en-US" sz="2400" b="1" dirty="0" err="1"/>
              <a:t>limón</a:t>
            </a:r>
            <a:r>
              <a:rPr lang="en-US" sz="2400" b="1" dirty="0"/>
              <a:t> (jugo)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400" b="1" dirty="0"/>
              <a:t>la </a:t>
            </a:r>
            <a:r>
              <a:rPr lang="en-US" sz="2400" b="1" dirty="0" err="1"/>
              <a:t>sal</a:t>
            </a:r>
            <a:endParaRPr lang="en-US" sz="2400" b="1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400" b="1" dirty="0" err="1"/>
              <a:t>el</a:t>
            </a:r>
            <a:r>
              <a:rPr lang="en-US" sz="2400" b="1" dirty="0"/>
              <a:t> </a:t>
            </a:r>
            <a:r>
              <a:rPr lang="en-US" sz="2400" b="1" dirty="0" err="1"/>
              <a:t>tomate</a:t>
            </a:r>
            <a:endParaRPr lang="en-US" sz="2400" b="1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400" b="1" dirty="0"/>
              <a:t>la </a:t>
            </a:r>
            <a:r>
              <a:rPr lang="en-US" sz="2400" b="1" dirty="0" err="1"/>
              <a:t>toalla</a:t>
            </a:r>
            <a:r>
              <a:rPr lang="en-US" sz="2400" b="1" dirty="0"/>
              <a:t> de </a:t>
            </a:r>
            <a:r>
              <a:rPr lang="en-US" sz="2400" b="1" dirty="0" err="1"/>
              <a:t>cocina</a:t>
            </a:r>
            <a:endParaRPr lang="en-US" sz="2400" b="1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400" b="1" dirty="0" err="1"/>
              <a:t>el</a:t>
            </a:r>
            <a:r>
              <a:rPr lang="en-US" sz="2400" b="1" dirty="0"/>
              <a:t> molcajete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400" b="1" dirty="0" err="1"/>
              <a:t>preparar</a:t>
            </a:r>
            <a:endParaRPr lang="en-US" sz="2400" b="1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400" b="1" dirty="0" err="1"/>
              <a:t>moler</a:t>
            </a:r>
            <a:endParaRPr lang="en-US" sz="2400" b="1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400" b="1" dirty="0" err="1"/>
              <a:t>necesitar</a:t>
            </a:r>
            <a:endParaRPr lang="es-ES" sz="2400" b="1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24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59AFBD-420B-9A24-F76D-C344BA14C6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ingles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15145C-1F1B-847B-3196-B2D06C2763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58400" y="2541599"/>
            <a:ext cx="5003800" cy="41148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400" b="1" dirty="0"/>
              <a:t>lime (juice)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400" b="1" dirty="0"/>
              <a:t> salt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400" b="1" dirty="0"/>
              <a:t>tomato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400" b="1" dirty="0"/>
              <a:t>kitchen towel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400" b="1" dirty="0"/>
              <a:t>the molcajete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400" b="1" dirty="0"/>
              <a:t>to prepare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400" b="1" dirty="0"/>
              <a:t>to grind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400" b="1" dirty="0"/>
              <a:t>to need.</a:t>
            </a:r>
          </a:p>
        </p:txBody>
      </p:sp>
      <p:pic>
        <p:nvPicPr>
          <p:cNvPr id="8" name="Picture 7" descr="A picture containing lemon, fruit, key lime, citrus&#10;&#10;Description automatically generated">
            <a:extLst>
              <a:ext uri="{FF2B5EF4-FFF2-40B4-BE49-F238E27FC236}">
                <a16:creationId xmlns:a16="http://schemas.microsoft.com/office/drawing/2014/main" id="{9B104663-745A-7FF1-A151-714027F312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885993" y="1890609"/>
            <a:ext cx="1371600" cy="1064378"/>
          </a:xfrm>
          <a:prstGeom prst="rect">
            <a:avLst/>
          </a:prstGeom>
        </p:spPr>
      </p:pic>
      <p:pic>
        <p:nvPicPr>
          <p:cNvPr id="11" name="Picture 10" descr="A mortar and pestle with salt&#10;&#10;Description automatically generated with medium confidence">
            <a:extLst>
              <a:ext uri="{FF2B5EF4-FFF2-40B4-BE49-F238E27FC236}">
                <a16:creationId xmlns:a16="http://schemas.microsoft.com/office/drawing/2014/main" id="{C668EF25-83A4-AB99-2632-CE3F352BBF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197009" y="2541599"/>
            <a:ext cx="1371600" cy="915113"/>
          </a:xfrm>
          <a:prstGeom prst="rect">
            <a:avLst/>
          </a:prstGeom>
        </p:spPr>
      </p:pic>
      <p:pic>
        <p:nvPicPr>
          <p:cNvPr id="14" name="Picture 13" descr="A tomato and a half of a tomato&#10;&#10;Description automatically generated with low confidence">
            <a:extLst>
              <a:ext uri="{FF2B5EF4-FFF2-40B4-BE49-F238E27FC236}">
                <a16:creationId xmlns:a16="http://schemas.microsoft.com/office/drawing/2014/main" id="{22AECA1F-05F2-9137-10F3-90D12D728E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3885993" y="3318194"/>
            <a:ext cx="1371600" cy="914691"/>
          </a:xfrm>
          <a:prstGeom prst="rect">
            <a:avLst/>
          </a:prstGeom>
        </p:spPr>
      </p:pic>
      <p:pic>
        <p:nvPicPr>
          <p:cNvPr id="17" name="Picture 16" descr="A black stone mortar and pestle on a colorful striped surface&#10;&#10;Description automatically generated with low confidence">
            <a:extLst>
              <a:ext uri="{FF2B5EF4-FFF2-40B4-BE49-F238E27FC236}">
                <a16:creationId xmlns:a16="http://schemas.microsoft.com/office/drawing/2014/main" id="{03D1968B-C2C9-093C-1C2E-65CD32B05D5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4023153" y="4596092"/>
            <a:ext cx="1097280" cy="1465190"/>
          </a:xfrm>
          <a:prstGeom prst="rect">
            <a:avLst/>
          </a:prstGeom>
        </p:spPr>
      </p:pic>
      <p:pic>
        <p:nvPicPr>
          <p:cNvPr id="20" name="Picture 19" descr="A picture containing textile, indoor, birthday cake, fabric&#10;&#10;Description automatically generated">
            <a:extLst>
              <a:ext uri="{FF2B5EF4-FFF2-40B4-BE49-F238E27FC236}">
                <a16:creationId xmlns:a16="http://schemas.microsoft.com/office/drawing/2014/main" id="{6E1BE57A-252F-190B-E617-DEA3350BF13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9197009" y="3900839"/>
            <a:ext cx="1371600" cy="660938"/>
          </a:xfrm>
          <a:prstGeom prst="rect">
            <a:avLst/>
          </a:prstGeom>
        </p:spPr>
      </p:pic>
      <p:pic>
        <p:nvPicPr>
          <p:cNvPr id="24" name="Picture 23" descr="A picture containing person, mixing bowl, plant, indoor&#10;&#10;Description automatically generated">
            <a:extLst>
              <a:ext uri="{FF2B5EF4-FFF2-40B4-BE49-F238E27FC236}">
                <a16:creationId xmlns:a16="http://schemas.microsoft.com/office/drawing/2014/main" id="{0451213E-9CDC-A815-C740-C5A76EC89B4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9197009" y="4967461"/>
            <a:ext cx="13716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09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2F7E3-24CD-1BD7-CD22-7B1EE8E6C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dirty="0"/>
              <a:t>En la </a:t>
            </a:r>
            <a:r>
              <a:rPr lang="en-US" sz="6600" dirty="0" err="1"/>
              <a:t>cocina</a:t>
            </a:r>
            <a:r>
              <a:rPr lang="en-US" sz="6600" dirty="0"/>
              <a:t> - </a:t>
            </a:r>
            <a:r>
              <a:rPr lang="en-US" sz="6600" dirty="0" err="1"/>
              <a:t>Vocabulario</a:t>
            </a:r>
            <a:endParaRPr lang="en-US" sz="6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BC6E53-FCFE-D37C-D7FC-9DD3D5ABE9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Español</a:t>
            </a:r>
            <a:endParaRPr lang="en-US" sz="2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2975D9-8EC3-6045-C564-A414BACC33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2541600"/>
            <a:ext cx="5003801" cy="411099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400" b="1" dirty="0" err="1"/>
              <a:t>poner</a:t>
            </a:r>
            <a:endParaRPr lang="en-US" sz="2400" b="1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400" b="1" dirty="0" err="1"/>
              <a:t>pelar</a:t>
            </a:r>
            <a:endParaRPr lang="en-US" sz="2400" b="1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400" b="1" dirty="0" err="1"/>
              <a:t>combinar</a:t>
            </a:r>
            <a:endParaRPr lang="en-US" sz="2400" b="1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400" b="1" dirty="0" err="1"/>
              <a:t>mezclar</a:t>
            </a:r>
            <a:endParaRPr lang="en-US" sz="2400" b="1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59AFBD-420B-9A24-F76D-C344BA14C6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ingles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15145C-1F1B-847B-3196-B2D06C2763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58400" y="2541599"/>
            <a:ext cx="5003800" cy="41148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400" b="1" dirty="0"/>
              <a:t>to put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400" b="1" dirty="0"/>
              <a:t>to peel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400" b="1" dirty="0"/>
              <a:t>to combine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400" b="1" dirty="0"/>
              <a:t>to mix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86212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F9762-E11A-F3DD-3C42-138915F4A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dirty="0" err="1"/>
              <a:t>Haciendo</a:t>
            </a:r>
            <a:r>
              <a:rPr lang="en-US" sz="6600" dirty="0"/>
              <a:t> guacamole…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503A4B-8138-DB7B-607D-E048FEB031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2541599"/>
            <a:ext cx="5003801" cy="3657600"/>
          </a:xfrm>
        </p:spPr>
        <p:txBody>
          <a:bodyPr>
            <a:noAutofit/>
          </a:bodyPr>
          <a:lstStyle/>
          <a:p>
            <a:pPr lvl="0"/>
            <a:r>
              <a:rPr lang="es-MX" i="1" dirty="0"/>
              <a:t>¿</a:t>
            </a:r>
            <a:r>
              <a:rPr lang="es-MX" sz="2400" i="1" dirty="0"/>
              <a:t>Qué necesitas para preparar el guacamole?</a:t>
            </a:r>
            <a:r>
              <a:rPr lang="es-MX" sz="2400" dirty="0"/>
              <a:t>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MX" sz="2400" i="1" dirty="0"/>
              <a:t>Los aguacates, el jalapeño, la cebolla, el ajo, la sal, el limón,</a:t>
            </a:r>
            <a:endParaRPr lang="en-US" sz="2400" dirty="0"/>
          </a:p>
          <a:p>
            <a:pPr lvl="0"/>
            <a:r>
              <a:rPr lang="es-MX" sz="2400" i="1" dirty="0"/>
              <a:t>Primero, necesito                     el aguacate.</a:t>
            </a:r>
            <a:endParaRPr lang="en-US" sz="2400" dirty="0"/>
          </a:p>
          <a:p>
            <a:pPr marL="0" marR="0" lv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tabLst>
                <a:tab pos="1092200" algn="l"/>
              </a:tabLst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5069BA-800D-D12C-9ABA-6567169A88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58400" y="2541599"/>
            <a:ext cx="5003800" cy="36576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s-MX" sz="2400" i="1" dirty="0"/>
              <a:t>Voy a usar                               para sazonar el guacamole.</a:t>
            </a:r>
            <a:r>
              <a:rPr lang="es-MX" sz="2400" dirty="0"/>
              <a:t> </a:t>
            </a:r>
            <a:endParaRPr lang="es-MX" sz="2400" i="1" dirty="0"/>
          </a:p>
          <a:p>
            <a:pPr>
              <a:buFont typeface="Wingdings" panose="05000000000000000000" pitchFamily="2" charset="2"/>
              <a:buChar char="§"/>
            </a:pPr>
            <a:r>
              <a:rPr lang="es-MX" sz="2400" i="1" dirty="0"/>
              <a:t>¿Cuáles utensilios usas cuando preparar el guacamole?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MX" sz="2400" i="1" dirty="0"/>
              <a:t>el molcajete, un cuchillo, una cuchara, un tazón/bol </a:t>
            </a:r>
            <a:endParaRPr lang="en-US" sz="2400" dirty="0"/>
          </a:p>
          <a:p>
            <a:endParaRPr lang="en-US" dirty="0"/>
          </a:p>
        </p:txBody>
      </p:sp>
      <p:pic>
        <p:nvPicPr>
          <p:cNvPr id="8" name="Picture 7" descr="A bowl of guacamole and chips on a plate&#10;&#10;Description automatically generated">
            <a:extLst>
              <a:ext uri="{FF2B5EF4-FFF2-40B4-BE49-F238E27FC236}">
                <a16:creationId xmlns:a16="http://schemas.microsoft.com/office/drawing/2014/main" id="{14866302-4F41-1E68-9175-7B9C49BAC9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600659" y="326453"/>
            <a:ext cx="2575339" cy="193150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751362E-3BF7-C5ED-8294-3E001370E9F0}"/>
              </a:ext>
            </a:extLst>
          </p:cNvPr>
          <p:cNvSpPr txBox="1"/>
          <p:nvPr/>
        </p:nvSpPr>
        <p:spPr>
          <a:xfrm>
            <a:off x="3420682" y="4521473"/>
            <a:ext cx="1645920" cy="457200"/>
          </a:xfrm>
          <a:prstGeom prst="rect">
            <a:avLst/>
          </a:prstGeom>
          <a:solidFill>
            <a:schemeClr val="bg2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pelar</a:t>
            </a:r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83F72E-8290-9B88-D059-E994C48E1A62}"/>
              </a:ext>
            </a:extLst>
          </p:cNvPr>
          <p:cNvSpPr txBox="1"/>
          <p:nvPr/>
        </p:nvSpPr>
        <p:spPr>
          <a:xfrm>
            <a:off x="8282606" y="2512233"/>
            <a:ext cx="3008245" cy="457200"/>
          </a:xfrm>
          <a:prstGeom prst="rect">
            <a:avLst/>
          </a:prstGeom>
          <a:solidFill>
            <a:schemeClr val="bg2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sal</a:t>
            </a:r>
            <a:r>
              <a:rPr lang="en-US" sz="2400" dirty="0"/>
              <a:t> y oregano</a:t>
            </a:r>
          </a:p>
        </p:txBody>
      </p:sp>
    </p:spTree>
    <p:extLst>
      <p:ext uri="{BB962C8B-B14F-4D97-AF65-F5344CB8AC3E}">
        <p14:creationId xmlns:p14="http://schemas.microsoft.com/office/powerpoint/2010/main" val="3668541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2F7E3-24CD-1BD7-CD22-7B1EE8E6C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dirty="0"/>
              <a:t>En la mesa – </a:t>
            </a:r>
            <a:r>
              <a:rPr lang="en-US" sz="6600" dirty="0" err="1"/>
              <a:t>Frases</a:t>
            </a:r>
            <a:r>
              <a:rPr lang="en-US" sz="6600" dirty="0"/>
              <a:t> </a:t>
            </a:r>
            <a:r>
              <a:rPr lang="en-US" sz="6600" dirty="0" err="1"/>
              <a:t>comunes</a:t>
            </a:r>
            <a:endParaRPr lang="en-US" sz="6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BC6E53-FCFE-D37C-D7FC-9DD3D5ABE9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Español</a:t>
            </a:r>
            <a:endParaRPr lang="en-US" sz="2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2975D9-8EC3-6045-C564-A414BACC33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8641" y="2541599"/>
            <a:ext cx="5486400" cy="4110991"/>
          </a:xfrm>
        </p:spPr>
        <p:txBody>
          <a:bodyPr>
            <a:noAutofit/>
          </a:bodyPr>
          <a:lstStyle/>
          <a:p>
            <a:pPr marL="457200" lvl="0" indent="-457200">
              <a:buFont typeface="+mj-lt"/>
              <a:buAutoNum type="arabicParenR"/>
            </a:pPr>
            <a:r>
              <a:rPr lang="es-MX" sz="2400" b="1" dirty="0"/>
              <a:t>Pon la mesa. </a:t>
            </a:r>
          </a:p>
          <a:p>
            <a:pPr marL="457200" lvl="0" indent="-457200">
              <a:buFont typeface="+mj-lt"/>
              <a:buAutoNum type="arabicParenR"/>
            </a:pPr>
            <a:r>
              <a:rPr lang="es-MX" sz="2400" b="1" dirty="0"/>
              <a:t>¿Dónde está la mantequila? </a:t>
            </a:r>
            <a:endParaRPr lang="en-US" sz="2400" dirty="0"/>
          </a:p>
          <a:p>
            <a:pPr marL="457200" lvl="0" indent="-457200">
              <a:buFont typeface="+mj-lt"/>
              <a:buAutoNum type="arabicParenR"/>
            </a:pPr>
            <a:r>
              <a:rPr lang="es-MX" sz="2400" b="1" dirty="0"/>
              <a:t>Pásame el pimiento por favor.</a:t>
            </a:r>
            <a:endParaRPr lang="en-US" sz="2400" dirty="0"/>
          </a:p>
          <a:p>
            <a:pPr marL="457200" lvl="0" indent="-457200">
              <a:buFont typeface="+mj-lt"/>
              <a:buAutoNum type="arabicParenR"/>
            </a:pPr>
            <a:r>
              <a:rPr lang="es-MX" sz="2400" b="1" dirty="0"/>
              <a:t>La comida es deliciosa. </a:t>
            </a:r>
            <a:endParaRPr lang="en-US" sz="2400" dirty="0"/>
          </a:p>
          <a:p>
            <a:pPr marL="457200" lvl="0" indent="-457200">
              <a:buFont typeface="+mj-lt"/>
              <a:buAutoNum type="arabicParenR"/>
            </a:pPr>
            <a:r>
              <a:rPr lang="es-MX" sz="2400" b="1" dirty="0"/>
              <a:t>Me encanta el guacamole.</a:t>
            </a:r>
            <a:r>
              <a:rPr lang="es-MX" sz="2400" dirty="0"/>
              <a:t> </a:t>
            </a:r>
            <a:endParaRPr lang="en-US" sz="2400" dirty="0"/>
          </a:p>
          <a:p>
            <a:pPr marL="457200" lvl="0" indent="-457200">
              <a:buFont typeface="+mj-lt"/>
              <a:buAutoNum type="arabicParenR"/>
            </a:pPr>
            <a:r>
              <a:rPr lang="es-MX" sz="2400" b="1" dirty="0"/>
              <a:t>¿Te gusta el guacamole? </a:t>
            </a:r>
            <a:endParaRPr lang="en-US" sz="24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59AFBD-420B-9A24-F76D-C344BA14C6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ingles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15145C-1F1B-847B-3196-B2D06C2763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58400" y="2541599"/>
            <a:ext cx="5486400" cy="41148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es-MX" sz="2400" dirty="0"/>
              <a:t>Set the table.</a:t>
            </a:r>
          </a:p>
          <a:p>
            <a:pPr marL="457200" indent="-457200">
              <a:buFont typeface="+mj-lt"/>
              <a:buAutoNum type="arabicParenR"/>
            </a:pPr>
            <a:r>
              <a:rPr lang="es-MX" sz="2400" dirty="0"/>
              <a:t>Where is the butter?</a:t>
            </a:r>
          </a:p>
          <a:p>
            <a:pPr marL="457200" indent="-457200">
              <a:buFont typeface="+mj-lt"/>
              <a:buAutoNum type="arabicParenR"/>
            </a:pPr>
            <a:r>
              <a:rPr lang="es-MX" sz="2400" dirty="0"/>
              <a:t> </a:t>
            </a:r>
            <a:r>
              <a:rPr lang="en-US" sz="2400" dirty="0"/>
              <a:t>Pass me the pepper please.</a:t>
            </a:r>
          </a:p>
          <a:p>
            <a:pPr marL="457200" indent="-457200">
              <a:buFont typeface="+mj-lt"/>
              <a:buAutoNum type="arabicParenR"/>
            </a:pPr>
            <a:r>
              <a:rPr lang="es-MX" sz="2400" dirty="0"/>
              <a:t>The food is delicious.</a:t>
            </a:r>
          </a:p>
          <a:p>
            <a:pPr marL="457200" indent="-457200">
              <a:buFont typeface="+mj-lt"/>
              <a:buAutoNum type="arabicParenR"/>
            </a:pPr>
            <a:r>
              <a:rPr lang="es-MX" sz="2400" dirty="0"/>
              <a:t>I love guacamole.</a:t>
            </a:r>
          </a:p>
          <a:p>
            <a:pPr marL="457200" indent="-457200">
              <a:buFont typeface="+mj-lt"/>
              <a:buAutoNum type="arabicParenR"/>
            </a:pPr>
            <a:r>
              <a:rPr lang="es-MX" sz="2400" dirty="0"/>
              <a:t>Do you like guacamole?</a:t>
            </a:r>
            <a:endParaRPr lang="en-US" sz="2400" dirty="0"/>
          </a:p>
          <a:p>
            <a:pPr marL="457200" indent="-457200">
              <a:buFont typeface="+mj-lt"/>
              <a:buAutoNum type="arabicParenR"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3952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2F7E3-24CD-1BD7-CD22-7B1EE8E6C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dirty="0"/>
              <a:t>En la mesa – </a:t>
            </a:r>
            <a:r>
              <a:rPr lang="en-US" sz="6600" dirty="0" err="1"/>
              <a:t>Frases</a:t>
            </a:r>
            <a:r>
              <a:rPr lang="en-US" sz="6600" dirty="0"/>
              <a:t> </a:t>
            </a:r>
            <a:r>
              <a:rPr lang="en-US" sz="6600" dirty="0" err="1"/>
              <a:t>comunes</a:t>
            </a:r>
            <a:endParaRPr lang="en-US" sz="6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BC6E53-FCFE-D37C-D7FC-9DD3D5ABE9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español</a:t>
            </a:r>
            <a:endParaRPr lang="en-US" sz="2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2975D9-8EC3-6045-C564-A414BACC33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8641" y="2541599"/>
            <a:ext cx="5486400" cy="4110991"/>
          </a:xfrm>
        </p:spPr>
        <p:txBody>
          <a:bodyPr>
            <a:noAutofit/>
          </a:bodyPr>
          <a:lstStyle/>
          <a:p>
            <a:pPr marL="457200" lvl="0" indent="-457200">
              <a:buFont typeface="+mj-lt"/>
              <a:buAutoNum type="arabicParenR"/>
            </a:pPr>
            <a:r>
              <a:rPr lang="en-US" sz="2400" b="1" dirty="0" err="1"/>
              <a:t>Necesito</a:t>
            </a:r>
            <a:r>
              <a:rPr lang="en-US" sz="2400" b="1" dirty="0"/>
              <a:t> </a:t>
            </a:r>
            <a:r>
              <a:rPr lang="en-US" sz="2400" b="1" dirty="0" err="1"/>
              <a:t>más</a:t>
            </a:r>
            <a:r>
              <a:rPr lang="en-US" sz="2400" b="1" dirty="0"/>
              <a:t> </a:t>
            </a:r>
            <a:r>
              <a:rPr lang="en-US" sz="2400" b="1" dirty="0" err="1"/>
              <a:t>sal</a:t>
            </a:r>
            <a:r>
              <a:rPr lang="en-US" sz="2400" b="1" dirty="0"/>
              <a:t>. </a:t>
            </a:r>
            <a:endParaRPr lang="en-US" sz="2400" dirty="0"/>
          </a:p>
          <a:p>
            <a:pPr marL="457200" lvl="0" indent="-457200">
              <a:buFont typeface="+mj-lt"/>
              <a:buAutoNum type="arabicParenR"/>
            </a:pPr>
            <a:r>
              <a:rPr lang="en-US" sz="2400" b="1" dirty="0"/>
              <a:t>¡</a:t>
            </a:r>
            <a:r>
              <a:rPr lang="en-US" sz="2400" b="1" dirty="0" err="1"/>
              <a:t>Listo</a:t>
            </a:r>
            <a:r>
              <a:rPr lang="en-US" sz="2400" b="1" dirty="0"/>
              <a:t>, a comer! </a:t>
            </a:r>
            <a:r>
              <a:rPr lang="es-MX" sz="2400" b="1" dirty="0"/>
              <a:t>Buen provecho. </a:t>
            </a:r>
            <a:endParaRPr lang="en-US" sz="2400" dirty="0"/>
          </a:p>
          <a:p>
            <a:pPr marL="457200" lvl="0" indent="-457200">
              <a:buFont typeface="+mj-lt"/>
              <a:buAutoNum type="arabicParenR"/>
            </a:pPr>
            <a:r>
              <a:rPr lang="es-MX" sz="2400" b="1" dirty="0"/>
              <a:t>¡Guácala! </a:t>
            </a:r>
          </a:p>
          <a:p>
            <a:pPr marL="457200" lvl="0" indent="-457200">
              <a:buFont typeface="+mj-lt"/>
              <a:buAutoNum type="arabicParenR"/>
            </a:pPr>
            <a:r>
              <a:rPr lang="es-MX" sz="2400" b="1" dirty="0"/>
              <a:t>¡Qué rico! </a:t>
            </a:r>
            <a:endParaRPr lang="en-US" sz="24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59AFBD-420B-9A24-F76D-C344BA14C6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ingles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15145C-1F1B-847B-3196-B2D06C2763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58400" y="2541599"/>
            <a:ext cx="5486400" cy="41148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en-US" sz="2400" dirty="0"/>
              <a:t>I need more salt.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400" dirty="0"/>
              <a:t>Ready, to eat!</a:t>
            </a:r>
            <a:r>
              <a:rPr lang="en-US" sz="2400" b="1" dirty="0"/>
              <a:t>  </a:t>
            </a:r>
            <a:r>
              <a:rPr lang="es-MX" sz="2400" dirty="0"/>
              <a:t>Enjoy your meal.</a:t>
            </a:r>
          </a:p>
          <a:p>
            <a:pPr marL="457200" indent="-457200">
              <a:buFont typeface="+mj-lt"/>
              <a:buAutoNum type="arabicParenR"/>
            </a:pPr>
            <a:r>
              <a:rPr lang="es-MX" sz="2400" dirty="0"/>
              <a:t>Gross! Yuck!</a:t>
            </a:r>
          </a:p>
          <a:p>
            <a:pPr marL="457200" indent="-457200">
              <a:buFont typeface="+mj-lt"/>
              <a:buAutoNum type="arabicParenR"/>
            </a:pPr>
            <a:r>
              <a:rPr lang="es-MX" sz="2400" dirty="0"/>
              <a:t>How rich!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  <a:p>
            <a:pPr marL="457200" indent="-457200">
              <a:buFont typeface="+mj-lt"/>
              <a:buAutoNum type="arabicParenR"/>
            </a:pPr>
            <a:endParaRPr lang="en-US" dirty="0"/>
          </a:p>
          <a:p>
            <a:pPr marL="457200" indent="-457200">
              <a:buFont typeface="+mj-lt"/>
              <a:buAutoNum type="arabicParenR"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23033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obVTI">
  <a:themeElements>
    <a:clrScheme name="AnalogousFromLightSeed_2SEEDS">
      <a:dk1>
        <a:srgbClr val="000000"/>
      </a:dk1>
      <a:lt1>
        <a:srgbClr val="FFFFFF"/>
      </a:lt1>
      <a:dk2>
        <a:srgbClr val="412924"/>
      </a:dk2>
      <a:lt2>
        <a:srgbClr val="E8E4E2"/>
      </a:lt2>
      <a:accent1>
        <a:srgbClr val="7EA3BA"/>
      </a:accent1>
      <a:accent2>
        <a:srgbClr val="7FA9A8"/>
      </a:accent2>
      <a:accent3>
        <a:srgbClr val="969FC7"/>
      </a:accent3>
      <a:accent4>
        <a:srgbClr val="BA7E87"/>
      </a:accent4>
      <a:accent5>
        <a:srgbClr val="C1998A"/>
      </a:accent5>
      <a:accent6>
        <a:srgbClr val="B19F78"/>
      </a:accent6>
      <a:hlink>
        <a:srgbClr val="A57759"/>
      </a:hlink>
      <a:folHlink>
        <a:srgbClr val="7F7F7F"/>
      </a:folHlink>
    </a:clrScheme>
    <a:fontScheme name="Blob">
      <a:majorFont>
        <a:latin typeface="The Hand Extrablack"/>
        <a:ea typeface=""/>
        <a:cs typeface=""/>
      </a:majorFont>
      <a:minorFont>
        <a:latin typeface="Sagona Book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obVTI" id="{06D3AACF-B619-4265-899F-5E2FB3A445D5}" vid="{F5918863-BA1A-4735-81A8-3E7BFBDA847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10989</TotalTime>
  <Words>825</Words>
  <Application>Microsoft Office PowerPoint</Application>
  <PresentationFormat>Widescreen</PresentationFormat>
  <Paragraphs>196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Sagona Book</vt:lpstr>
      <vt:lpstr>The Hand Extrablack</vt:lpstr>
      <vt:lpstr>Wingdings</vt:lpstr>
      <vt:lpstr>BlobVTI</vt:lpstr>
      <vt:lpstr>In the kitchen</vt:lpstr>
      <vt:lpstr>¡Bienvenidos!</vt:lpstr>
      <vt:lpstr>Haciendo guacamole…</vt:lpstr>
      <vt:lpstr>En la cocina - Vocabulario</vt:lpstr>
      <vt:lpstr>En la cocina - Vocabulario</vt:lpstr>
      <vt:lpstr>En la cocina - Vocabulario</vt:lpstr>
      <vt:lpstr>Haciendo guacamole…</vt:lpstr>
      <vt:lpstr>En la mesa – Frases comunes</vt:lpstr>
      <vt:lpstr>En la mesa – Frases comunes</vt:lpstr>
      <vt:lpstr>Vocabulario – En la mesa</vt:lpstr>
      <vt:lpstr>Vocabulario – En la mesa</vt:lpstr>
      <vt:lpstr>Práctica - Traducir</vt:lpstr>
      <vt:lpstr>Conversación</vt:lpstr>
      <vt:lpstr>Más práctica…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the kitchen</dc:title>
  <dc:creator>Emma Garcia</dc:creator>
  <cp:lastModifiedBy>Emma Garcia</cp:lastModifiedBy>
  <cp:revision>55</cp:revision>
  <dcterms:created xsi:type="dcterms:W3CDTF">2023-06-04T13:26:05Z</dcterms:created>
  <dcterms:modified xsi:type="dcterms:W3CDTF">2023-06-12T22:37:07Z</dcterms:modified>
</cp:coreProperties>
</file>