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6" r:id="rId3"/>
    <p:sldId id="274" r:id="rId4"/>
    <p:sldId id="272" r:id="rId5"/>
    <p:sldId id="273" r:id="rId6"/>
    <p:sldId id="277" r:id="rId7"/>
    <p:sldId id="286" r:id="rId8"/>
    <p:sldId id="271" r:id="rId9"/>
    <p:sldId id="264" r:id="rId10"/>
    <p:sldId id="266" r:id="rId11"/>
    <p:sldId id="267" r:id="rId12"/>
    <p:sldId id="259" r:id="rId13"/>
    <p:sldId id="260" r:id="rId14"/>
    <p:sldId id="285" r:id="rId15"/>
    <p:sldId id="261" r:id="rId16"/>
    <p:sldId id="278" r:id="rId17"/>
    <p:sldId id="279" r:id="rId18"/>
    <p:sldId id="282" r:id="rId19"/>
    <p:sldId id="283" r:id="rId20"/>
    <p:sldId id="28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64DD8B3F-4475-4903-B21B-0FD871DC6B3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43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46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08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50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54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45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25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37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76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60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08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38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4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67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51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88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64DD8B3F-4475-4903-B21B-0FD871DC6B3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illustrations/pulgares-arriba-cara-sonriente-emoji-4007573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pixabay.com/de/illustrations/smili-smiley-smiliy-daumen-runter-3898008/" TargetMode="Externa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rtugueronationalpark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aturascape.es/parque-nacional-tortuguero/" TargetMode="Externa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milagrosa.blogspot.com/p/pre-primary-from-3-to-5-years-old.html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la-clase-de-laura.blogspot.com/2016/06/las-notas-musicales.html" TargetMode="Externa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smiling-soul-sowmya.blogspot.com/2015/10/say-good-bye.html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domainpictures.net/view-image.php?image=29262&amp;picture=stuffed-animals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lcodigok.blogspot.com/2013/11/el-regreso.html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illustrations/smili-smiley-smiliy-daumen-runter-3898008/" TargetMode="External"/><Relationship Id="rId7" Type="http://schemas.openxmlformats.org/officeDocument/2006/relationships/hyperlink" Target="https://pixabay.com/en/smile-smiley-wink-ok-correctly-2352472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s://pixabay.com/en/boredom-animated-smiley-cool-1977519/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WxppFpnHs8" TargetMode="External"/><Relationship Id="rId2" Type="http://schemas.openxmlformats.org/officeDocument/2006/relationships/hyperlink" Target="https://youtu.be/43LiPJvKLY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HtwCZowcGuw" TargetMode="External"/><Relationship Id="rId4" Type="http://schemas.openxmlformats.org/officeDocument/2006/relationships/hyperlink" Target="https://www.youtube.com/watch?v=fGgqmopZ0F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ixabay.com/es/acuario-peces-pecera-vida-marina-284551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BA3A7-D1F7-4678-A898-493BE0C796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b="1" dirty="0"/>
              <a:t>Summer Zoo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92ACF4-F338-414E-8FA9-5A619EA598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600" b="1" dirty="0"/>
              <a:t>Week 2</a:t>
            </a:r>
          </a:p>
        </p:txBody>
      </p:sp>
    </p:spTree>
    <p:extLst>
      <p:ext uri="{BB962C8B-B14F-4D97-AF65-F5344CB8AC3E}">
        <p14:creationId xmlns:p14="http://schemas.microsoft.com/office/powerpoint/2010/main" val="1286511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El </a:t>
            </a:r>
            <a:r>
              <a:rPr lang="en-US" sz="6000" b="1" dirty="0" err="1"/>
              <a:t>acuario</a:t>
            </a:r>
            <a:endParaRPr lang="en-US" sz="6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6D1D6-946E-437A-AE75-0105ACED5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b="1" dirty="0" err="1"/>
              <a:t>el</a:t>
            </a:r>
            <a:r>
              <a:rPr lang="en-US" sz="3200" b="1" dirty="0"/>
              <a:t> </a:t>
            </a:r>
            <a:r>
              <a:rPr lang="en-US" sz="3200" b="1" dirty="0" err="1"/>
              <a:t>pulpo</a:t>
            </a:r>
            <a:endParaRPr lang="en-US" sz="32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D1012-AD84-44B7-8E8A-4F762F315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b="1" dirty="0" err="1"/>
              <a:t>el</a:t>
            </a:r>
            <a:r>
              <a:rPr lang="en-US" sz="3200" b="1" dirty="0"/>
              <a:t> </a:t>
            </a:r>
            <a:r>
              <a:rPr lang="en-US" sz="3200" b="1" dirty="0" err="1"/>
              <a:t>pez</a:t>
            </a:r>
            <a:r>
              <a:rPr lang="en-US" sz="3200" b="1" dirty="0"/>
              <a:t> (</a:t>
            </a:r>
            <a:r>
              <a:rPr lang="en-US" sz="3200" b="1" dirty="0" err="1"/>
              <a:t>los</a:t>
            </a:r>
            <a:r>
              <a:rPr lang="en-US" sz="3200" b="1" dirty="0"/>
              <a:t> </a:t>
            </a:r>
            <a:r>
              <a:rPr lang="en-US" sz="3200" b="1" dirty="0" err="1"/>
              <a:t>peces</a:t>
            </a:r>
            <a:r>
              <a:rPr lang="en-US" sz="3200" b="1" dirty="0"/>
              <a:t>)</a:t>
            </a:r>
          </a:p>
        </p:txBody>
      </p:sp>
      <p:pic>
        <p:nvPicPr>
          <p:cNvPr id="17" name="Content Placeholder 16" descr="cez_E4e9Y8ryvnbo4MXTRh-3YFiphGpnHtwLIU2kQEVm8kOZitMBk_n7tn36rZNXgUKvKINT6rT8AHT8lnDjlTaWfbNEFJQx3_SSOnQno32qcV-MMk7ZuzdGXyRNDIDn1unh2-8lYkw">
            <a:extLst>
              <a:ext uri="{FF2B5EF4-FFF2-40B4-BE49-F238E27FC236}">
                <a16:creationId xmlns:a16="http://schemas.microsoft.com/office/drawing/2014/main" id="{E51821D3-5270-3669-4D65-1025AF7245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/>
          <a:stretch>
            <a:fillRect/>
          </a:stretch>
        </p:blipFill>
        <p:spPr bwMode="auto">
          <a:xfrm>
            <a:off x="1281533" y="3316514"/>
            <a:ext cx="4572000" cy="2914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96B7E1F7-A48C-4EF2-30E9-285EA45AFB6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133" y="3321259"/>
            <a:ext cx="4572000" cy="3121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6369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El </a:t>
            </a:r>
            <a:r>
              <a:rPr lang="en-US" sz="6000" b="1" dirty="0" err="1"/>
              <a:t>acuario</a:t>
            </a:r>
            <a:endParaRPr lang="en-US" sz="6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6D1D6-946E-437A-AE75-0105ACED5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b="1" dirty="0" err="1"/>
              <a:t>el</a:t>
            </a:r>
            <a:r>
              <a:rPr lang="en-US" sz="3200" b="1" dirty="0"/>
              <a:t> </a:t>
            </a:r>
            <a:r>
              <a:rPr lang="en-US" sz="3200" b="1" dirty="0" err="1"/>
              <a:t>cocodrilo</a:t>
            </a:r>
            <a:endParaRPr lang="en-US" sz="32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D1012-AD84-44B7-8E8A-4F762F315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b="1" dirty="0" err="1"/>
              <a:t>los</a:t>
            </a:r>
            <a:r>
              <a:rPr lang="en-US" sz="3200" b="1" dirty="0"/>
              <a:t> </a:t>
            </a:r>
            <a:r>
              <a:rPr lang="en-US" sz="3200" b="1" dirty="0" err="1"/>
              <a:t>animales</a:t>
            </a:r>
            <a:endParaRPr lang="en-US" sz="3200" b="1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34C25D79-0C8A-D230-E4EA-4CF8ED9BBE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4" y="3276022"/>
            <a:ext cx="4663440" cy="2803279"/>
          </a:xfrm>
          <a:prstGeom prst="rect">
            <a:avLst/>
          </a:prstGeom>
          <a:noFill/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1744D464-9FCF-EB6E-F89E-77497F7EE39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08" y="3276022"/>
            <a:ext cx="4664655" cy="2806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1087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El </a:t>
            </a:r>
            <a:r>
              <a:rPr lang="en-US" sz="6000" b="1" dirty="0" err="1"/>
              <a:t>acuario</a:t>
            </a:r>
            <a:endParaRPr lang="en-US" sz="6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6D1D6-946E-437A-AE75-0105ACED5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b="1" dirty="0"/>
              <a:t>la </a:t>
            </a:r>
            <a:r>
              <a:rPr lang="en-US" sz="3200" b="1" dirty="0" err="1"/>
              <a:t>tortuga</a:t>
            </a:r>
            <a:endParaRPr lang="en-US" sz="32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D1012-AD84-44B7-8E8A-4F762F315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b="1" dirty="0"/>
              <a:t>la iguana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94DC707A-7993-607A-1EEC-1EFC65B903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4" y="3209877"/>
            <a:ext cx="4297680" cy="3371455"/>
          </a:xfrm>
          <a:prstGeom prst="rect">
            <a:avLst/>
          </a:prstGeom>
          <a:noFill/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8B4D0A5B-3D10-BBDF-A3C3-6BA64A3E938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431" y="3209877"/>
            <a:ext cx="4663440" cy="3110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6510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El </a:t>
            </a:r>
            <a:r>
              <a:rPr lang="en-US" sz="6000" b="1" dirty="0" err="1"/>
              <a:t>acuario</a:t>
            </a:r>
            <a:endParaRPr lang="en-US" sz="6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6D1D6-946E-437A-AE75-0105ACED5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b="1" dirty="0" err="1"/>
              <a:t>el</a:t>
            </a:r>
            <a:r>
              <a:rPr lang="en-US" sz="3200" b="1" dirty="0"/>
              <a:t> caballito de mar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D1012-AD84-44B7-8E8A-4F762F315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b="1" dirty="0" err="1"/>
              <a:t>el</a:t>
            </a:r>
            <a:r>
              <a:rPr lang="en-US" sz="3200" b="1" dirty="0"/>
              <a:t> </a:t>
            </a:r>
            <a:r>
              <a:rPr lang="en-US" sz="3200" b="1" dirty="0" err="1"/>
              <a:t>tiburón</a:t>
            </a:r>
            <a:endParaRPr lang="en-US" sz="3200" b="1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E77080F-F27F-5165-2D0B-00E6B2562C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373" y="3212324"/>
            <a:ext cx="2560320" cy="3351491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D9D004-5342-2ECF-FD11-44293777B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971" y="3645677"/>
            <a:ext cx="5120640" cy="20810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2316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77B64-DE7A-AA3C-A5DD-778CCCB6C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El </a:t>
            </a:r>
            <a:r>
              <a:rPr lang="en-US" sz="6000" b="1" dirty="0" err="1"/>
              <a:t>acuario</a:t>
            </a:r>
            <a:endParaRPr lang="en-US" sz="6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0D5DC-5A74-CD8F-B79D-2E204D23E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/>
              <a:t>No me </a:t>
            </a:r>
            <a:r>
              <a:rPr lang="en-US" sz="3200" b="1" dirty="0" err="1"/>
              <a:t>gustan</a:t>
            </a:r>
            <a:r>
              <a:rPr lang="en-US" sz="3200" b="1" dirty="0"/>
              <a:t>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A06B5-27F5-E4EF-EFB2-BC4373A58D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b="1" dirty="0"/>
              <a:t>Me </a:t>
            </a:r>
            <a:r>
              <a:rPr lang="en-US" sz="3200" b="1" dirty="0" err="1"/>
              <a:t>gustan</a:t>
            </a:r>
            <a:r>
              <a:rPr lang="en-US" sz="3200" b="1" dirty="0"/>
              <a:t>…</a:t>
            </a:r>
          </a:p>
        </p:txBody>
      </p:sp>
      <p:pic>
        <p:nvPicPr>
          <p:cNvPr id="10" name="Content Placeholder 9" descr="A picture containing logo&#10;&#10;Description automatically generated">
            <a:extLst>
              <a:ext uri="{FF2B5EF4-FFF2-40B4-BE49-F238E27FC236}">
                <a16:creationId xmlns:a16="http://schemas.microsoft.com/office/drawing/2014/main" id="{A43B6EAC-2BEB-61D4-3F31-4CDDF922C5C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81105" y="3348258"/>
            <a:ext cx="4297680" cy="3003899"/>
          </a:xfrm>
        </p:spPr>
      </p:pic>
      <p:pic>
        <p:nvPicPr>
          <p:cNvPr id="8" name="Content Placeholder 7" descr="Shape&#10;&#10;Description automatically generated">
            <a:extLst>
              <a:ext uri="{FF2B5EF4-FFF2-40B4-BE49-F238E27FC236}">
                <a16:creationId xmlns:a16="http://schemas.microsoft.com/office/drawing/2014/main" id="{0B94D8B5-0E1C-40A5-25C8-A0E32FC77B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13217" y="3212323"/>
            <a:ext cx="4114800" cy="3275767"/>
          </a:xfrm>
        </p:spPr>
      </p:pic>
    </p:spTree>
    <p:extLst>
      <p:ext uri="{BB962C8B-B14F-4D97-AF65-F5344CB8AC3E}">
        <p14:creationId xmlns:p14="http://schemas.microsoft.com/office/powerpoint/2010/main" val="1321115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La Aventura….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6D1D6-946E-437A-AE75-0105ACED5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b="1" dirty="0" err="1"/>
              <a:t>Español</a:t>
            </a:r>
            <a:endParaRPr lang="en-US" sz="32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D1012-AD84-44B7-8E8A-4F762F315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b="1" dirty="0" err="1"/>
              <a:t>Inglés</a:t>
            </a:r>
            <a:endParaRPr lang="en-US" sz="32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8127DE-4262-902C-9271-520EF88D4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012" y="3212326"/>
            <a:ext cx="5486400" cy="2807476"/>
          </a:xfrm>
        </p:spPr>
        <p:txBody>
          <a:bodyPr>
            <a:normAutofit fontScale="85000" lnSpcReduction="20000"/>
          </a:bodyPr>
          <a:lstStyle/>
          <a:p>
            <a:r>
              <a:rPr lang="en-US" sz="2400" b="1" dirty="0"/>
              <a:t>Dani: Me </a:t>
            </a:r>
            <a:r>
              <a:rPr lang="en-US" sz="2400" b="1" dirty="0" err="1"/>
              <a:t>gusta</a:t>
            </a:r>
            <a:r>
              <a:rPr lang="en-US" sz="2400" b="1" dirty="0"/>
              <a:t> la rana.. Hay ranas </a:t>
            </a:r>
            <a:r>
              <a:rPr lang="en-US" sz="2400" b="1" dirty="0" err="1"/>
              <a:t>en</a:t>
            </a:r>
            <a:r>
              <a:rPr lang="en-US" sz="2400" b="1" dirty="0"/>
              <a:t> </a:t>
            </a:r>
            <a:r>
              <a:rPr lang="en-US" sz="2400" b="1" dirty="0" err="1"/>
              <a:t>el</a:t>
            </a:r>
            <a:r>
              <a:rPr lang="en-US" sz="2400" b="1" dirty="0"/>
              <a:t> </a:t>
            </a:r>
            <a:r>
              <a:rPr lang="en-US" sz="2400" b="1" dirty="0" err="1"/>
              <a:t>acuario</a:t>
            </a:r>
            <a:r>
              <a:rPr lang="en-US" sz="2400" b="1" dirty="0"/>
              <a:t>. </a:t>
            </a:r>
          </a:p>
          <a:p>
            <a:r>
              <a:rPr lang="en-US" sz="2400" b="1" dirty="0" err="1"/>
              <a:t>Beto</a:t>
            </a:r>
            <a:r>
              <a:rPr lang="en-US" sz="2400" b="1" dirty="0"/>
              <a:t>: En </a:t>
            </a:r>
            <a:r>
              <a:rPr lang="en-US" sz="2400" b="1" dirty="0" err="1"/>
              <a:t>el</a:t>
            </a:r>
            <a:r>
              <a:rPr lang="en-US" sz="2400" b="1" dirty="0"/>
              <a:t> </a:t>
            </a:r>
            <a:r>
              <a:rPr lang="en-US" sz="2400" b="1" dirty="0" err="1"/>
              <a:t>acuario</a:t>
            </a:r>
            <a:r>
              <a:rPr lang="en-US" sz="2400" b="1" dirty="0"/>
              <a:t>, hay </a:t>
            </a:r>
            <a:r>
              <a:rPr lang="en-US" sz="2400" b="1" dirty="0" err="1"/>
              <a:t>peces</a:t>
            </a:r>
            <a:r>
              <a:rPr lang="en-US" sz="2400" b="1" dirty="0"/>
              <a:t>. </a:t>
            </a:r>
          </a:p>
          <a:p>
            <a:r>
              <a:rPr lang="en-US" sz="2400" b="1" dirty="0"/>
              <a:t>Teacher: ¿</a:t>
            </a:r>
            <a:r>
              <a:rPr lang="en-US" sz="2400" b="1" dirty="0" err="1"/>
              <a:t>Qué</a:t>
            </a:r>
            <a:r>
              <a:rPr lang="en-US" sz="2400" b="1" dirty="0"/>
              <a:t> son </a:t>
            </a:r>
            <a:r>
              <a:rPr lang="en-US" sz="2400" b="1" dirty="0" err="1"/>
              <a:t>peces</a:t>
            </a:r>
            <a:r>
              <a:rPr lang="en-US" sz="2400" b="1" dirty="0"/>
              <a:t>?</a:t>
            </a:r>
          </a:p>
          <a:p>
            <a:r>
              <a:rPr lang="en-US" sz="2400" b="1" dirty="0" err="1"/>
              <a:t>Beto</a:t>
            </a:r>
            <a:r>
              <a:rPr lang="en-US" sz="2400" b="1" dirty="0"/>
              <a:t>: No me </a:t>
            </a:r>
            <a:r>
              <a:rPr lang="en-US" sz="2400" b="1" dirty="0" err="1"/>
              <a:t>gustan</a:t>
            </a:r>
            <a:r>
              <a:rPr lang="en-US" sz="2400" b="1" dirty="0"/>
              <a:t> las </a:t>
            </a:r>
            <a:r>
              <a:rPr lang="en-US" sz="2400" b="1" dirty="0" err="1"/>
              <a:t>serpientes</a:t>
            </a:r>
            <a:r>
              <a:rPr lang="en-US" sz="2400" b="1" dirty="0"/>
              <a:t>. ¿Hay </a:t>
            </a:r>
            <a:r>
              <a:rPr lang="en-US" sz="2400" b="1" dirty="0" err="1"/>
              <a:t>serpientes</a:t>
            </a:r>
            <a:r>
              <a:rPr lang="en-US" sz="2400" b="1" dirty="0"/>
              <a:t> </a:t>
            </a:r>
            <a:r>
              <a:rPr lang="en-US" sz="2400" b="1" dirty="0" err="1"/>
              <a:t>en</a:t>
            </a:r>
            <a:r>
              <a:rPr lang="en-US" sz="2400" b="1" dirty="0"/>
              <a:t> </a:t>
            </a:r>
            <a:r>
              <a:rPr lang="en-US" sz="2400" b="1" dirty="0" err="1"/>
              <a:t>el</a:t>
            </a:r>
            <a:r>
              <a:rPr lang="en-US" sz="2400" b="1" dirty="0"/>
              <a:t> </a:t>
            </a:r>
            <a:r>
              <a:rPr lang="en-US" sz="2400" b="1" dirty="0" err="1"/>
              <a:t>acuario</a:t>
            </a:r>
            <a:r>
              <a:rPr lang="en-US" sz="2400" b="1" dirty="0"/>
              <a:t>? </a:t>
            </a:r>
          </a:p>
          <a:p>
            <a:r>
              <a:rPr lang="en-US" sz="2400" b="1" dirty="0"/>
              <a:t>Teacher: </a:t>
            </a:r>
            <a:r>
              <a:rPr lang="en-US" sz="2400" b="1" dirty="0" err="1"/>
              <a:t>Sí</a:t>
            </a:r>
            <a:r>
              <a:rPr lang="en-US" sz="2400" b="1" dirty="0"/>
              <a:t>, </a:t>
            </a:r>
            <a:r>
              <a:rPr lang="en-US" sz="2400" b="1" dirty="0" err="1"/>
              <a:t>pero</a:t>
            </a:r>
            <a:r>
              <a:rPr lang="en-US" sz="2400" b="1" dirty="0"/>
              <a:t> no </a:t>
            </a:r>
            <a:r>
              <a:rPr lang="en-US" sz="2400" b="1" dirty="0" err="1"/>
              <a:t>tengas</a:t>
            </a:r>
            <a:r>
              <a:rPr lang="en-US" sz="2400" b="1" dirty="0"/>
              <a:t> </a:t>
            </a:r>
            <a:r>
              <a:rPr lang="en-US" sz="2400" b="1" dirty="0" err="1"/>
              <a:t>miedo</a:t>
            </a:r>
            <a:r>
              <a:rPr lang="en-US" sz="2400" b="1" dirty="0"/>
              <a:t>. </a:t>
            </a:r>
            <a:r>
              <a:rPr lang="en-US" sz="2400" b="1" dirty="0" err="1"/>
              <a:t>Están</a:t>
            </a:r>
            <a:r>
              <a:rPr lang="en-US" sz="2400" b="1" dirty="0"/>
              <a:t> </a:t>
            </a:r>
            <a:r>
              <a:rPr lang="en-US" sz="2400" b="1" dirty="0" err="1"/>
              <a:t>en</a:t>
            </a:r>
            <a:r>
              <a:rPr lang="en-US" sz="2400" b="1" dirty="0"/>
              <a:t> </a:t>
            </a:r>
            <a:r>
              <a:rPr lang="en-US" sz="2400" b="1" dirty="0" err="1"/>
              <a:t>jaulas</a:t>
            </a:r>
            <a:r>
              <a:rPr lang="en-US" sz="2400" b="1" dirty="0"/>
              <a:t>. ¿</a:t>
            </a:r>
            <a:r>
              <a:rPr lang="en-US" sz="2400" b="1" dirty="0" err="1"/>
              <a:t>Clase</a:t>
            </a:r>
            <a:r>
              <a:rPr lang="en-US" sz="2400" b="1" dirty="0"/>
              <a:t>, </a:t>
            </a:r>
            <a:r>
              <a:rPr lang="en-US" sz="2400" b="1" dirty="0" err="1"/>
              <a:t>te</a:t>
            </a:r>
            <a:r>
              <a:rPr lang="en-US" sz="2400" b="1" dirty="0"/>
              <a:t> </a:t>
            </a:r>
            <a:r>
              <a:rPr lang="en-US" sz="2400" b="1" dirty="0" err="1"/>
              <a:t>gustan</a:t>
            </a:r>
            <a:r>
              <a:rPr lang="en-US" sz="2400" b="1" dirty="0"/>
              <a:t> las </a:t>
            </a:r>
            <a:r>
              <a:rPr lang="en-US" sz="2400" b="1" dirty="0" err="1"/>
              <a:t>serpientes</a:t>
            </a:r>
            <a:r>
              <a:rPr lang="en-US" sz="2400" b="1" dirty="0"/>
              <a:t>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E0A24F-2FFA-DFCD-99EB-97BC30A91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8711" y="3212327"/>
            <a:ext cx="5486400" cy="2807474"/>
          </a:xfrm>
        </p:spPr>
        <p:txBody>
          <a:bodyPr>
            <a:normAutofit fontScale="85000" lnSpcReduction="20000"/>
          </a:bodyPr>
          <a:lstStyle/>
          <a:p>
            <a:r>
              <a:rPr lang="en-US" sz="2400" b="1" dirty="0"/>
              <a:t>I like the frog</a:t>
            </a:r>
          </a:p>
          <a:p>
            <a:r>
              <a:rPr lang="en-US" sz="2400" b="1" dirty="0"/>
              <a:t> In the aquarium, there are fish.</a:t>
            </a:r>
          </a:p>
          <a:p>
            <a:r>
              <a:rPr lang="en-US" sz="2400" b="1" dirty="0"/>
              <a:t>I don’t like snakes. Are there snakes in the aquarium?</a:t>
            </a:r>
          </a:p>
          <a:p>
            <a:endParaRPr lang="en-US" sz="2400" b="1" dirty="0"/>
          </a:p>
          <a:p>
            <a:r>
              <a:rPr lang="en-US" sz="2400" b="1" dirty="0"/>
              <a:t>Yes, but don’t be afraid. They are in cages. Class, do you like snakes?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03403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9C1D83B-9E6D-449F-89C6-E2EDC2898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42000"/>
                  <a:hueMod val="42000"/>
                  <a:satMod val="124000"/>
                  <a:lumMod val="62000"/>
                </a:schemeClr>
                <a:schemeClr val="dk2">
                  <a:tint val="96000"/>
                  <a:satMod val="13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BC09B8-8564-494B-BAD7-51AACE243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DF915E5-E3C9-4FDC-B7CA-C8779A8AD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31CFAF9-47D0-45E1-AC87-958CE2C40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AE22341-DA67-4E26-811B-8BC8E3248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4E9F23E6-4D77-4496-80BD-50308E886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46565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2B89F240-F6A6-4E65-9467-2DA5D97CE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37676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E361FED2-1D39-48EB-862F-559B1A224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EE930F6-5708-A51A-22B9-239BFD5E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>
            <a:normAutofit/>
          </a:bodyPr>
          <a:lstStyle/>
          <a:p>
            <a:r>
              <a:rPr lang="en-US" sz="5400" b="1" dirty="0" err="1"/>
              <a:t>Notas</a:t>
            </a:r>
            <a:r>
              <a:rPr lang="en-US" sz="5400" b="1" dirty="0"/>
              <a:t> </a:t>
            </a:r>
            <a:r>
              <a:rPr lang="en-US" sz="5400" b="1" dirty="0" err="1"/>
              <a:t>culturales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1B232-1FC1-4AA7-65AD-FE1B2816C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072776" cy="3811740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Sea turtles nest in coastal areas all over the world, including on the coast of Mexico and other Latin American countries such as Panamá, Ecuador, and more.</a:t>
            </a:r>
          </a:p>
          <a:p>
            <a:r>
              <a:rPr lang="en-US" sz="2400" dirty="0">
                <a:solidFill>
                  <a:schemeClr val="bg1"/>
                </a:solidFill>
              </a:rPr>
              <a:t> Four out of the five species of sea turtles lay their eggs in </a:t>
            </a:r>
            <a:r>
              <a:rPr lang="en-US" sz="2400" dirty="0" err="1">
                <a:solidFill>
                  <a:schemeClr val="bg1"/>
                </a:solidFill>
              </a:rPr>
              <a:t>Tortuguero</a:t>
            </a:r>
            <a:r>
              <a:rPr lang="en-US" sz="2400" dirty="0">
                <a:solidFill>
                  <a:schemeClr val="bg1"/>
                </a:solidFill>
              </a:rPr>
              <a:t> National Park in Costa Rica. </a:t>
            </a:r>
            <a:r>
              <a:rPr lang="en-US" sz="2400" dirty="0">
                <a:solidFill>
                  <a:schemeClr val="bg1"/>
                </a:solidFill>
                <a:hlinkClick r:id="rId3"/>
              </a:rPr>
              <a:t>Parque Nacional-</a:t>
            </a:r>
            <a:r>
              <a:rPr lang="en-US" sz="2400" dirty="0" err="1">
                <a:solidFill>
                  <a:schemeClr val="bg1"/>
                </a:solidFill>
                <a:hlinkClick r:id="rId3"/>
              </a:rPr>
              <a:t>Tortuguero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2" name="Picture 21" descr="Lake Nicaragua - Wikipedia">
            <a:extLst>
              <a:ext uri="{FF2B5EF4-FFF2-40B4-BE49-F238E27FC236}">
                <a16:creationId xmlns:a16="http://schemas.microsoft.com/office/drawing/2014/main" id="{FA09AB4E-751F-B994-2A39-53115E713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28714" y="645107"/>
            <a:ext cx="3504340" cy="2710388"/>
          </a:xfrm>
          <a:prstGeom prst="rect">
            <a:avLst/>
          </a:prstGeom>
          <a:noFill/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13BE1FD-8B44-4D3C-85D1-FBE714E3D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 descr="A picture containing lake, plant, outdoor, collage&#10;&#10;Description automatically generated">
            <a:extLst>
              <a:ext uri="{FF2B5EF4-FFF2-40B4-BE49-F238E27FC236}">
                <a16:creationId xmlns:a16="http://schemas.microsoft.com/office/drawing/2014/main" id="{6DA19FAA-387D-E9E6-31E8-67B8FFCD5B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9335" b="-1"/>
          <a:stretch/>
        </p:blipFill>
        <p:spPr>
          <a:xfrm>
            <a:off x="7561080" y="3520086"/>
            <a:ext cx="3839608" cy="271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17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BADB3A8-DB23-4150-A85C-006D092D4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42000"/>
                  <a:hueMod val="42000"/>
                  <a:satMod val="124000"/>
                  <a:lumMod val="62000"/>
                </a:schemeClr>
                <a:schemeClr val="dk2">
                  <a:tint val="96000"/>
                  <a:satMod val="13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6CBC6F5-63F0-44AE-86FB-669AEF832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561DA49-F583-4172-A4B3-DF687A15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74A5049-A878-45F5-B470-E4055C524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1E1FA92-E391-4228-A379-39B153609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6700828" y="402165"/>
              <a:ext cx="506783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2C515EB-0A2F-4B14-9BB4-F3436ADB4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DE048420-AEC0-47A3-8F23-06D54190E3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F8D34A33-9305-4ECC-AD2B-2B2878EA1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198DE9-AD9C-FBEC-D636-02D4E1149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Autofit/>
          </a:bodyPr>
          <a:lstStyle/>
          <a:p>
            <a:r>
              <a:rPr lang="en-US" sz="4800" b="1" dirty="0" err="1"/>
              <a:t>Notas</a:t>
            </a:r>
            <a:r>
              <a:rPr lang="en-US" sz="4800" b="1" dirty="0"/>
              <a:t> </a:t>
            </a:r>
            <a:r>
              <a:rPr lang="en-US" sz="4800" b="1" dirty="0" err="1"/>
              <a:t>culturales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766AA-C3F8-A4AA-14C8-42DC627E0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eggs hatch after 60 days. </a:t>
            </a:r>
          </a:p>
          <a:p>
            <a:r>
              <a:rPr lang="en-US" sz="2400" dirty="0">
                <a:solidFill>
                  <a:schemeClr val="bg1"/>
                </a:solidFill>
              </a:rPr>
              <a:t>Sea turtles nest and hatch year-round in different months, depending on the country and turtle species.</a:t>
            </a:r>
          </a:p>
          <a:p>
            <a:r>
              <a:rPr lang="en-US" sz="2400" dirty="0">
                <a:solidFill>
                  <a:schemeClr val="bg1"/>
                </a:solidFill>
              </a:rPr>
              <a:t> Turtle eggs are a traditional delicacy in many of these areas, which is a problem because of the endangered status of many sea turtles. </a:t>
            </a:r>
          </a:p>
        </p:txBody>
      </p:sp>
      <p:pic>
        <p:nvPicPr>
          <p:cNvPr id="19" name="Picture 18" descr="Costa Rica Sea Turtles: Where to Watch Them and How to Help">
            <a:extLst>
              <a:ext uri="{FF2B5EF4-FFF2-40B4-BE49-F238E27FC236}">
                <a16:creationId xmlns:a16="http://schemas.microsoft.com/office/drawing/2014/main" id="{64F903FC-A907-DB54-0E94-4C5C26968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9956" y="645107"/>
            <a:ext cx="4818467" cy="2710388"/>
          </a:xfrm>
          <a:prstGeom prst="rect">
            <a:avLst/>
          </a:prstGeom>
          <a:noFill/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1B9A1072-CCD5-4242-A77E-F96255E0D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" name="Picture 19" descr="Best Costa Rica Sea Turtle Nesting Sites: Where To Go When">
            <a:extLst>
              <a:ext uri="{FF2B5EF4-FFF2-40B4-BE49-F238E27FC236}">
                <a16:creationId xmlns:a16="http://schemas.microsoft.com/office/drawing/2014/main" id="{8BF1FE66-4136-A755-921D-FD12A7D43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5632" y="3520086"/>
            <a:ext cx="4443260" cy="27103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0239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C0A96-31F8-0F18-D3D6-8DC281DE2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err="1"/>
              <a:t>Notas</a:t>
            </a:r>
            <a:r>
              <a:rPr lang="en-US" sz="6000" b="1" dirty="0"/>
              <a:t> </a:t>
            </a:r>
            <a:r>
              <a:rPr lang="en-US" sz="6000" b="1" dirty="0" err="1"/>
              <a:t>culturales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115D7-168F-FF56-FC68-DA466494D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An interesting thing about the quetzal bird is that it was chosen as the symbol of Guatemala because it must be free to survive. </a:t>
            </a:r>
          </a:p>
          <a:p>
            <a:r>
              <a:rPr lang="en-US" sz="2000" dirty="0"/>
              <a:t>In fact, it will usually die if it is captured. </a:t>
            </a:r>
          </a:p>
          <a:p>
            <a:r>
              <a:rPr lang="en-US" sz="2000" dirty="0"/>
              <a:t>The Quetzal is also the currency of Guatemala.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38AAA0-01E5-8EBB-68FF-B6E869AF85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" r="66410" b="39606"/>
          <a:stretch/>
        </p:blipFill>
        <p:spPr bwMode="auto">
          <a:xfrm>
            <a:off x="9916367" y="2805272"/>
            <a:ext cx="1572789" cy="34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95994D-C343-EDF9-44E5-ABAD694F4A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18" r="11972" b="3496"/>
          <a:stretch/>
        </p:blipFill>
        <p:spPr bwMode="auto">
          <a:xfrm>
            <a:off x="1479147" y="4311650"/>
            <a:ext cx="5232009" cy="2111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0105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5F1CA-A7B4-9CE1-E883-B6BB41F7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/>
              <a:t>Los </a:t>
            </a:r>
            <a:r>
              <a:rPr lang="en-US" sz="5400" b="1" dirty="0" err="1"/>
              <a:t>animales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FC7B1-0710-B0DF-1C9A-CD66E15E11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Animales, Animales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 gustan los animales.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chiquitos, los grandotes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con plumas, los peludos.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Animales, animales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 gustan los animales</a:t>
            </a:r>
            <a:endParaRPr lang="en-US" sz="24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oup of animals in the jungle&#10;&#10;Description automatically generated with medium confidence">
            <a:extLst>
              <a:ext uri="{FF2B5EF4-FFF2-40B4-BE49-F238E27FC236}">
                <a16:creationId xmlns:a16="http://schemas.microsoft.com/office/drawing/2014/main" id="{FBD214ED-C70E-0185-FDBB-AECC46E52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58250" y="459343"/>
            <a:ext cx="3108960" cy="2200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icture containing graphics, art, graphic design, drawing&#10;&#10;Description automatically generated">
            <a:extLst>
              <a:ext uri="{FF2B5EF4-FFF2-40B4-BE49-F238E27FC236}">
                <a16:creationId xmlns:a16="http://schemas.microsoft.com/office/drawing/2014/main" id="{C8CF2269-A75A-6910-E1CC-C1AB3EAA7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30532" y="3238404"/>
            <a:ext cx="46101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0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C7557-2933-FBA4-16D3-46FCE11B1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¡</a:t>
            </a:r>
            <a:r>
              <a:rPr lang="en-US" sz="6000" b="1" dirty="0" err="1"/>
              <a:t>Bienvenidos</a:t>
            </a:r>
            <a:r>
              <a:rPr lang="en-US" sz="6000" b="1" dirty="0"/>
              <a:t>!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D6E16-ABBA-21A8-38B2-4A2EB4863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Hola, mi </a:t>
            </a:r>
            <a:r>
              <a:rPr lang="en-US" sz="2400" b="1" dirty="0" err="1"/>
              <a:t>nombre</a:t>
            </a:r>
            <a:r>
              <a:rPr lang="en-US" sz="2400" b="1" dirty="0"/>
              <a:t> es Emma Garcia, </a:t>
            </a:r>
            <a:r>
              <a:rPr lang="en-US" sz="2400" b="1" dirty="0" err="1"/>
              <a:t>pueden</a:t>
            </a:r>
            <a:r>
              <a:rPr lang="en-US" sz="2400" b="1" dirty="0"/>
              <a:t> </a:t>
            </a:r>
            <a:r>
              <a:rPr lang="en-US" sz="2400" b="1" dirty="0" err="1"/>
              <a:t>llamarme</a:t>
            </a:r>
            <a:r>
              <a:rPr lang="en-US" sz="2400" b="1" dirty="0"/>
              <a:t> </a:t>
            </a:r>
            <a:r>
              <a:rPr lang="en-US" sz="2400" b="1" dirty="0" err="1"/>
              <a:t>Señora</a:t>
            </a:r>
            <a:r>
              <a:rPr lang="en-US" sz="2400" b="1" dirty="0"/>
              <a:t> García (Mrs. Garcia)</a:t>
            </a:r>
          </a:p>
          <a:p>
            <a:r>
              <a:rPr lang="en-US" sz="2400" b="1" dirty="0"/>
              <a:t>¡</a:t>
            </a:r>
            <a:r>
              <a:rPr lang="en-US" sz="2400" b="1" dirty="0" err="1"/>
              <a:t>Bienvenidos</a:t>
            </a:r>
            <a:r>
              <a:rPr lang="en-US" sz="2400" b="1" dirty="0"/>
              <a:t> a la </a:t>
            </a:r>
            <a:r>
              <a:rPr lang="en-US" sz="2400" b="1" dirty="0" err="1"/>
              <a:t>clase</a:t>
            </a:r>
            <a:r>
              <a:rPr lang="en-US" sz="2400" b="1" dirty="0"/>
              <a:t> </a:t>
            </a:r>
            <a:r>
              <a:rPr lang="en-US" sz="2400" b="1" dirty="0" err="1"/>
              <a:t>número</a:t>
            </a:r>
            <a:r>
              <a:rPr lang="en-US" sz="2400" b="1" dirty="0"/>
              <a:t> dos!</a:t>
            </a:r>
          </a:p>
          <a:p>
            <a:r>
              <a:rPr lang="en-US" sz="2400" b="1" dirty="0" err="1"/>
              <a:t>Recuerda</a:t>
            </a:r>
            <a:r>
              <a:rPr lang="en-US" sz="2400" b="1" dirty="0"/>
              <a:t>, la palabra para </a:t>
            </a:r>
            <a:r>
              <a:rPr lang="en-US" sz="2400" b="1" dirty="0" err="1"/>
              <a:t>asitencia</a:t>
            </a:r>
            <a:r>
              <a:rPr lang="en-US" sz="2400" b="1" dirty="0"/>
              <a:t> (attendance) is….</a:t>
            </a:r>
          </a:p>
          <a:p>
            <a:pPr marL="0" indent="0" algn="ctr">
              <a:buNone/>
            </a:pPr>
            <a:r>
              <a:rPr lang="en-US" sz="4000" b="1" dirty="0"/>
              <a:t>“PRESENTE”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423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D858B-9143-4D1B-A157-3710C70FC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Adios song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E7D19-13C6-42B7-9BBE-A606FD974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398643"/>
            <a:ext cx="8761412" cy="4108173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Es la hora de decir adiós</a:t>
            </a:r>
          </a:p>
          <a:p>
            <a:pPr marL="0" indent="0" algn="l">
              <a:buNone/>
            </a:pPr>
            <a:r>
              <a:rPr lang="es-ES" sz="28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</a:rPr>
              <a:t>¡Adiós!</a:t>
            </a:r>
          </a:p>
          <a:p>
            <a:pPr marL="0" indent="0" algn="l">
              <a:buNone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Es la hora de decir adiós</a:t>
            </a:r>
          </a:p>
          <a:p>
            <a:pPr marL="0" indent="0" algn="l">
              <a:buNone/>
            </a:pPr>
            <a:r>
              <a:rPr lang="es-ES" sz="28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</a:rPr>
              <a:t>¡Adiós!</a:t>
            </a:r>
          </a:p>
          <a:p>
            <a:pPr marL="0" indent="0" algn="l">
              <a:buNone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Adiós a mis amigos</a:t>
            </a:r>
          </a:p>
          <a:p>
            <a:pPr marL="0" indent="0" algn="l">
              <a:buNone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Adiós hasta luego</a:t>
            </a:r>
          </a:p>
          <a:p>
            <a:pPr marL="0" indent="0" algn="l">
              <a:buNone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Es la hora de decir adiós</a:t>
            </a:r>
          </a:p>
          <a:p>
            <a:pPr marL="0" indent="0" algn="l">
              <a:buNone/>
            </a:pPr>
            <a:r>
              <a:rPr lang="es-ES" sz="28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</a:rPr>
              <a:t>¡Adiós!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697FD3C2-1135-44D0-BAF4-B44DDC39B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97776" y="2398643"/>
            <a:ext cx="4762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9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47920"/>
            <a:ext cx="9878917" cy="728480"/>
          </a:xfrm>
        </p:spPr>
        <p:txBody>
          <a:bodyPr/>
          <a:lstStyle/>
          <a:p>
            <a:r>
              <a:rPr lang="en-US" sz="6000" b="1" dirty="0"/>
              <a:t>¡</a:t>
            </a:r>
            <a:r>
              <a:rPr lang="en-US" sz="6000" b="1" dirty="0" err="1"/>
              <a:t>Buenas</a:t>
            </a:r>
            <a:r>
              <a:rPr lang="en-US" sz="6000" b="1" dirty="0"/>
              <a:t> </a:t>
            </a:r>
            <a:r>
              <a:rPr lang="en-US" sz="6000" b="1" dirty="0" err="1"/>
              <a:t>tardes</a:t>
            </a:r>
            <a:r>
              <a:rPr lang="en-US" sz="6000" b="1" dirty="0"/>
              <a:t>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6D1D6-946E-437A-AE75-0105ACED5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4" y="2510628"/>
            <a:ext cx="4825158" cy="914400"/>
          </a:xfrm>
        </p:spPr>
        <p:txBody>
          <a:bodyPr/>
          <a:lstStyle/>
          <a:p>
            <a:pPr algn="ctr"/>
            <a:r>
              <a:rPr lang="en-US" sz="4000" b="1" dirty="0" err="1"/>
              <a:t>Pregunta</a:t>
            </a:r>
            <a:endParaRPr lang="en-US" sz="40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D1012-AD84-44B7-8E8A-4F762F315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8712" y="2486444"/>
            <a:ext cx="4825160" cy="914400"/>
          </a:xfrm>
        </p:spPr>
        <p:txBody>
          <a:bodyPr/>
          <a:lstStyle/>
          <a:p>
            <a:pPr algn="ctr"/>
            <a:r>
              <a:rPr lang="en-US" sz="4000" b="1" dirty="0"/>
              <a:t>Respuesta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7CB533-B449-4272-5478-65C8E9C44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4954" y="3645676"/>
            <a:ext cx="4825158" cy="2743200"/>
          </a:xfrm>
        </p:spPr>
        <p:txBody>
          <a:bodyPr>
            <a:noAutofit/>
          </a:bodyPr>
          <a:lstStyle/>
          <a:p>
            <a:r>
              <a:rPr lang="en-US" sz="3200" b="1" dirty="0"/>
              <a:t>¿</a:t>
            </a:r>
            <a:r>
              <a:rPr lang="en-US" sz="3200" b="1" dirty="0" err="1"/>
              <a:t>Trajeron</a:t>
            </a:r>
            <a:r>
              <a:rPr lang="en-US" sz="3200" b="1" dirty="0"/>
              <a:t> </a:t>
            </a:r>
            <a:r>
              <a:rPr lang="en-US" sz="3200" b="1" dirty="0" err="1"/>
              <a:t>su</a:t>
            </a:r>
            <a:r>
              <a:rPr lang="en-US" sz="3200" b="1" dirty="0"/>
              <a:t> “stuffed” animal?</a:t>
            </a:r>
          </a:p>
          <a:p>
            <a:r>
              <a:rPr lang="en-US" sz="3200" b="1" dirty="0"/>
              <a:t>¿</a:t>
            </a:r>
            <a:r>
              <a:rPr lang="en-US" sz="3200" b="1" dirty="0" err="1"/>
              <a:t>Cómo</a:t>
            </a:r>
            <a:r>
              <a:rPr lang="en-US" sz="3200" b="1" dirty="0"/>
              <a:t> se llama?</a:t>
            </a:r>
          </a:p>
          <a:p>
            <a:r>
              <a:rPr lang="en-US" sz="3200" b="1" dirty="0"/>
              <a:t>¿</a:t>
            </a:r>
            <a:r>
              <a:rPr lang="en-US" sz="3200" b="1" dirty="0" err="1"/>
              <a:t>Qué</a:t>
            </a:r>
            <a:r>
              <a:rPr lang="en-US" sz="3200" b="1" dirty="0"/>
              <a:t> animal es?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67C8121-E555-2924-66B5-A145490408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8712" y="3668866"/>
            <a:ext cx="4825159" cy="2743200"/>
          </a:xfrm>
        </p:spPr>
        <p:txBody>
          <a:bodyPr>
            <a:noAutofit/>
          </a:bodyPr>
          <a:lstStyle/>
          <a:p>
            <a:r>
              <a:rPr lang="en-US" sz="3200" b="1" dirty="0"/>
              <a:t>Si, no.</a:t>
            </a:r>
          </a:p>
          <a:p>
            <a:pPr marL="0" indent="0">
              <a:buNone/>
            </a:pPr>
            <a:endParaRPr lang="en-US" sz="3200" b="1" dirty="0"/>
          </a:p>
          <a:p>
            <a:r>
              <a:rPr lang="en-US" sz="3200" b="1" dirty="0"/>
              <a:t>Se llama …</a:t>
            </a:r>
          </a:p>
          <a:p>
            <a:r>
              <a:rPr lang="en-US" sz="3200" b="1" dirty="0"/>
              <a:t>Es un(a) …</a:t>
            </a:r>
          </a:p>
          <a:p>
            <a:endParaRPr lang="en-US" sz="3200" b="1" dirty="0"/>
          </a:p>
        </p:txBody>
      </p:sp>
      <p:pic>
        <p:nvPicPr>
          <p:cNvPr id="7" name="Picture 6" descr="A group of stuffed animals&#10;&#10;Description automatically generated">
            <a:extLst>
              <a:ext uri="{FF2B5EF4-FFF2-40B4-BE49-F238E27FC236}">
                <a16:creationId xmlns:a16="http://schemas.microsoft.com/office/drawing/2014/main" id="{90A13CDC-5AD7-8A58-1517-4D45C9CD1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58217" y="397269"/>
            <a:ext cx="2926080" cy="1955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7599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D11CC-0817-496F-9414-D5C5C270A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920628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Hola Mis Amigos </a:t>
            </a:r>
            <a:br>
              <a:rPr lang="en-US" sz="5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Hola mis amigos </a:t>
            </a:r>
            <a:br>
              <a:rPr lang="en-US" sz="5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Hola mis amigos </a:t>
            </a:r>
            <a:br>
              <a:rPr lang="en-US" sz="5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Hola mis amigos </a:t>
            </a:r>
            <a:br>
              <a:rPr lang="en-US" sz="5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Hello to my friends 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4826E70-F1FB-49A2-B315-2CE1E1D740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61679" y="2015814"/>
            <a:ext cx="2628900" cy="3133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7178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D11CC-0817-496F-9414-D5C5C270A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920628"/>
          </a:xfrm>
        </p:spPr>
        <p:txBody>
          <a:bodyPr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¿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Cómo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están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mis amigos? </a:t>
            </a:r>
            <a:b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Bien o mal o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menos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Bien o mal o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menos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Bien o mal o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menos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Cómo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estás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How are you?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BED39110-C2FC-4AC4-BD2C-BD5409868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94470" y="2933092"/>
            <a:ext cx="1645920" cy="1310913"/>
          </a:xfrm>
          <a:prstGeom prst="rect">
            <a:avLst/>
          </a:prstGeom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4D876-6A8A-4016-A4E6-353C7C231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58080" y="4564532"/>
            <a:ext cx="1554480" cy="1416040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F50D6DF8-3004-49BD-B75F-61DDA63852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094470" y="1442891"/>
            <a:ext cx="1828800" cy="116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57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err="1"/>
              <a:t>Repaso</a:t>
            </a:r>
            <a:endParaRPr lang="en-US" sz="6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6D1D6-946E-437A-AE75-0105ACED5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b="1" dirty="0"/>
              <a:t>En la selva</a:t>
            </a:r>
          </a:p>
        </p:txBody>
      </p:sp>
      <p:pic>
        <p:nvPicPr>
          <p:cNvPr id="4" name="Content Placeholder 3" descr="Tiger">
            <a:extLst>
              <a:ext uri="{FF2B5EF4-FFF2-40B4-BE49-F238E27FC236}">
                <a16:creationId xmlns:a16="http://schemas.microsoft.com/office/drawing/2014/main" id="{7BB42EA5-B084-DFEE-2A0E-EA04DA23925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/>
          <a:stretch>
            <a:fillRect/>
          </a:stretch>
        </p:blipFill>
        <p:spPr bwMode="auto">
          <a:xfrm>
            <a:off x="4742879" y="2429034"/>
            <a:ext cx="1737360" cy="134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photos-of-Giraffe">
            <a:extLst>
              <a:ext uri="{FF2B5EF4-FFF2-40B4-BE49-F238E27FC236}">
                <a16:creationId xmlns:a16="http://schemas.microsoft.com/office/drawing/2014/main" id="{82CB38BC-A89B-6BCD-FFA3-AB024F25B2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3" t="18486" r="14607" b="7076"/>
          <a:stretch>
            <a:fillRect/>
          </a:stretch>
        </p:blipFill>
        <p:spPr bwMode="auto">
          <a:xfrm>
            <a:off x="6553311" y="2429034"/>
            <a:ext cx="1463040" cy="1586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ntent Placeholder 9" descr="lion-4">
            <a:extLst>
              <a:ext uri="{FF2B5EF4-FFF2-40B4-BE49-F238E27FC236}">
                <a16:creationId xmlns:a16="http://schemas.microsoft.com/office/drawing/2014/main" id="{3231C972-B34E-4E40-992C-FC8B678D4B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/>
          <a:stretch>
            <a:fillRect/>
          </a:stretch>
        </p:blipFill>
        <p:spPr bwMode="auto">
          <a:xfrm>
            <a:off x="8171782" y="2435250"/>
            <a:ext cx="1737360" cy="1368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ntent Placeholder 8" descr="Funny-Monkey-67">
            <a:extLst>
              <a:ext uri="{FF2B5EF4-FFF2-40B4-BE49-F238E27FC236}">
                <a16:creationId xmlns:a16="http://schemas.microsoft.com/office/drawing/2014/main" id="{5ECA5BCE-A30C-560F-1B40-C46EB493F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0" r="15280"/>
          <a:stretch>
            <a:fillRect/>
          </a:stretch>
        </p:blipFill>
        <p:spPr bwMode="auto">
          <a:xfrm>
            <a:off x="4294246" y="3847153"/>
            <a:ext cx="1737360" cy="156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Content Placeholder 8" descr="article-2604010-1D117C4D00000578-291_634x782">
            <a:extLst>
              <a:ext uri="{FF2B5EF4-FFF2-40B4-BE49-F238E27FC236}">
                <a16:creationId xmlns:a16="http://schemas.microsoft.com/office/drawing/2014/main" id="{8CDAB613-5C3F-A62E-2DEF-02A44009FE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" r="3622"/>
          <a:stretch>
            <a:fillRect/>
          </a:stretch>
        </p:blipFill>
        <p:spPr bwMode="auto">
          <a:xfrm>
            <a:off x="8199179" y="5380563"/>
            <a:ext cx="1097280" cy="145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594AC6-A9DF-9C6C-C538-2CE18B7A67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/>
          <a:stretch>
            <a:fillRect/>
          </a:stretch>
        </p:blipFill>
        <p:spPr bwMode="auto">
          <a:xfrm>
            <a:off x="4322046" y="5536349"/>
            <a:ext cx="1737360" cy="12778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Content Placeholder 10" descr="ANd9GcT4RLluGaBOObW_-hUE1eLUsahRYczqNxVKXaRJESRtqntzswkc9w">
            <a:extLst>
              <a:ext uri="{FF2B5EF4-FFF2-40B4-BE49-F238E27FC236}">
                <a16:creationId xmlns:a16="http://schemas.microsoft.com/office/drawing/2014/main" id="{77FDFA5B-846B-325F-2647-0A8DE49DE4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3" r="3288"/>
          <a:stretch>
            <a:fillRect/>
          </a:stretch>
        </p:blipFill>
        <p:spPr bwMode="auto">
          <a:xfrm>
            <a:off x="6096000" y="4178415"/>
            <a:ext cx="1645920" cy="1489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Content Placeholder 6" descr="Hippopotamus_Showing_His_Deadly_Teeth_600">
            <a:extLst>
              <a:ext uri="{FF2B5EF4-FFF2-40B4-BE49-F238E27FC236}">
                <a16:creationId xmlns:a16="http://schemas.microsoft.com/office/drawing/2014/main" id="{714C456C-D0FE-0ED4-E581-0050B1BC72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4"/>
          <a:stretch>
            <a:fillRect/>
          </a:stretch>
        </p:blipFill>
        <p:spPr bwMode="auto">
          <a:xfrm>
            <a:off x="9973133" y="2427469"/>
            <a:ext cx="1737360" cy="1346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Content Placeholder 10" descr="Zebra">
            <a:extLst>
              <a:ext uri="{FF2B5EF4-FFF2-40B4-BE49-F238E27FC236}">
                <a16:creationId xmlns:a16="http://schemas.microsoft.com/office/drawing/2014/main" id="{0C87BD6E-55D2-FCE3-AC33-6A5B6095E9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/>
          <a:stretch>
            <a:fillRect/>
          </a:stretch>
        </p:blipFill>
        <p:spPr bwMode="auto">
          <a:xfrm>
            <a:off x="8165960" y="3938661"/>
            <a:ext cx="1737360" cy="1376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Content Placeholder 8" descr="kangaroo-facts-for-kids">
            <a:extLst>
              <a:ext uri="{FF2B5EF4-FFF2-40B4-BE49-F238E27FC236}">
                <a16:creationId xmlns:a16="http://schemas.microsoft.com/office/drawing/2014/main" id="{071A4624-6004-CDEE-3C41-02E3CF4305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r="10135"/>
          <a:stretch>
            <a:fillRect/>
          </a:stretch>
        </p:blipFill>
        <p:spPr bwMode="auto">
          <a:xfrm>
            <a:off x="9973133" y="3955223"/>
            <a:ext cx="1737360" cy="150452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8776E02F-3C4E-7155-39BF-F4254F2C6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3840480" cy="347472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b="1" dirty="0" err="1"/>
              <a:t>el</a:t>
            </a:r>
            <a:r>
              <a:rPr lang="en-US" sz="2000" b="1" dirty="0"/>
              <a:t> </a:t>
            </a:r>
            <a:r>
              <a:rPr lang="en-US" sz="2000" b="1" dirty="0" err="1"/>
              <a:t>tigre</a:t>
            </a:r>
            <a:endParaRPr lang="en-US" sz="2000" b="1" dirty="0"/>
          </a:p>
          <a:p>
            <a:pPr>
              <a:spcBef>
                <a:spcPts val="0"/>
              </a:spcBef>
            </a:pPr>
            <a:r>
              <a:rPr lang="en-US" sz="2000" b="1" dirty="0"/>
              <a:t>la </a:t>
            </a:r>
            <a:r>
              <a:rPr lang="en-US" sz="2000" b="1" dirty="0" err="1"/>
              <a:t>jirafa</a:t>
            </a:r>
            <a:endParaRPr lang="en-US" sz="2000" b="1" dirty="0"/>
          </a:p>
          <a:p>
            <a:pPr>
              <a:spcBef>
                <a:spcPts val="0"/>
              </a:spcBef>
            </a:pPr>
            <a:r>
              <a:rPr lang="en-US" sz="2000" b="1" dirty="0" err="1"/>
              <a:t>el</a:t>
            </a:r>
            <a:r>
              <a:rPr lang="en-US" sz="2000" b="1" dirty="0"/>
              <a:t> </a:t>
            </a:r>
            <a:r>
              <a:rPr lang="en-US" sz="2000" b="1" dirty="0" err="1"/>
              <a:t>león</a:t>
            </a:r>
            <a:endParaRPr lang="en-US" sz="2000" b="1" dirty="0"/>
          </a:p>
          <a:p>
            <a:pPr>
              <a:spcBef>
                <a:spcPts val="0"/>
              </a:spcBef>
            </a:pPr>
            <a:r>
              <a:rPr lang="en-US" sz="2000" b="1" dirty="0" err="1"/>
              <a:t>el</a:t>
            </a:r>
            <a:r>
              <a:rPr lang="en-US" sz="2000" b="1" dirty="0"/>
              <a:t> </a:t>
            </a:r>
            <a:r>
              <a:rPr lang="en-US" sz="2000" b="1" dirty="0" err="1"/>
              <a:t>hipopótamo</a:t>
            </a:r>
            <a:endParaRPr lang="en-US" sz="2000" b="1" dirty="0"/>
          </a:p>
          <a:p>
            <a:pPr>
              <a:spcBef>
                <a:spcPts val="0"/>
              </a:spcBef>
            </a:pPr>
            <a:r>
              <a:rPr lang="en-US" sz="2000" b="1" dirty="0" err="1"/>
              <a:t>el</a:t>
            </a:r>
            <a:r>
              <a:rPr lang="en-US" sz="2000" b="1" dirty="0"/>
              <a:t> mono</a:t>
            </a:r>
          </a:p>
          <a:p>
            <a:pPr>
              <a:spcBef>
                <a:spcPts val="0"/>
              </a:spcBef>
            </a:pPr>
            <a:r>
              <a:rPr lang="en-US" sz="2000" b="1" dirty="0" err="1"/>
              <a:t>el</a:t>
            </a:r>
            <a:r>
              <a:rPr lang="en-US" sz="2000" b="1" dirty="0"/>
              <a:t> </a:t>
            </a:r>
            <a:r>
              <a:rPr lang="en-US" sz="2000" b="1" dirty="0" err="1"/>
              <a:t>elefante</a:t>
            </a:r>
            <a:endParaRPr lang="en-US" sz="2000" b="1" dirty="0"/>
          </a:p>
          <a:p>
            <a:pPr>
              <a:spcBef>
                <a:spcPts val="0"/>
              </a:spcBef>
            </a:pPr>
            <a:r>
              <a:rPr lang="en-US" sz="2000" b="1" dirty="0"/>
              <a:t>la </a:t>
            </a:r>
            <a:r>
              <a:rPr lang="en-US" sz="2000" b="1" dirty="0" err="1"/>
              <a:t>cebra</a:t>
            </a:r>
            <a:r>
              <a:rPr lang="en-US" sz="2000" b="1" dirty="0"/>
              <a:t> </a:t>
            </a:r>
          </a:p>
          <a:p>
            <a:pPr>
              <a:spcBef>
                <a:spcPts val="0"/>
              </a:spcBef>
            </a:pPr>
            <a:r>
              <a:rPr lang="en-US" sz="2000" b="1" dirty="0" err="1"/>
              <a:t>el</a:t>
            </a:r>
            <a:r>
              <a:rPr lang="en-US" sz="2000" b="1" dirty="0"/>
              <a:t> </a:t>
            </a:r>
            <a:r>
              <a:rPr lang="en-US" sz="2000" b="1" dirty="0" err="1"/>
              <a:t>canguro</a:t>
            </a:r>
            <a:endParaRPr lang="en-US" sz="2000" b="1" dirty="0"/>
          </a:p>
          <a:p>
            <a:pPr>
              <a:spcBef>
                <a:spcPts val="0"/>
              </a:spcBef>
            </a:pPr>
            <a:r>
              <a:rPr lang="en-US" sz="2000" b="1" dirty="0" err="1"/>
              <a:t>el</a:t>
            </a:r>
            <a:r>
              <a:rPr lang="en-US" sz="2000" b="1" dirty="0"/>
              <a:t> </a:t>
            </a:r>
            <a:r>
              <a:rPr lang="en-US" sz="2000" b="1" dirty="0" err="1"/>
              <a:t>oso</a:t>
            </a:r>
            <a:endParaRPr lang="en-US" sz="2000" b="1" dirty="0"/>
          </a:p>
          <a:p>
            <a:pPr>
              <a:spcBef>
                <a:spcPts val="0"/>
              </a:spcBef>
            </a:pPr>
            <a:r>
              <a:rPr lang="en-US" sz="2000" b="1" dirty="0" err="1"/>
              <a:t>el</a:t>
            </a:r>
            <a:r>
              <a:rPr lang="en-US" sz="2000" b="1" dirty="0"/>
              <a:t> </a:t>
            </a:r>
            <a:r>
              <a:rPr lang="en-US" sz="2000" b="1" dirty="0" err="1"/>
              <a:t>gorila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83549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E9225-F856-6491-6CC4-0507D525F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/>
              <a:t>Los videos y </a:t>
            </a:r>
            <a:r>
              <a:rPr lang="en-US" sz="5400" b="1" dirty="0" err="1"/>
              <a:t>juegos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8E844-3C77-5DC1-B3E6-58D0CC3DC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Hakuna matata – animals</a:t>
            </a:r>
            <a:endParaRPr lang="en-US" dirty="0"/>
          </a:p>
          <a:p>
            <a:r>
              <a:rPr lang="en-US" dirty="0" err="1"/>
              <a:t>Vamos</a:t>
            </a:r>
            <a:r>
              <a:rPr lang="en-US" dirty="0"/>
              <a:t> a </a:t>
            </a:r>
            <a:r>
              <a:rPr lang="en-US" dirty="0" err="1"/>
              <a:t>dibujar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animals</a:t>
            </a:r>
          </a:p>
          <a:p>
            <a:r>
              <a:rPr lang="en-US" dirty="0" err="1">
                <a:hlinkClick r:id="rId3"/>
              </a:rPr>
              <a:t>Bebe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tiburon</a:t>
            </a:r>
            <a:endParaRPr lang="en-US" dirty="0"/>
          </a:p>
          <a:p>
            <a:r>
              <a:rPr lang="en-US" dirty="0"/>
              <a:t>Más videos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tabLst>
                <a:tab pos="1524000" algn="l"/>
              </a:tabLst>
            </a:pPr>
            <a:r>
              <a:rPr lang="en-US" sz="1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ideo in Spanish with animals from the aquarium: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https://www.youtube.com/watch?v=fGgqmopZ0FI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tabLst>
                <a:tab pos="1524000" algn="l"/>
              </a:tabLst>
            </a:pP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Baby Shark song video in Spanish: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https://www.youtube.com/watch?v=HtwCZowcGuw</a:t>
            </a: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825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El </a:t>
            </a:r>
            <a:r>
              <a:rPr lang="en-US" sz="5000" b="0" i="0" kern="120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acuario</a:t>
            </a:r>
            <a:endParaRPr lang="en-US" sz="5000" b="0" i="0" kern="120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Content Placeholder 23" descr="A picture containing water, fish, underwater, marine biology&#10;&#10;Description automatically generated">
            <a:extLst>
              <a:ext uri="{FF2B5EF4-FFF2-40B4-BE49-F238E27FC236}">
                <a16:creationId xmlns:a16="http://schemas.microsoft.com/office/drawing/2014/main" id="{B92C07E6-9799-AA40-24C1-59C541260E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09762" y="1607498"/>
            <a:ext cx="6583680" cy="370332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9087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El </a:t>
            </a:r>
            <a:r>
              <a:rPr lang="en-US" sz="6000" b="1" dirty="0" err="1"/>
              <a:t>acuario</a:t>
            </a:r>
            <a:endParaRPr lang="en-US" sz="6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6D1D6-946E-437A-AE75-0105ACED5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b="1" dirty="0"/>
              <a:t>la rana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D1012-AD84-44B7-8E8A-4F762F315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b="1" dirty="0"/>
              <a:t>la </a:t>
            </a:r>
            <a:r>
              <a:rPr lang="en-US" sz="3200" b="1" dirty="0" err="1"/>
              <a:t>serpiente</a:t>
            </a:r>
            <a:endParaRPr lang="en-US" sz="32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E8F064-6F92-EB67-EB57-C18FEEE07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533" y="3212324"/>
            <a:ext cx="4572000" cy="3049311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893826-D5C9-C405-7602-C0CD49D01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871" y="3212324"/>
            <a:ext cx="4572000" cy="30534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735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3372</TotalTime>
  <Words>611</Words>
  <Application>Microsoft Office PowerPoint</Application>
  <PresentationFormat>Widescreen</PresentationFormat>
  <Paragraphs>97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Wingdings 3</vt:lpstr>
      <vt:lpstr>Ion Boardroom</vt:lpstr>
      <vt:lpstr>Summer Zoo </vt:lpstr>
      <vt:lpstr>¡Bienvenidos!</vt:lpstr>
      <vt:lpstr>¡Buenas tardes!</vt:lpstr>
      <vt:lpstr>Hola Mis Amigos  Hola mis amigos  Hola mis amigos  Hola mis amigos  Hello to my friends </vt:lpstr>
      <vt:lpstr>Y ¿Cómo están mis amigos?  Bien o mal o más o menos  Bien o mal o más o menos  Bien o mal o más o menos  ¿Cómo estás? How are you? </vt:lpstr>
      <vt:lpstr>Repaso</vt:lpstr>
      <vt:lpstr>Los videos y juegos</vt:lpstr>
      <vt:lpstr>El acuario</vt:lpstr>
      <vt:lpstr>El acuario</vt:lpstr>
      <vt:lpstr>El acuario</vt:lpstr>
      <vt:lpstr>El acuario</vt:lpstr>
      <vt:lpstr>El acuario</vt:lpstr>
      <vt:lpstr>El acuario</vt:lpstr>
      <vt:lpstr>El acuario</vt:lpstr>
      <vt:lpstr>La Aventura….</vt:lpstr>
      <vt:lpstr>Notas culturales</vt:lpstr>
      <vt:lpstr>Notas culturales</vt:lpstr>
      <vt:lpstr>Notas culturales</vt:lpstr>
      <vt:lpstr>Los animales</vt:lpstr>
      <vt:lpstr>Adios song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animales</dc:title>
  <dc:creator>Emma Garcia</dc:creator>
  <cp:lastModifiedBy>Emma Garcia</cp:lastModifiedBy>
  <cp:revision>91</cp:revision>
  <dcterms:created xsi:type="dcterms:W3CDTF">2022-03-14T15:57:43Z</dcterms:created>
  <dcterms:modified xsi:type="dcterms:W3CDTF">2023-06-13T19:31:10Z</dcterms:modified>
</cp:coreProperties>
</file>