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72" r:id="rId4"/>
    <p:sldId id="273" r:id="rId5"/>
    <p:sldId id="277" r:id="rId6"/>
    <p:sldId id="283" r:id="rId7"/>
    <p:sldId id="271" r:id="rId8"/>
    <p:sldId id="264" r:id="rId9"/>
    <p:sldId id="266" r:id="rId10"/>
    <p:sldId id="267" r:id="rId11"/>
    <p:sldId id="259" r:id="rId12"/>
    <p:sldId id="260" r:id="rId13"/>
    <p:sldId id="287" r:id="rId14"/>
    <p:sldId id="261" r:id="rId15"/>
    <p:sldId id="290" r:id="rId16"/>
    <p:sldId id="291" r:id="rId17"/>
    <p:sldId id="278" r:id="rId18"/>
    <p:sldId id="292" r:id="rId19"/>
    <p:sldId id="293" r:id="rId20"/>
    <p:sldId id="288" r:id="rId21"/>
    <p:sldId id="28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59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0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5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25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37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6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43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6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88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4DD8B3F-4475-4903-B21B-0FD871DC6B3A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28EE093-10F5-4C89-AA2A-7629FBDE6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pixabay.com/es/photos/burro-animales-granja-mam%C3%ADferos-316467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about:blan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s/illustrations/pulgares-arriba-cara-sonriente-emoji-4007573/" TargetMode="External"/><Relationship Id="rId7" Type="http://schemas.openxmlformats.org/officeDocument/2006/relationships/hyperlink" Target="https://www.maxpixel.net/Animated-Samuel-Smiley-Hand-Cool-Smiliy-Boredom-1977519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pixabay.com/de/illustrations/smili-smiley-smiliy-daumen-runter-3898008/" TargetMode="Externa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la-clase-de-laura.blogspot.com/2016/06/las-notas-musicales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about:blank" TargetMode="Externa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a-clase-de-laura.blogspot.com/2016/06/las-notas-musicales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xhere.com/es/photo/788802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orientacionandujar.es/2017/12/14/aumentativo-diminutivo-fabuloso-material-trabajo/diminutivo-aumentativo-003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3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34.jpe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vueltasconele.com/aprender-espanol-en-internet/" TargetMode="External"/><Relationship Id="rId3" Type="http://schemas.openxmlformats.org/officeDocument/2006/relationships/image" Target="../media/image37.jp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rviciodelenguajeyliteratura.blogspot.com/2009/11/gentilicios-lista-de-paises-y-capitales.html" TargetMode="External"/><Relationship Id="rId5" Type="http://schemas.openxmlformats.org/officeDocument/2006/relationships/image" Target="../media/image38.gif"/><Relationship Id="rId4" Type="http://schemas.openxmlformats.org/officeDocument/2006/relationships/hyperlink" Target="https://iascuarto2019.blogspot.com/2019/03/mayas-aztecas-e-incas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about:blank" TargetMode="External"/><Relationship Id="rId7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27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miling-soul-sowmya.blogspot.com/2015/10/say-good-bye.html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lcodigok.blogspot.com/2013/11/el-regreso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illustrations/smili-smiley-smiliy-daumen-runter-3898008/" TargetMode="External"/><Relationship Id="rId7" Type="http://schemas.openxmlformats.org/officeDocument/2006/relationships/hyperlink" Target="https://pixabay.com/en/smile-smiley-wink-ok-correctly-2352472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pixabay.com/en/boredom-animated-smiley-cool-1977519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milagrosa.blogspot.com/p/pre-primary-from-3-to-5-years-old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la-clase-de-laura.blogspot.com/2016/06/las-notas-musicales.html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about:blan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about:blan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A3A7-D1F7-4678-A898-493BE0C79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 dirty="0"/>
              <a:t>Summer Zoo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92ACF4-F338-414E-8FA9-5A619EA59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600" b="1" dirty="0" err="1"/>
              <a:t>Clase</a:t>
            </a:r>
            <a:r>
              <a:rPr lang="en-US" sz="36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28651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</a:t>
            </a:r>
            <a:r>
              <a:rPr lang="en-US" sz="6000" b="1" dirty="0" err="1"/>
              <a:t>granja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burro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cabra</a:t>
            </a:r>
            <a:endParaRPr lang="en-US" sz="3200" b="1" dirty="0"/>
          </a:p>
        </p:txBody>
      </p:sp>
      <p:pic>
        <p:nvPicPr>
          <p:cNvPr id="4" name="Picture 3" descr="Domestic_goat_kid_in_capeweed">
            <a:extLst>
              <a:ext uri="{FF2B5EF4-FFF2-40B4-BE49-F238E27FC236}">
                <a16:creationId xmlns:a16="http://schemas.microsoft.com/office/drawing/2014/main" id="{2E3E5FD3-19E8-2BA0-554C-5C055792A3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4221" r="8444"/>
          <a:stretch>
            <a:fillRect/>
          </a:stretch>
        </p:blipFill>
        <p:spPr bwMode="auto">
          <a:xfrm>
            <a:off x="7077922" y="3381286"/>
            <a:ext cx="3657600" cy="322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donkey standing in a barn&#10;&#10;Description automatically generated with low confidence">
            <a:extLst>
              <a:ext uri="{FF2B5EF4-FFF2-40B4-BE49-F238E27FC236}">
                <a16:creationId xmlns:a16="http://schemas.microsoft.com/office/drawing/2014/main" id="{A040BD3B-C8A2-1964-D619-DE4B157B2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6478" y="3429000"/>
            <a:ext cx="4663440" cy="30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87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</a:t>
            </a:r>
            <a:r>
              <a:rPr lang="en-US" sz="6000" b="1" dirty="0" err="1"/>
              <a:t>granja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oveja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caballo</a:t>
            </a:r>
          </a:p>
        </p:txBody>
      </p:sp>
      <p:pic>
        <p:nvPicPr>
          <p:cNvPr id="4" name="Picture 3" descr="Lleyn_sheep">
            <a:extLst>
              <a:ext uri="{FF2B5EF4-FFF2-40B4-BE49-F238E27FC236}">
                <a16:creationId xmlns:a16="http://schemas.microsoft.com/office/drawing/2014/main" id="{34AA1065-EF6C-8951-F737-C2674B430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12976" b="12772"/>
          <a:stretch>
            <a:fillRect/>
          </a:stretch>
        </p:blipFill>
        <p:spPr bwMode="auto">
          <a:xfrm>
            <a:off x="1721407" y="3336234"/>
            <a:ext cx="3931920" cy="330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jestic%20Stallion">
            <a:extLst>
              <a:ext uri="{FF2B5EF4-FFF2-40B4-BE49-F238E27FC236}">
                <a16:creationId xmlns:a16="http://schemas.microsoft.com/office/drawing/2014/main" id="{BEB5E23E-2E18-F0BC-C5BB-7761B9C39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0" t="9402"/>
          <a:stretch>
            <a:fillRect/>
          </a:stretch>
        </p:blipFill>
        <p:spPr bwMode="auto">
          <a:xfrm>
            <a:off x="6563891" y="3336234"/>
            <a:ext cx="4114800" cy="3035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51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</a:t>
            </a:r>
            <a:r>
              <a:rPr lang="en-US" sz="6000" b="1" dirty="0" err="1"/>
              <a:t>granja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cerdo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granja</a:t>
            </a:r>
            <a:endParaRPr lang="en-US" sz="3200" b="1" dirty="0"/>
          </a:p>
        </p:txBody>
      </p:sp>
      <p:pic>
        <p:nvPicPr>
          <p:cNvPr id="4" name="Picture 3" descr="pig">
            <a:extLst>
              <a:ext uri="{FF2B5EF4-FFF2-40B4-BE49-F238E27FC236}">
                <a16:creationId xmlns:a16="http://schemas.microsoft.com/office/drawing/2014/main" id="{A57BDEC8-C513-69B0-F77A-CE275BD01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5176" r="7561" b="4346"/>
          <a:stretch>
            <a:fillRect/>
          </a:stretch>
        </p:blipFill>
        <p:spPr bwMode="auto">
          <a:xfrm>
            <a:off x="1603740" y="3335337"/>
            <a:ext cx="3931920" cy="324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8E71C-1FB5-E476-BCD8-1D91E2F2E3C8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15775" r="9137" b="5025"/>
          <a:stretch>
            <a:fillRect/>
          </a:stretch>
        </p:blipFill>
        <p:spPr bwMode="auto">
          <a:xfrm>
            <a:off x="6656342" y="3335337"/>
            <a:ext cx="4289934" cy="336684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2316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7AA7F-D6F5-6E93-4147-3D029400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El </a:t>
            </a:r>
            <a:r>
              <a:rPr lang="en-US" sz="6000" b="1" dirty="0" err="1"/>
              <a:t>aviario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2E8D-2871-1AA5-BA6A-6321E7DB9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¿</a:t>
            </a:r>
            <a:r>
              <a:rPr lang="en-US" sz="2400" dirty="0" err="1"/>
              <a:t>Dónde</a:t>
            </a:r>
            <a:r>
              <a:rPr lang="en-US" sz="2400" dirty="0"/>
              <a:t> </a:t>
            </a:r>
            <a:r>
              <a:rPr lang="en-US" sz="2400" dirty="0" err="1"/>
              <a:t>está</a:t>
            </a:r>
            <a:r>
              <a:rPr lang="en-US" sz="2400" dirty="0"/>
              <a:t>?</a:t>
            </a:r>
          </a:p>
          <a:p>
            <a:r>
              <a:rPr lang="en-US" sz="2400" dirty="0"/>
              <a:t>¿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estás</a:t>
            </a:r>
            <a:r>
              <a:rPr lang="en-US" sz="2400" dirty="0"/>
              <a:t>?</a:t>
            </a:r>
          </a:p>
          <a:p>
            <a:r>
              <a:rPr lang="en-US" sz="2400" dirty="0"/>
              <a:t>Hay ….</a:t>
            </a:r>
          </a:p>
          <a:p>
            <a:r>
              <a:rPr lang="en-US" sz="2400" dirty="0"/>
              <a:t>Bien, mal, </a:t>
            </a:r>
            <a:r>
              <a:rPr lang="en-US" sz="2400" dirty="0" err="1"/>
              <a:t>más</a:t>
            </a:r>
            <a:r>
              <a:rPr lang="en-US" sz="2400" dirty="0"/>
              <a:t> o </a:t>
            </a:r>
            <a:r>
              <a:rPr lang="en-US" sz="2400" dirty="0" err="1"/>
              <a:t>menos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Content Placeholder 9" descr="A picture containing logo&#10;&#10;Description automatically generated">
            <a:extLst>
              <a:ext uri="{FF2B5EF4-FFF2-40B4-BE49-F238E27FC236}">
                <a16:creationId xmlns:a16="http://schemas.microsoft.com/office/drawing/2014/main" id="{59316BA4-9008-1F2D-894F-3EB0C9302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50558" y="2546350"/>
            <a:ext cx="2286000" cy="1597813"/>
          </a:xfrm>
          <a:prstGeom prst="rect">
            <a:avLst/>
          </a:prstGeom>
        </p:spPr>
      </p:pic>
      <p:pic>
        <p:nvPicPr>
          <p:cNvPr id="5" name="Content Placeholder 7" descr="Shape&#10;&#10;Description automatically generated">
            <a:extLst>
              <a:ext uri="{FF2B5EF4-FFF2-40B4-BE49-F238E27FC236}">
                <a16:creationId xmlns:a16="http://schemas.microsoft.com/office/drawing/2014/main" id="{21F12F91-4B2B-19D6-739C-626D5C67C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41956" y="4311650"/>
            <a:ext cx="2286000" cy="1819867"/>
          </a:xfrm>
          <a:prstGeom prst="rect">
            <a:avLst/>
          </a:prstGeom>
        </p:spPr>
      </p:pic>
      <p:pic>
        <p:nvPicPr>
          <p:cNvPr id="7" name="Picture 6" descr="A picture containing clipart, cartoon, emoticon, smiley&#10;&#10;Description automatically generated">
            <a:extLst>
              <a:ext uri="{FF2B5EF4-FFF2-40B4-BE49-F238E27FC236}">
                <a16:creationId xmlns:a16="http://schemas.microsoft.com/office/drawing/2014/main" id="{ED466E01-27B1-DDEE-EF0B-01C58781E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225360" y="2474615"/>
            <a:ext cx="2286000" cy="20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Aventura….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2364226"/>
            <a:ext cx="4825158" cy="576262"/>
          </a:xfrm>
        </p:spPr>
        <p:txBody>
          <a:bodyPr/>
          <a:lstStyle/>
          <a:p>
            <a:pPr algn="ctr"/>
            <a:r>
              <a:rPr lang="en-US" sz="3200" b="1" dirty="0" err="1"/>
              <a:t>Español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1" y="2364226"/>
            <a:ext cx="4825160" cy="608825"/>
          </a:xfrm>
        </p:spPr>
        <p:txBody>
          <a:bodyPr/>
          <a:lstStyle/>
          <a:p>
            <a:pPr algn="ctr"/>
            <a:r>
              <a:rPr lang="en-US" sz="3200" b="1" dirty="0" err="1"/>
              <a:t>Inglés</a:t>
            </a:r>
            <a:endParaRPr lang="en-US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127DE-4262-902C-9271-520EF88D4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973051"/>
            <a:ext cx="5486400" cy="3657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MX" b="1" dirty="0"/>
              <a:t>Dani:</a:t>
            </a:r>
            <a:r>
              <a:rPr lang="es-MX" dirty="0"/>
              <a:t> </a:t>
            </a:r>
            <a:r>
              <a:rPr lang="es-MX" i="1" dirty="0"/>
              <a:t>¡Vamos a ver muchos animales!</a:t>
            </a:r>
            <a:r>
              <a:rPr lang="en-US" dirty="0"/>
              <a:t>  </a:t>
            </a:r>
            <a:r>
              <a:rPr lang="en-US" i="1" dirty="0"/>
              <a:t>¡</a:t>
            </a:r>
            <a:r>
              <a:rPr lang="en-US" i="1" dirty="0" err="1"/>
              <a:t>Vamos</a:t>
            </a:r>
            <a:r>
              <a:rPr lang="en-US" i="1" dirty="0"/>
              <a:t> a </a:t>
            </a:r>
            <a:r>
              <a:rPr lang="en-US" i="1" dirty="0" err="1"/>
              <a:t>ver</a:t>
            </a:r>
            <a:r>
              <a:rPr lang="en-US" i="1" dirty="0"/>
              <a:t> </a:t>
            </a:r>
            <a:r>
              <a:rPr lang="en-US" i="1" dirty="0" err="1"/>
              <a:t>vacas</a:t>
            </a:r>
            <a:r>
              <a:rPr lang="en-US" i="1" dirty="0"/>
              <a:t>!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s-MX" b="1" dirty="0"/>
              <a:t>Beto:</a:t>
            </a:r>
            <a:r>
              <a:rPr lang="es-MX" dirty="0"/>
              <a:t>  </a:t>
            </a:r>
            <a:r>
              <a:rPr lang="es-MX" i="1" dirty="0"/>
              <a:t>¿Qué hacen las vacas?</a:t>
            </a:r>
            <a:r>
              <a:rPr lang="es-MX" dirty="0"/>
              <a:t> </a:t>
            </a:r>
          </a:p>
          <a:p>
            <a:pPr>
              <a:spcBef>
                <a:spcPts val="0"/>
              </a:spcBef>
            </a:pPr>
            <a:r>
              <a:rPr lang="en-US" b="1" dirty="0"/>
              <a:t>Dani</a:t>
            </a:r>
            <a:r>
              <a:rPr lang="en-US" b="1" i="1" dirty="0"/>
              <a:t>:</a:t>
            </a:r>
            <a:r>
              <a:rPr lang="en-US" i="1" dirty="0"/>
              <a:t>  Las </a:t>
            </a:r>
            <a:r>
              <a:rPr lang="en-US" i="1" dirty="0" err="1"/>
              <a:t>vacas</a:t>
            </a:r>
            <a:r>
              <a:rPr lang="en-US" i="1" dirty="0"/>
              <a:t> </a:t>
            </a:r>
            <a:r>
              <a:rPr lang="en-US" i="1" dirty="0" err="1"/>
              <a:t>hacen</a:t>
            </a:r>
            <a:r>
              <a:rPr lang="en-US" i="1" dirty="0"/>
              <a:t> </a:t>
            </a:r>
            <a:r>
              <a:rPr lang="en-US" i="1" dirty="0" err="1"/>
              <a:t>muuuu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s-MX" b="1" dirty="0"/>
              <a:t>Teacher:</a:t>
            </a:r>
            <a:r>
              <a:rPr lang="es-MX" dirty="0"/>
              <a:t>  </a:t>
            </a:r>
            <a:r>
              <a:rPr lang="es-MX" i="1" dirty="0"/>
              <a:t>Clase, ¿qué es “vaca” en inglés?  </a:t>
            </a:r>
          </a:p>
          <a:p>
            <a:pPr>
              <a:spcBef>
                <a:spcPts val="0"/>
              </a:spcBef>
            </a:pPr>
            <a:r>
              <a:rPr lang="es-MX" i="1" dirty="0"/>
              <a:t>Sí, “vaca” es “cow.”</a:t>
            </a:r>
            <a:r>
              <a:rPr lang="es-MX" dirty="0"/>
              <a:t> 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s-MX" b="1" dirty="0"/>
              <a:t>Dani:</a:t>
            </a:r>
            <a:r>
              <a:rPr lang="es-MX" dirty="0"/>
              <a:t> </a:t>
            </a:r>
            <a:r>
              <a:rPr lang="es-MX" i="1" dirty="0"/>
              <a:t>¡Vamos a ver ovejas!</a:t>
            </a:r>
            <a:r>
              <a:rPr lang="es-MX" dirty="0"/>
              <a:t>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s-MX" b="1" dirty="0"/>
              <a:t>Beto:</a:t>
            </a:r>
            <a:r>
              <a:rPr lang="es-MX" dirty="0"/>
              <a:t> </a:t>
            </a:r>
            <a:r>
              <a:rPr lang="es-MX" i="1" dirty="0"/>
              <a:t>¿Qué hacen las ovejas?</a:t>
            </a:r>
            <a:r>
              <a:rPr lang="es-MX" dirty="0"/>
              <a:t> 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Dani:</a:t>
            </a:r>
            <a:r>
              <a:rPr lang="en-US" dirty="0"/>
              <a:t>  </a:t>
            </a:r>
            <a:r>
              <a:rPr lang="en-US" i="1" dirty="0"/>
              <a:t>Las </a:t>
            </a:r>
            <a:r>
              <a:rPr lang="en-US" i="1" dirty="0" err="1"/>
              <a:t>ovejas</a:t>
            </a:r>
            <a:r>
              <a:rPr lang="en-US" i="1" dirty="0"/>
              <a:t> </a:t>
            </a:r>
            <a:r>
              <a:rPr lang="en-US" i="1" dirty="0" err="1"/>
              <a:t>hacen</a:t>
            </a:r>
            <a:r>
              <a:rPr lang="en-US" i="1" dirty="0"/>
              <a:t> </a:t>
            </a:r>
            <a:r>
              <a:rPr lang="en-US" i="1" dirty="0" err="1"/>
              <a:t>beeeee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s-MX" b="1" dirty="0"/>
              <a:t>Teacher:</a:t>
            </a:r>
            <a:r>
              <a:rPr lang="es-MX" dirty="0"/>
              <a:t> </a:t>
            </a:r>
            <a:r>
              <a:rPr lang="es-MX" i="1" dirty="0"/>
              <a:t> Clase, ¿qué es “oveja” en inglés?  </a:t>
            </a:r>
          </a:p>
          <a:p>
            <a:pPr>
              <a:spcBef>
                <a:spcPts val="0"/>
              </a:spcBef>
            </a:pPr>
            <a:r>
              <a:rPr lang="en-US" i="1" dirty="0" err="1"/>
              <a:t>Sí</a:t>
            </a:r>
            <a:r>
              <a:rPr lang="en-US" i="1" dirty="0"/>
              <a:t>, “</a:t>
            </a:r>
            <a:r>
              <a:rPr lang="en-US" i="1" dirty="0" err="1"/>
              <a:t>oveja</a:t>
            </a:r>
            <a:r>
              <a:rPr lang="en-US" i="1" dirty="0"/>
              <a:t>” es </a:t>
            </a:r>
            <a:r>
              <a:rPr lang="en-US" dirty="0"/>
              <a:t>“sheep.”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E0A24F-2FFA-DFCD-99EB-97BC30A91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1" y="2940488"/>
            <a:ext cx="5486400" cy="3657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Dani:</a:t>
            </a:r>
            <a:r>
              <a:rPr lang="en-US" sz="2900" dirty="0"/>
              <a:t> We are going to see many animals, we are going to see cows!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2900" b="1" dirty="0"/>
              <a:t>Beto: </a:t>
            </a:r>
            <a:r>
              <a:rPr lang="en-US" sz="2900" dirty="0"/>
              <a:t>What noise do</a:t>
            </a:r>
            <a:r>
              <a:rPr lang="en-US" sz="2900" i="1" dirty="0"/>
              <a:t> </a:t>
            </a:r>
            <a:r>
              <a:rPr lang="en-US" sz="2900" i="1" dirty="0" err="1"/>
              <a:t>vacas</a:t>
            </a:r>
            <a:r>
              <a:rPr lang="en-US" sz="2900" dirty="0"/>
              <a:t> make?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Dani</a:t>
            </a:r>
            <a:r>
              <a:rPr lang="en-US" sz="2900" b="1" i="1" dirty="0"/>
              <a:t>: </a:t>
            </a:r>
            <a:r>
              <a:rPr lang="en-US" sz="2900" dirty="0"/>
              <a:t>The cows make </a:t>
            </a:r>
            <a:r>
              <a:rPr lang="en-US" sz="2900" dirty="0" err="1"/>
              <a:t>mooo</a:t>
            </a: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2900" b="1" dirty="0"/>
              <a:t>Teacher:</a:t>
            </a:r>
            <a:r>
              <a:rPr lang="es-MX" sz="2900" dirty="0"/>
              <a:t> </a:t>
            </a:r>
            <a:r>
              <a:rPr lang="en-US" sz="2900" dirty="0"/>
              <a:t>Class, what is “</a:t>
            </a:r>
            <a:r>
              <a:rPr lang="en-US" sz="2900" dirty="0" err="1"/>
              <a:t>vaca</a:t>
            </a:r>
            <a:r>
              <a:rPr lang="en-US" sz="2900" dirty="0"/>
              <a:t>” in English?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Yes, </a:t>
            </a:r>
            <a:r>
              <a:rPr lang="es-MX" sz="2900" i="1" dirty="0"/>
              <a:t>“vaca” es “cow.”</a:t>
            </a:r>
            <a:r>
              <a:rPr lang="es-MX" sz="29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2900" b="1" dirty="0"/>
              <a:t>Dani: </a:t>
            </a:r>
            <a:r>
              <a:rPr lang="es-MX" sz="2900" dirty="0"/>
              <a:t>Let’s see sheeps!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2900" b="1" dirty="0"/>
              <a:t>Beto: </a:t>
            </a:r>
            <a:r>
              <a:rPr lang="en-US" sz="2900" dirty="0"/>
              <a:t>What noise do</a:t>
            </a:r>
            <a:r>
              <a:rPr lang="en-US" sz="2900" i="1" dirty="0"/>
              <a:t> </a:t>
            </a:r>
            <a:r>
              <a:rPr lang="en-US" sz="2900" i="1" dirty="0" err="1"/>
              <a:t>ovejas</a:t>
            </a:r>
            <a:r>
              <a:rPr lang="en-US" sz="2900" dirty="0"/>
              <a:t> make?</a:t>
            </a:r>
            <a:endParaRPr lang="es-MX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b="1" dirty="0"/>
              <a:t>Dani: </a:t>
            </a:r>
            <a:r>
              <a:rPr lang="en-US" sz="2900" dirty="0" err="1"/>
              <a:t>Sheeps</a:t>
            </a:r>
            <a:r>
              <a:rPr lang="en-US" sz="2900" dirty="0"/>
              <a:t> make </a:t>
            </a:r>
            <a:r>
              <a:rPr lang="en-US" sz="2900" dirty="0" err="1"/>
              <a:t>baaa</a:t>
            </a:r>
            <a:endParaRPr lang="en-US" sz="2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s-MX" sz="2900" b="1" dirty="0"/>
              <a:t>Teacher:</a:t>
            </a:r>
            <a:r>
              <a:rPr lang="es-MX" sz="2900" dirty="0"/>
              <a:t> </a:t>
            </a:r>
            <a:r>
              <a:rPr lang="en-US" sz="2900" dirty="0"/>
              <a:t>What is “</a:t>
            </a:r>
            <a:r>
              <a:rPr lang="en-US" sz="2900" dirty="0" err="1"/>
              <a:t>oveja</a:t>
            </a:r>
            <a:r>
              <a:rPr lang="en-US" sz="2900" dirty="0"/>
              <a:t>” in English?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/>
              <a:t>Yes , </a:t>
            </a:r>
            <a:r>
              <a:rPr lang="en-US" sz="2900" i="1" dirty="0"/>
              <a:t>“</a:t>
            </a:r>
            <a:r>
              <a:rPr lang="en-US" sz="2900" i="1" dirty="0" err="1"/>
              <a:t>oveja</a:t>
            </a:r>
            <a:r>
              <a:rPr lang="en-US" sz="2900" i="1" dirty="0"/>
              <a:t>” es </a:t>
            </a:r>
            <a:r>
              <a:rPr lang="en-US" sz="2900" dirty="0"/>
              <a:t>“sheep.”</a:t>
            </a:r>
          </a:p>
          <a:p>
            <a:pPr>
              <a:spcBef>
                <a:spcPts val="0"/>
              </a:spcBef>
            </a:pPr>
            <a:endParaRPr lang="en-US" sz="3300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0340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F1CA-A7B4-9CE1-E883-B6BB41F7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err="1"/>
              <a:t>Señor</a:t>
            </a:r>
            <a:r>
              <a:rPr lang="en-US" sz="5400" b="1" dirty="0"/>
              <a:t> Lopez had a </a:t>
            </a:r>
            <a:r>
              <a:rPr lang="en-US" sz="5400" b="1" dirty="0" err="1"/>
              <a:t>granja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FC7B1-0710-B0DF-1C9A-CD66E15E1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484" y="2576995"/>
            <a:ext cx="10431032" cy="3931920"/>
          </a:xfrm>
        </p:spPr>
        <p:txBody>
          <a:bodyPr>
            <a:normAutofit/>
          </a:bodyPr>
          <a:lstStyle/>
          <a:p>
            <a:r>
              <a:rPr lang="es-MX" sz="2000" dirty="0"/>
              <a:t>Señor Lopez had a granja ee-ii-ee-ii-oo</a:t>
            </a:r>
            <a:endParaRPr lang="en-US" sz="2000" dirty="0"/>
          </a:p>
          <a:p>
            <a:r>
              <a:rPr lang="en-US" sz="2000" dirty="0"/>
              <a:t>And on his </a:t>
            </a:r>
            <a:r>
              <a:rPr lang="en-US" sz="2000" dirty="0" err="1"/>
              <a:t>granja</a:t>
            </a:r>
            <a:r>
              <a:rPr lang="en-US" sz="2000" dirty="0"/>
              <a:t> he had a </a:t>
            </a:r>
            <a:r>
              <a:rPr lang="en-US" sz="2000" dirty="0" err="1"/>
              <a:t>vaca</a:t>
            </a:r>
            <a:r>
              <a:rPr lang="en-US" sz="2000" dirty="0"/>
              <a:t> 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oo</a:t>
            </a:r>
            <a:endParaRPr lang="en-US" sz="2000" dirty="0"/>
          </a:p>
          <a:p>
            <a:r>
              <a:rPr lang="en-US" sz="2000" dirty="0"/>
              <a:t>With a moo-moo here and a moo-moo there</a:t>
            </a:r>
          </a:p>
          <a:p>
            <a:r>
              <a:rPr lang="en-US" sz="2000" dirty="0"/>
              <a:t>Here a moo there a moo, everywhere a moo-moo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s-MX" sz="2000" dirty="0"/>
              <a:t>Señor Lopez had a granja ee-ii-ee-ii-oo</a:t>
            </a:r>
            <a:endParaRPr lang="en-US" sz="2000" dirty="0"/>
          </a:p>
          <a:p>
            <a:r>
              <a:rPr lang="en-US" sz="2000" dirty="0"/>
              <a:t>And on his </a:t>
            </a:r>
            <a:r>
              <a:rPr lang="en-US" sz="2000" dirty="0" err="1"/>
              <a:t>granja</a:t>
            </a:r>
            <a:r>
              <a:rPr lang="en-US" sz="2000" dirty="0"/>
              <a:t> he had a </a:t>
            </a:r>
            <a:r>
              <a:rPr lang="en-US" sz="2000" dirty="0" err="1"/>
              <a:t>cerdo</a:t>
            </a:r>
            <a:r>
              <a:rPr lang="en-US" sz="2000" dirty="0"/>
              <a:t> 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oo</a:t>
            </a:r>
            <a:endParaRPr lang="en-US" sz="2000" dirty="0"/>
          </a:p>
          <a:p>
            <a:r>
              <a:rPr lang="en-US" sz="2000" dirty="0"/>
              <a:t>With a oink-oink here and a oink-oink there</a:t>
            </a:r>
          </a:p>
          <a:p>
            <a:r>
              <a:rPr lang="en-US" sz="2000" dirty="0"/>
              <a:t>Here an oink there an oink, everywhere an oink, oink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graphics, art, graphic design, drawing&#10;&#10;Description automatically generated">
            <a:extLst>
              <a:ext uri="{FF2B5EF4-FFF2-40B4-BE49-F238E27FC236}">
                <a16:creationId xmlns:a16="http://schemas.microsoft.com/office/drawing/2014/main" id="{C8CF2269-A75A-6910-E1CC-C1AB3EAA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16367" y="802048"/>
            <a:ext cx="1906517" cy="1020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AB490-4DB0-5941-C1A5-410F408E7995}"/>
              </a:ext>
            </a:extLst>
          </p:cNvPr>
          <p:cNvPicPr>
            <a:picLocks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/>
          <a:stretch>
            <a:fillRect/>
          </a:stretch>
        </p:blipFill>
        <p:spPr bwMode="auto">
          <a:xfrm>
            <a:off x="8081422" y="2364564"/>
            <a:ext cx="2560320" cy="212887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Picture 4" descr="pig">
            <a:extLst>
              <a:ext uri="{FF2B5EF4-FFF2-40B4-BE49-F238E27FC236}">
                <a16:creationId xmlns:a16="http://schemas.microsoft.com/office/drawing/2014/main" id="{8A993A62-C90F-39D3-CDBC-DF331DCDB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5176" r="7561" b="4346"/>
          <a:stretch>
            <a:fillRect/>
          </a:stretch>
        </p:blipFill>
        <p:spPr bwMode="auto">
          <a:xfrm>
            <a:off x="9030665" y="4472089"/>
            <a:ext cx="2468880" cy="2036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187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F1CA-A7B4-9CE1-E883-B6BB41F7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err="1"/>
              <a:t>Señor</a:t>
            </a:r>
            <a:r>
              <a:rPr lang="en-US" sz="5400" b="1" dirty="0"/>
              <a:t> Lopez had a </a:t>
            </a:r>
            <a:r>
              <a:rPr lang="en-US" sz="5400" b="1" dirty="0" err="1"/>
              <a:t>granja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FC7B1-0710-B0DF-1C9A-CD66E15E1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484" y="2576995"/>
            <a:ext cx="10431032" cy="3931920"/>
          </a:xfrm>
        </p:spPr>
        <p:txBody>
          <a:bodyPr>
            <a:normAutofit/>
          </a:bodyPr>
          <a:lstStyle/>
          <a:p>
            <a:r>
              <a:rPr lang="es-MX" sz="2000" dirty="0"/>
              <a:t>Señor Lopez had a granja ee-ii-ee-ii-oo</a:t>
            </a:r>
            <a:endParaRPr lang="en-US" sz="2000" dirty="0"/>
          </a:p>
          <a:p>
            <a:r>
              <a:rPr lang="en-US" sz="2000" dirty="0"/>
              <a:t>And on his </a:t>
            </a:r>
            <a:r>
              <a:rPr lang="en-US" sz="2000" dirty="0" err="1"/>
              <a:t>granja</a:t>
            </a:r>
            <a:r>
              <a:rPr lang="en-US" sz="2000" dirty="0"/>
              <a:t> he had a </a:t>
            </a:r>
            <a:r>
              <a:rPr lang="en-US" sz="2000" dirty="0" err="1"/>
              <a:t>gato</a:t>
            </a:r>
            <a:r>
              <a:rPr lang="en-US" sz="2000" dirty="0"/>
              <a:t> 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oo</a:t>
            </a:r>
            <a:endParaRPr lang="en-US" sz="2000" dirty="0"/>
          </a:p>
          <a:p>
            <a:r>
              <a:rPr lang="en-US" sz="2000" dirty="0"/>
              <a:t>With a meow here and a meow there</a:t>
            </a:r>
          </a:p>
          <a:p>
            <a:r>
              <a:rPr lang="en-US" sz="2000" dirty="0"/>
              <a:t>Here a meow there a meow, everywhere a meow, meow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s-MX" sz="2000" dirty="0"/>
              <a:t>Señor Lopez had a granja ee-ii-ee-ii-oo</a:t>
            </a:r>
            <a:endParaRPr lang="en-US" sz="2000" dirty="0"/>
          </a:p>
          <a:p>
            <a:r>
              <a:rPr lang="en-US" sz="2000" dirty="0"/>
              <a:t>And on his </a:t>
            </a:r>
            <a:r>
              <a:rPr lang="en-US" sz="2000" dirty="0" err="1"/>
              <a:t>granja</a:t>
            </a:r>
            <a:r>
              <a:rPr lang="en-US" sz="2000" dirty="0"/>
              <a:t> he had a </a:t>
            </a:r>
            <a:r>
              <a:rPr lang="en-US" sz="2000" dirty="0" err="1"/>
              <a:t>pato</a:t>
            </a:r>
            <a:r>
              <a:rPr lang="en-US" sz="2000" dirty="0"/>
              <a:t> 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ee</a:t>
            </a:r>
            <a:r>
              <a:rPr lang="en-US" sz="2000" dirty="0"/>
              <a:t>-ii-</a:t>
            </a:r>
            <a:r>
              <a:rPr lang="en-US" sz="2000" dirty="0" err="1"/>
              <a:t>oo</a:t>
            </a:r>
            <a:endParaRPr lang="en-US" sz="2000" dirty="0"/>
          </a:p>
          <a:p>
            <a:r>
              <a:rPr lang="en-US" sz="2000" dirty="0"/>
              <a:t>With a </a:t>
            </a:r>
            <a:r>
              <a:rPr lang="en-US" sz="2000" dirty="0" err="1"/>
              <a:t>cuac-cuac</a:t>
            </a:r>
            <a:r>
              <a:rPr lang="en-US" sz="2000" dirty="0"/>
              <a:t> here and a </a:t>
            </a:r>
            <a:r>
              <a:rPr lang="en-US" sz="2000" dirty="0" err="1"/>
              <a:t>cuac-cuac</a:t>
            </a:r>
            <a:r>
              <a:rPr lang="en-US" sz="2000" dirty="0"/>
              <a:t> there</a:t>
            </a:r>
          </a:p>
          <a:p>
            <a:r>
              <a:rPr lang="en-US" sz="2000" dirty="0"/>
              <a:t>Here an oink there an oink, everywhere an oink, oink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graphics, art, graphic design, drawing&#10;&#10;Description automatically generated">
            <a:extLst>
              <a:ext uri="{FF2B5EF4-FFF2-40B4-BE49-F238E27FC236}">
                <a16:creationId xmlns:a16="http://schemas.microsoft.com/office/drawing/2014/main" id="{C8CF2269-A75A-6910-E1CC-C1AB3EAA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16367" y="802048"/>
            <a:ext cx="1906517" cy="1020223"/>
          </a:xfrm>
          <a:prstGeom prst="rect">
            <a:avLst/>
          </a:prstGeom>
        </p:spPr>
      </p:pic>
      <p:pic>
        <p:nvPicPr>
          <p:cNvPr id="6" name="Picture 5" descr="mbwgZk6Vw5tQb4t-zeaHEUDq7NHLk3ODR7eT_NRcGnVzrMUxDsRcBBL_qmZeAxsMG60qIqzPt8sLAwQo8Mi9W8890ExawdpwFajnPO7WSi67Dnhv2F7BlOYOzfh6UkosoQ">
            <a:extLst>
              <a:ext uri="{FF2B5EF4-FFF2-40B4-BE49-F238E27FC236}">
                <a16:creationId xmlns:a16="http://schemas.microsoft.com/office/drawing/2014/main" id="{8B8BDC8C-019F-3C54-AAEB-54779CAC9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4149" r="-807"/>
          <a:stretch>
            <a:fillRect/>
          </a:stretch>
        </p:blipFill>
        <p:spPr bwMode="auto">
          <a:xfrm>
            <a:off x="8440857" y="4542955"/>
            <a:ext cx="2743200" cy="186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-up of a cat&#10;&#10;Description automatically generated">
            <a:extLst>
              <a:ext uri="{FF2B5EF4-FFF2-40B4-BE49-F238E27FC236}">
                <a16:creationId xmlns:a16="http://schemas.microsoft.com/office/drawing/2014/main" id="{720F69F0-575B-7C15-466B-64677E60E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14929" y="2343618"/>
            <a:ext cx="2743200" cy="18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9C1D83B-9E6D-449F-89C6-E2EDC2898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C09B8-8564-494B-BAD7-51AACE243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DF915E5-E3C9-4FDC-B7CA-C8779A8AD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1CFAF9-47D0-45E1-AC87-958CE2C40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AE22341-DA67-4E26-811B-8BC8E3248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E9F23E6-4D77-4496-80BD-50308E886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2B89F240-F6A6-4E65-9467-2DA5D97CE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361FED2-1D39-48EB-862F-559B1A224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E930F6-5708-A51A-22B9-239BFD5E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US" sz="5400" b="1" dirty="0" err="1"/>
              <a:t>Notas</a:t>
            </a:r>
            <a:r>
              <a:rPr lang="en-US" sz="5400" b="1" dirty="0"/>
              <a:t> </a:t>
            </a:r>
            <a:r>
              <a:rPr lang="en-US" sz="5400" b="1" dirty="0" err="1"/>
              <a:t>culturales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B232-1FC1-4AA7-65AD-FE1B2816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 Spanish, “</a:t>
            </a:r>
            <a:r>
              <a:rPr lang="en-US" sz="2000" dirty="0" err="1">
                <a:solidFill>
                  <a:schemeClr val="bg1"/>
                </a:solidFill>
              </a:rPr>
              <a:t>ito</a:t>
            </a:r>
            <a:r>
              <a:rPr lang="en-US" sz="2000" dirty="0">
                <a:solidFill>
                  <a:schemeClr val="bg1"/>
                </a:solidFill>
              </a:rPr>
              <a:t>” is often added on to words to mean cute or little or simply as an endearment (</a:t>
            </a:r>
            <a:r>
              <a:rPr lang="en-US" sz="2000" dirty="0" err="1">
                <a:solidFill>
                  <a:schemeClr val="bg1"/>
                </a:solidFill>
              </a:rPr>
              <a:t>cariño</a:t>
            </a:r>
            <a:r>
              <a:rPr lang="en-US" sz="2000" dirty="0">
                <a:solidFill>
                  <a:schemeClr val="bg1"/>
                </a:solidFill>
              </a:rPr>
              <a:t>).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 example of this is </a:t>
            </a:r>
            <a:r>
              <a:rPr lang="en-US" sz="2000" dirty="0" err="1">
                <a:solidFill>
                  <a:schemeClr val="bg1"/>
                </a:solidFill>
              </a:rPr>
              <a:t>abuelito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dirty="0" err="1">
                <a:solidFill>
                  <a:schemeClr val="bg1"/>
                </a:solidFill>
              </a:rPr>
              <a:t>abuelita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Some examples of how this works with animal words, such as </a:t>
            </a:r>
            <a:r>
              <a:rPr lang="en-US" sz="2000" dirty="0" err="1">
                <a:solidFill>
                  <a:schemeClr val="bg1"/>
                </a:solidFill>
              </a:rPr>
              <a:t>perritos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gatitos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pollitos</a:t>
            </a:r>
            <a:r>
              <a:rPr lang="en-US" sz="2000" dirty="0">
                <a:solidFill>
                  <a:schemeClr val="bg1"/>
                </a:solidFill>
              </a:rPr>
              <a:t>, etc.</a:t>
            </a:r>
          </a:p>
          <a:p>
            <a:r>
              <a:rPr lang="en-US" sz="2000" dirty="0">
                <a:solidFill>
                  <a:schemeClr val="bg1"/>
                </a:solidFill>
              </a:rPr>
              <a:t> There is a very popular song with children from Latin America is “Los </a:t>
            </a:r>
            <a:r>
              <a:rPr lang="en-US" sz="2000" dirty="0" err="1">
                <a:solidFill>
                  <a:schemeClr val="bg1"/>
                </a:solidFill>
              </a:rPr>
              <a:t>pollitos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dicen</a:t>
            </a:r>
            <a:r>
              <a:rPr lang="en-US" sz="2000" dirty="0">
                <a:solidFill>
                  <a:schemeClr val="bg1"/>
                </a:solidFill>
              </a:rPr>
              <a:t>” (“The Chicks say…”)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13BE1FD-8B44-4D3C-85D1-FBE714E3D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A picture containing text, cartoon, child art&#10;&#10;Description automatically generated">
            <a:extLst>
              <a:ext uri="{FF2B5EF4-FFF2-40B4-BE49-F238E27FC236}">
                <a16:creationId xmlns:a16="http://schemas.microsoft.com/office/drawing/2014/main" id="{F25CC53C-BDAF-E39F-9DA6-C2DE7E35E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53576" y="1738909"/>
            <a:ext cx="4846320" cy="36347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93E2AB-80E1-CE76-21BA-1DC03D709B2D}"/>
              </a:ext>
            </a:extLst>
          </p:cNvPr>
          <p:cNvSpPr txBox="1"/>
          <p:nvPr/>
        </p:nvSpPr>
        <p:spPr>
          <a:xfrm>
            <a:off x="7253576" y="8596909"/>
            <a:ext cx="4846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orientacionandujar.es/2017/12/14/aumentativo-diminutivo-fabuloso-material-trabajo/diminutivo-aumentativo-003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75117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66EDE-A96D-F8B5-91AB-F5C3CEBF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Juego</a:t>
            </a:r>
            <a:r>
              <a:rPr lang="en-US" sz="6000" b="1" dirty="0"/>
              <a:t> - </a:t>
            </a:r>
            <a:r>
              <a:rPr lang="en-US" sz="6000" b="1" dirty="0" err="1"/>
              <a:t>diminutivos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A79A2-B15D-AB50-3D60-67E64BFF5C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1368" y="2603499"/>
            <a:ext cx="4828744" cy="3657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/>
              <a:t>gallo</a:t>
            </a:r>
            <a:endParaRPr lang="en-US" sz="2400" dirty="0"/>
          </a:p>
          <a:p>
            <a:r>
              <a:rPr lang="en-US" sz="2400" dirty="0"/>
              <a:t>rana</a:t>
            </a:r>
          </a:p>
          <a:p>
            <a:r>
              <a:rPr lang="en-US" sz="2400" dirty="0" err="1"/>
              <a:t>pájaro</a:t>
            </a:r>
            <a:endParaRPr lang="en-US" sz="2400" dirty="0"/>
          </a:p>
          <a:p>
            <a:r>
              <a:rPr lang="en-US" sz="2400" dirty="0" err="1"/>
              <a:t>oso</a:t>
            </a:r>
            <a:endParaRPr lang="en-US" sz="2400" dirty="0"/>
          </a:p>
          <a:p>
            <a:r>
              <a:rPr lang="en-US" sz="2400" dirty="0"/>
              <a:t>caballo</a:t>
            </a:r>
          </a:p>
          <a:p>
            <a:r>
              <a:rPr lang="en-US" sz="2400" dirty="0"/>
              <a:t>mono</a:t>
            </a:r>
          </a:p>
          <a:p>
            <a:r>
              <a:rPr lang="en-US" sz="2400" dirty="0"/>
              <a:t>loro</a:t>
            </a:r>
          </a:p>
          <a:p>
            <a:r>
              <a:rPr lang="en-US" sz="2400" dirty="0" err="1"/>
              <a:t>tortuga</a:t>
            </a: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2D878-098E-7DB5-03BE-5ECBD2C45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1" y="2603499"/>
            <a:ext cx="4825159" cy="3657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gall - </a:t>
            </a:r>
            <a:r>
              <a:rPr lang="en-US" sz="2400" b="1" dirty="0" err="1">
                <a:highlight>
                  <a:srgbClr val="FF00FF"/>
                </a:highlight>
              </a:rPr>
              <a:t>ito</a:t>
            </a:r>
            <a:endParaRPr lang="en-US" sz="2400" b="1" dirty="0">
              <a:highlight>
                <a:srgbClr val="FF00FF"/>
              </a:highlight>
            </a:endParaRPr>
          </a:p>
          <a:p>
            <a:r>
              <a:rPr lang="en-US" sz="2400" dirty="0"/>
              <a:t>ran - </a:t>
            </a:r>
            <a:r>
              <a:rPr lang="en-US" sz="2400" b="1" dirty="0" err="1">
                <a:highlight>
                  <a:srgbClr val="FF00FF"/>
                </a:highlight>
              </a:rPr>
              <a:t>ita</a:t>
            </a:r>
            <a:endParaRPr lang="en-US" sz="2400" b="1" dirty="0">
              <a:highlight>
                <a:srgbClr val="FF00FF"/>
              </a:highlight>
            </a:endParaRPr>
          </a:p>
          <a:p>
            <a:r>
              <a:rPr lang="en-US" sz="2400" dirty="0" err="1"/>
              <a:t>pajar</a:t>
            </a:r>
            <a:r>
              <a:rPr lang="en-US" sz="2400" dirty="0"/>
              <a:t> -</a:t>
            </a:r>
            <a:r>
              <a:rPr lang="en-US" sz="2400" b="1" dirty="0" err="1">
                <a:highlight>
                  <a:srgbClr val="FF00FF"/>
                </a:highlight>
              </a:rPr>
              <a:t>ito</a:t>
            </a:r>
            <a:endParaRPr lang="en-US" sz="2400" b="1" dirty="0">
              <a:highlight>
                <a:srgbClr val="FF00FF"/>
              </a:highlight>
            </a:endParaRPr>
          </a:p>
          <a:p>
            <a:r>
              <a:rPr lang="en-US" sz="2400" dirty="0" err="1"/>
              <a:t>os</a:t>
            </a:r>
            <a:r>
              <a:rPr lang="en-US" sz="2400" dirty="0"/>
              <a:t> - </a:t>
            </a:r>
            <a:r>
              <a:rPr lang="en-US" sz="2400" b="1" dirty="0" err="1">
                <a:highlight>
                  <a:srgbClr val="FF00FF"/>
                </a:highlight>
              </a:rPr>
              <a:t>ito</a:t>
            </a:r>
            <a:endParaRPr lang="en-US" sz="2400" b="1" dirty="0">
              <a:highlight>
                <a:srgbClr val="FF00FF"/>
              </a:highlight>
            </a:endParaRPr>
          </a:p>
          <a:p>
            <a:r>
              <a:rPr lang="en-US" sz="2400" dirty="0" err="1"/>
              <a:t>caball</a:t>
            </a:r>
            <a:r>
              <a:rPr lang="en-US" sz="2400" dirty="0"/>
              <a:t> </a:t>
            </a:r>
            <a:r>
              <a:rPr lang="en-US" sz="2400" b="1" dirty="0" err="1">
                <a:highlight>
                  <a:srgbClr val="FF00FF"/>
                </a:highlight>
              </a:rPr>
              <a:t>ito</a:t>
            </a:r>
            <a:endParaRPr lang="en-US" sz="2400" b="1" dirty="0">
              <a:highlight>
                <a:srgbClr val="FF00FF"/>
              </a:highlight>
            </a:endParaRPr>
          </a:p>
          <a:p>
            <a:r>
              <a:rPr lang="en-US" sz="2400" dirty="0" err="1"/>
              <a:t>mon</a:t>
            </a:r>
            <a:r>
              <a:rPr lang="en-US" sz="2400" dirty="0"/>
              <a:t> – </a:t>
            </a:r>
            <a:r>
              <a:rPr lang="en-US" sz="2400" b="1" dirty="0" err="1">
                <a:highlight>
                  <a:srgbClr val="FF00FF"/>
                </a:highlight>
              </a:rPr>
              <a:t>ito</a:t>
            </a:r>
            <a:r>
              <a:rPr lang="en-US" sz="2400" b="1" dirty="0">
                <a:highlight>
                  <a:srgbClr val="FF00FF"/>
                </a:highlight>
              </a:rPr>
              <a:t> </a:t>
            </a:r>
          </a:p>
          <a:p>
            <a:r>
              <a:rPr lang="en-US" sz="2400" dirty="0"/>
              <a:t>lor - </a:t>
            </a:r>
            <a:r>
              <a:rPr lang="en-US" sz="2400" b="1" dirty="0" err="1">
                <a:highlight>
                  <a:srgbClr val="FF00FF"/>
                </a:highlight>
              </a:rPr>
              <a:t>ito</a:t>
            </a:r>
            <a:endParaRPr lang="en-US" sz="2400" b="1" dirty="0">
              <a:highlight>
                <a:srgbClr val="FF00FF"/>
              </a:highlight>
            </a:endParaRPr>
          </a:p>
          <a:p>
            <a:r>
              <a:rPr lang="en-US" sz="2400" dirty="0" err="1"/>
              <a:t>totugu</a:t>
            </a:r>
            <a:r>
              <a:rPr lang="en-US" sz="2400" dirty="0"/>
              <a:t> - </a:t>
            </a:r>
            <a:r>
              <a:rPr lang="en-US" sz="2400" b="1" dirty="0" err="1">
                <a:highlight>
                  <a:srgbClr val="FF00FF"/>
                </a:highlight>
              </a:rPr>
              <a:t>ita</a:t>
            </a:r>
            <a:endParaRPr lang="en-US" sz="2400" b="1" dirty="0">
              <a:highlight>
                <a:srgbClr val="FF00FF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ceRZB3pvFPC8owFXFckgNLscEB46NYoh7WhnUzpCna472YTmbIrSjuMhdRNIx3nEi81ZubYLFm2rb0QG0URvqqQtKVe-0kuNU5y-48Byo4P-936Ahdj0IysUtgL7I8uWiw">
            <a:extLst>
              <a:ext uri="{FF2B5EF4-FFF2-40B4-BE49-F238E27FC236}">
                <a16:creationId xmlns:a16="http://schemas.microsoft.com/office/drawing/2014/main" id="{A6A55870-60E1-9915-874E-ED52B586C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781" r="-10" b="-781"/>
          <a:stretch/>
        </p:blipFill>
        <p:spPr bwMode="auto">
          <a:xfrm>
            <a:off x="2994326" y="2242033"/>
            <a:ext cx="1005840" cy="118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eRZB3pvFPC8owFXFckgNLscEB46NYoh7WhnUzpCna472YTmbIrSjuMhdRNIx3nEi81ZubYLFm2rb0QG0URvqqQtKVe-0kuNU5y-48Byo4P-936Ahdj0IysUtgL7I8uWiw">
            <a:extLst>
              <a:ext uri="{FF2B5EF4-FFF2-40B4-BE49-F238E27FC236}">
                <a16:creationId xmlns:a16="http://schemas.microsoft.com/office/drawing/2014/main" id="{7A02A0A1-17C9-1306-FF83-609106F5C1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781" r="-10" b="-781"/>
          <a:stretch/>
        </p:blipFill>
        <p:spPr bwMode="auto">
          <a:xfrm>
            <a:off x="8504674" y="2714204"/>
            <a:ext cx="640080" cy="75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73E49-CE1F-5424-0708-EF3183065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23" y="5642124"/>
            <a:ext cx="1280160" cy="100429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5F38AC-9AF6-9C1E-5168-925D67E9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035" y="5320004"/>
            <a:ext cx="640080" cy="50215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018F6-1895-E417-7B20-A140444CA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23" y="2372609"/>
            <a:ext cx="1371600" cy="9148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C107F-AD6A-5A29-1D52-98608B7E8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811" y="2714204"/>
            <a:ext cx="731520" cy="48789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EC35E8-7AC4-689D-0118-9871DF0239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86" y="3469546"/>
            <a:ext cx="1188720" cy="89154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725B5-6D69-3368-FFEA-3DA9CA7577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674" y="3625487"/>
            <a:ext cx="731520" cy="54864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A4F1F-C702-A3E5-BE7C-D5D906F9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06" y="5571079"/>
            <a:ext cx="1097280" cy="100500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96BF9-E627-906C-15CA-2D3773B70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104" y="5162484"/>
            <a:ext cx="640080" cy="586250"/>
          </a:xfrm>
          <a:prstGeom prst="rect">
            <a:avLst/>
          </a:prstGeom>
          <a:noFill/>
        </p:spPr>
      </p:pic>
      <p:pic>
        <p:nvPicPr>
          <p:cNvPr id="15" name="Picture 14" descr="Majestic%20Stallion">
            <a:extLst>
              <a:ext uri="{FF2B5EF4-FFF2-40B4-BE49-F238E27FC236}">
                <a16:creationId xmlns:a16="http://schemas.microsoft.com/office/drawing/2014/main" id="{35E02259-98EC-6FD0-A865-F174A8BD81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0" t="9402"/>
          <a:stretch>
            <a:fillRect/>
          </a:stretch>
        </p:blipFill>
        <p:spPr bwMode="auto">
          <a:xfrm>
            <a:off x="2811446" y="4443690"/>
            <a:ext cx="1371600" cy="101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Majestic%20Stallion">
            <a:extLst>
              <a:ext uri="{FF2B5EF4-FFF2-40B4-BE49-F238E27FC236}">
                <a16:creationId xmlns:a16="http://schemas.microsoft.com/office/drawing/2014/main" id="{2FC3F9C0-CD39-E82D-E9C0-871F916AE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0" t="9402"/>
          <a:stretch>
            <a:fillRect/>
          </a:stretch>
        </p:blipFill>
        <p:spPr bwMode="auto">
          <a:xfrm>
            <a:off x="8550394" y="4396645"/>
            <a:ext cx="640080" cy="47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Funny-Monkey-67">
            <a:extLst>
              <a:ext uri="{FF2B5EF4-FFF2-40B4-BE49-F238E27FC236}">
                <a16:creationId xmlns:a16="http://schemas.microsoft.com/office/drawing/2014/main" id="{62A0B0FB-6459-4F91-E8D5-ADEA8DB3F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r="15280"/>
          <a:stretch>
            <a:fillRect/>
          </a:stretch>
        </p:blipFill>
        <p:spPr bwMode="auto">
          <a:xfrm>
            <a:off x="4525163" y="4443690"/>
            <a:ext cx="1188720" cy="106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196925-2B74-E7D4-F6E0-E98B004D4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/>
          <a:stretch>
            <a:fillRect/>
          </a:stretch>
        </p:blipFill>
        <p:spPr bwMode="auto">
          <a:xfrm>
            <a:off x="4433723" y="3387798"/>
            <a:ext cx="1371600" cy="10088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9" name="Picture 18" descr="Funny-Monkey-67">
            <a:extLst>
              <a:ext uri="{FF2B5EF4-FFF2-40B4-BE49-F238E27FC236}">
                <a16:creationId xmlns:a16="http://schemas.microsoft.com/office/drawing/2014/main" id="{3536915F-24D6-1859-A7CC-C0131540F5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r="15280"/>
          <a:stretch>
            <a:fillRect/>
          </a:stretch>
        </p:blipFill>
        <p:spPr bwMode="auto">
          <a:xfrm>
            <a:off x="9686974" y="4384233"/>
            <a:ext cx="640080" cy="57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A74520-061A-BEF6-A311-D1816961AC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/>
          <a:stretch>
            <a:fillRect/>
          </a:stretch>
        </p:blipFill>
        <p:spPr bwMode="auto">
          <a:xfrm>
            <a:off x="9686974" y="3625487"/>
            <a:ext cx="640080" cy="47079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8883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7">
            <a:extLst>
              <a:ext uri="{FF2B5EF4-FFF2-40B4-BE49-F238E27FC236}">
                <a16:creationId xmlns:a16="http://schemas.microsoft.com/office/drawing/2014/main" id="{989D94C7-954A-41D0-90EA-DA55E98D8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1" name="Group 29">
            <a:extLst>
              <a:ext uri="{FF2B5EF4-FFF2-40B4-BE49-F238E27FC236}">
                <a16:creationId xmlns:a16="http://schemas.microsoft.com/office/drawing/2014/main" id="{83973CA2-16B1-4493-A4A0-8171D5662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7"/>
            <a:ext cx="12192000" cy="6856413"/>
            <a:chOff x="0" y="1587"/>
            <a:chExt cx="12192000" cy="685641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3F10E68-A34A-4F1E-A22B-96D33CB6C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851EAF1-3F55-4EAD-8C72-DC39CBAF6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38259B4-2878-484A-88A1-E9C779E64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100728" y="402165"/>
              <a:ext cx="4667937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2A198A4A-FCFE-4418-B8C3-CF691E451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68624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C2C4471B-4EDB-4B18-8705-CF0DE44FA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59735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4C95A0-E27A-42CA-BD4C-B899E6DA52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E930F6-5708-A51A-22B9-239BFD5E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13" y="703006"/>
            <a:ext cx="4537002" cy="1184787"/>
          </a:xfrm>
        </p:spPr>
        <p:txBody>
          <a:bodyPr>
            <a:normAutofit fontScale="90000"/>
          </a:bodyPr>
          <a:lstStyle/>
          <a:p>
            <a:r>
              <a:rPr lang="en-US" sz="4800" b="1" dirty="0" err="1"/>
              <a:t>Notas</a:t>
            </a:r>
            <a:r>
              <a:rPr lang="en-US" sz="4800" b="1" dirty="0"/>
              <a:t> </a:t>
            </a:r>
            <a:r>
              <a:rPr lang="en-US" sz="4800" b="1" dirty="0" err="1"/>
              <a:t>culturales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1B232-1FC1-4AA7-65AD-FE1B2816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078182"/>
            <a:ext cx="5283359" cy="414990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Spanish is an important and beneficial language to learn!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Over 500 million people speak Spanish worldwide and there are over 100 million people speaking Spanish in the United States alone.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Learning Spanish gives them a global perspective and cultural opportunities to travel and explore more countries~ animals and zoos included!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We hope they enjoyed learning about the amazing world of animals in Spanish with a zoo adventure.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C176790E-68B5-2B96-8B05-EA81DAE84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93631" y="642855"/>
            <a:ext cx="1950998" cy="213808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4C73765-1E42-6781-5154-A5B9C3006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305917" y="642855"/>
            <a:ext cx="2138080" cy="2138080"/>
          </a:xfrm>
          <a:prstGeom prst="rect">
            <a:avLst/>
          </a:prstGeom>
        </p:spPr>
      </p:pic>
      <p:sp>
        <p:nvSpPr>
          <p:cNvPr id="42" name="Rectangle 37">
            <a:extLst>
              <a:ext uri="{FF2B5EF4-FFF2-40B4-BE49-F238E27FC236}">
                <a16:creationId xmlns:a16="http://schemas.microsoft.com/office/drawing/2014/main" id="{0A723092-BE01-4D85-BD31-01F968405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9452E247-092F-C4BC-1064-86ED42D660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961920" y="2942161"/>
            <a:ext cx="4323585" cy="32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2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C7557-2933-FBA4-16D3-46FCE11B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¡</a:t>
            </a:r>
            <a:r>
              <a:rPr lang="en-US" sz="6000" b="1" dirty="0" err="1"/>
              <a:t>Bienvenidos</a:t>
            </a:r>
            <a:r>
              <a:rPr lang="en-US" sz="6000" b="1" dirty="0"/>
              <a:t>!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6E16-ABBA-21A8-38B2-4A2EB486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Hola, mi </a:t>
            </a:r>
            <a:r>
              <a:rPr lang="en-US" sz="2400" b="1" dirty="0" err="1"/>
              <a:t>nombre</a:t>
            </a:r>
            <a:r>
              <a:rPr lang="en-US" sz="2400" b="1" dirty="0"/>
              <a:t> es Emma Garcia, </a:t>
            </a:r>
            <a:r>
              <a:rPr lang="en-US" sz="2400" b="1" dirty="0" err="1"/>
              <a:t>pueden</a:t>
            </a:r>
            <a:r>
              <a:rPr lang="en-US" sz="2400" b="1" dirty="0"/>
              <a:t> </a:t>
            </a:r>
            <a:r>
              <a:rPr lang="en-US" sz="2400" b="1" dirty="0" err="1"/>
              <a:t>llamarme</a:t>
            </a:r>
            <a:r>
              <a:rPr lang="en-US" sz="2400" b="1" dirty="0"/>
              <a:t> </a:t>
            </a:r>
            <a:r>
              <a:rPr lang="en-US" sz="2400" b="1" dirty="0" err="1"/>
              <a:t>Señora</a:t>
            </a:r>
            <a:r>
              <a:rPr lang="en-US" sz="2400" b="1" dirty="0"/>
              <a:t> García (Mrs. Garcia)</a:t>
            </a:r>
          </a:p>
          <a:p>
            <a:r>
              <a:rPr lang="en-US" sz="2400" b="1" dirty="0"/>
              <a:t>¡</a:t>
            </a:r>
            <a:r>
              <a:rPr lang="en-US" sz="2400" b="1" dirty="0" err="1"/>
              <a:t>Bienvenidos</a:t>
            </a:r>
            <a:r>
              <a:rPr lang="en-US" sz="2400" b="1" dirty="0"/>
              <a:t> a la </a:t>
            </a:r>
            <a:r>
              <a:rPr lang="en-US" sz="2400" b="1" dirty="0" err="1"/>
              <a:t>clase</a:t>
            </a:r>
            <a:r>
              <a:rPr lang="en-US" sz="2400" b="1" dirty="0"/>
              <a:t> </a:t>
            </a:r>
            <a:r>
              <a:rPr lang="en-US" sz="2400" b="1" dirty="0" err="1"/>
              <a:t>número</a:t>
            </a:r>
            <a:r>
              <a:rPr lang="en-US" sz="2400" b="1" dirty="0"/>
              <a:t> cuatro!</a:t>
            </a:r>
          </a:p>
          <a:p>
            <a:r>
              <a:rPr lang="en-US" sz="2400" b="1" dirty="0"/>
              <a:t>¡Es la </a:t>
            </a:r>
            <a:r>
              <a:rPr lang="en-US" sz="2400" b="1" dirty="0" err="1"/>
              <a:t>última</a:t>
            </a:r>
            <a:r>
              <a:rPr lang="en-US" sz="2400" b="1" dirty="0"/>
              <a:t> </a:t>
            </a:r>
            <a:r>
              <a:rPr lang="en-US" sz="2400" b="1" dirty="0" err="1"/>
              <a:t>clase</a:t>
            </a:r>
            <a:r>
              <a:rPr lang="en-US" sz="2400" b="1" dirty="0"/>
              <a:t>!</a:t>
            </a:r>
          </a:p>
          <a:p>
            <a:r>
              <a:rPr lang="en-US" sz="2400" b="1" dirty="0" err="1"/>
              <a:t>Recuerda</a:t>
            </a:r>
            <a:r>
              <a:rPr lang="en-US" sz="2400" b="1" dirty="0"/>
              <a:t>, la palabra para </a:t>
            </a:r>
            <a:r>
              <a:rPr lang="en-US" sz="2400" b="1" dirty="0" err="1"/>
              <a:t>asitencia</a:t>
            </a:r>
            <a:r>
              <a:rPr lang="en-US" sz="2400" b="1" dirty="0"/>
              <a:t> (attendance) is….</a:t>
            </a:r>
          </a:p>
          <a:p>
            <a:pPr marL="0" indent="0" algn="ctr">
              <a:buNone/>
            </a:pPr>
            <a:r>
              <a:rPr lang="en-US" sz="4000" b="1" dirty="0"/>
              <a:t>“PRESENTE”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42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DA8A-044D-B913-9651-5F50F2806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¿</a:t>
            </a:r>
            <a:r>
              <a:rPr lang="en-US" sz="5400" b="1" dirty="0" err="1"/>
              <a:t>Dónde</a:t>
            </a:r>
            <a:r>
              <a:rPr lang="en-US" sz="5400" b="1" dirty="0"/>
              <a:t> </a:t>
            </a:r>
            <a:r>
              <a:rPr lang="en-US" sz="5400" b="1" dirty="0" err="1"/>
              <a:t>viven</a:t>
            </a:r>
            <a:r>
              <a:rPr lang="en-US" sz="5400" b="1" dirty="0"/>
              <a:t>?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E9774BD-5637-ADCD-1D81-01CABEFB4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456563"/>
              </p:ext>
            </p:extLst>
          </p:nvPr>
        </p:nvGraphicFramePr>
        <p:xfrm>
          <a:off x="1249680" y="2318218"/>
          <a:ext cx="950976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360160437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241339863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3014080687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56569789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Zoológico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Acuario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Aviario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Granja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21072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9299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217545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C70C3125-81C8-C3AC-8555-0BB58748F9A1}"/>
              </a:ext>
            </a:extLst>
          </p:cNvPr>
          <p:cNvGrpSpPr/>
          <p:nvPr/>
        </p:nvGrpSpPr>
        <p:grpSpPr>
          <a:xfrm>
            <a:off x="7027722" y="6065773"/>
            <a:ext cx="1941805" cy="508614"/>
            <a:chOff x="631166" y="2312009"/>
            <a:chExt cx="1941805" cy="5086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1A305D-6EEB-59AF-D2DF-E3FE0A0CFDC8}"/>
                </a:ext>
              </a:extLst>
            </p:cNvPr>
            <p:cNvPicPr>
              <a:picLocks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2"/>
            <a:stretch>
              <a:fillRect/>
            </a:stretch>
          </p:blipFill>
          <p:spPr bwMode="auto">
            <a:xfrm>
              <a:off x="631166" y="2312009"/>
              <a:ext cx="914400" cy="5086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D30E92-084D-8C13-0914-3EE331B54511}"/>
                </a:ext>
              </a:extLst>
            </p:cNvPr>
            <p:cNvSpPr txBox="1"/>
            <p:nvPr/>
          </p:nvSpPr>
          <p:spPr>
            <a:xfrm>
              <a:off x="1567131" y="2378168"/>
              <a:ext cx="10058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 </a:t>
              </a:r>
              <a:r>
                <a:rPr lang="en-US" sz="1600" dirty="0" err="1"/>
                <a:t>vaca</a:t>
              </a:r>
              <a:endParaRPr lang="en-US" sz="16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99C190-D59E-D578-B02D-D140B22B1B7A}"/>
              </a:ext>
            </a:extLst>
          </p:cNvPr>
          <p:cNvGrpSpPr/>
          <p:nvPr/>
        </p:nvGrpSpPr>
        <p:grpSpPr>
          <a:xfrm>
            <a:off x="4665551" y="5848988"/>
            <a:ext cx="2286000" cy="820227"/>
            <a:chOff x="612916" y="3018885"/>
            <a:chExt cx="2286000" cy="82022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66834-D290-298F-79A5-EC8DCACD5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16" y="3018885"/>
              <a:ext cx="914400" cy="820227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7D9BB-A48F-3ADC-10E9-8F159769F326}"/>
                </a:ext>
              </a:extLst>
            </p:cNvPr>
            <p:cNvSpPr txBox="1"/>
            <p:nvPr/>
          </p:nvSpPr>
          <p:spPr>
            <a:xfrm>
              <a:off x="1527316" y="3259721"/>
              <a:ext cx="1371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 mariposa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2B1368-25B5-E426-003B-B5C4644262D2}"/>
              </a:ext>
            </a:extLst>
          </p:cNvPr>
          <p:cNvGrpSpPr/>
          <p:nvPr/>
        </p:nvGrpSpPr>
        <p:grpSpPr>
          <a:xfrm>
            <a:off x="777040" y="5881520"/>
            <a:ext cx="1825484" cy="696331"/>
            <a:chOff x="611258" y="4002966"/>
            <a:chExt cx="1825484" cy="69633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AB2712-1263-E751-5EB1-4034D32E0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258" y="4002966"/>
              <a:ext cx="914400" cy="696331"/>
            </a:xfrm>
            <a:prstGeom prst="rect">
              <a:avLst/>
            </a:prstGeom>
            <a:noFill/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EDEFB1-21F1-B166-65C8-E238026CDF89}"/>
                </a:ext>
              </a:extLst>
            </p:cNvPr>
            <p:cNvSpPr txBox="1"/>
            <p:nvPr/>
          </p:nvSpPr>
          <p:spPr>
            <a:xfrm>
              <a:off x="1522342" y="4181854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la </a:t>
              </a:r>
              <a:r>
                <a:rPr lang="en-US" sz="1600" dirty="0" err="1"/>
                <a:t>raya</a:t>
              </a:r>
              <a:endParaRPr lang="en-US" sz="16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0DCC84-426C-AF6C-DB8F-DB8789DAB9D3}"/>
              </a:ext>
            </a:extLst>
          </p:cNvPr>
          <p:cNvGrpSpPr/>
          <p:nvPr/>
        </p:nvGrpSpPr>
        <p:grpSpPr>
          <a:xfrm>
            <a:off x="2599622" y="5904580"/>
            <a:ext cx="1827971" cy="709045"/>
            <a:chOff x="611258" y="5042039"/>
            <a:chExt cx="1827971" cy="709045"/>
          </a:xfrm>
        </p:grpSpPr>
        <p:pic>
          <p:nvPicPr>
            <p:cNvPr id="29" name="Picture 28" descr="Tiger">
              <a:extLst>
                <a:ext uri="{FF2B5EF4-FFF2-40B4-BE49-F238E27FC236}">
                  <a16:creationId xmlns:a16="http://schemas.microsoft.com/office/drawing/2014/main" id="{BFA3C23C-B5E1-DCAD-A928-AF41F6C61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"/>
            <a:stretch>
              <a:fillRect/>
            </a:stretch>
          </p:blipFill>
          <p:spPr bwMode="auto">
            <a:xfrm>
              <a:off x="611258" y="5042039"/>
              <a:ext cx="914400" cy="7090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9A9E5F-6501-80C3-0786-BC0AE2D7B084}"/>
                </a:ext>
              </a:extLst>
            </p:cNvPr>
            <p:cNvSpPr txBox="1"/>
            <p:nvPr/>
          </p:nvSpPr>
          <p:spPr>
            <a:xfrm>
              <a:off x="1524829" y="525315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 </a:t>
              </a:r>
              <a:r>
                <a:rPr lang="en-US" sz="1600" dirty="0" err="1"/>
                <a:t>tigre</a:t>
              </a:r>
              <a:endParaRPr lang="en-US" sz="16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1575192-9DB8-3152-EC2D-04F8E6771286}"/>
              </a:ext>
            </a:extLst>
          </p:cNvPr>
          <p:cNvGrpSpPr/>
          <p:nvPr/>
        </p:nvGrpSpPr>
        <p:grpSpPr>
          <a:xfrm>
            <a:off x="9346298" y="5882514"/>
            <a:ext cx="2274242" cy="804920"/>
            <a:chOff x="1576165" y="3742820"/>
            <a:chExt cx="2190027" cy="804920"/>
          </a:xfrm>
        </p:grpSpPr>
        <p:pic>
          <p:nvPicPr>
            <p:cNvPr id="40" name="Picture 39" descr="ANd9GcT4RLluGaBOObW_-hUE1eLUsahRYczqNxVKXaRJESRtqntzswkc9w">
              <a:extLst>
                <a:ext uri="{FF2B5EF4-FFF2-40B4-BE49-F238E27FC236}">
                  <a16:creationId xmlns:a16="http://schemas.microsoft.com/office/drawing/2014/main" id="{FC815516-273B-BD4D-7FF6-7C39E5D01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3" r="3288"/>
            <a:stretch>
              <a:fillRect/>
            </a:stretch>
          </p:blipFill>
          <p:spPr bwMode="auto">
            <a:xfrm>
              <a:off x="1576165" y="3742820"/>
              <a:ext cx="914400" cy="804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7BAAEA-D5EC-F9BE-AF52-C8F2580AF8FF}"/>
                </a:ext>
              </a:extLst>
            </p:cNvPr>
            <p:cNvSpPr txBox="1"/>
            <p:nvPr/>
          </p:nvSpPr>
          <p:spPr>
            <a:xfrm>
              <a:off x="2486032" y="3976003"/>
              <a:ext cx="128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 </a:t>
              </a:r>
              <a:r>
                <a:rPr lang="en-US" sz="1600" dirty="0" err="1"/>
                <a:t>elefante</a:t>
              </a:r>
              <a:endParaRPr lang="en-US" sz="160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B30DBB-E7A6-0AF0-0FB0-6D96671B84D0}"/>
              </a:ext>
            </a:extLst>
          </p:cNvPr>
          <p:cNvGrpSpPr/>
          <p:nvPr/>
        </p:nvGrpSpPr>
        <p:grpSpPr>
          <a:xfrm>
            <a:off x="9427513" y="5004071"/>
            <a:ext cx="2358239" cy="443457"/>
            <a:chOff x="1154954" y="5036880"/>
            <a:chExt cx="2358239" cy="44345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26BEDDA-1E10-341F-75D8-45628215B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954" y="5036880"/>
              <a:ext cx="1091158" cy="443457"/>
            </a:xfrm>
            <a:prstGeom prst="rect">
              <a:avLst/>
            </a:prstGeom>
            <a:noFill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02E8CC7-131E-F8F9-DB19-31D2B870D1FC}"/>
                </a:ext>
              </a:extLst>
            </p:cNvPr>
            <p:cNvSpPr txBox="1"/>
            <p:nvPr/>
          </p:nvSpPr>
          <p:spPr>
            <a:xfrm>
              <a:off x="2324473" y="5089331"/>
              <a:ext cx="11887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 </a:t>
              </a:r>
              <a:r>
                <a:rPr lang="en-US" sz="1600" dirty="0" err="1"/>
                <a:t>tiburón</a:t>
              </a:r>
              <a:endParaRPr lang="en-US" sz="16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BC620D-2790-E7F0-202E-BEFF849DC4DB}"/>
              </a:ext>
            </a:extLst>
          </p:cNvPr>
          <p:cNvGrpSpPr/>
          <p:nvPr/>
        </p:nvGrpSpPr>
        <p:grpSpPr>
          <a:xfrm>
            <a:off x="703995" y="4954324"/>
            <a:ext cx="2352827" cy="685447"/>
            <a:chOff x="6113780" y="3772847"/>
            <a:chExt cx="2352827" cy="68544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71968AF-D683-7C3B-E9FE-6EF63C955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780" y="3772847"/>
              <a:ext cx="914400" cy="685447"/>
            </a:xfrm>
            <a:prstGeom prst="rect">
              <a:avLst/>
            </a:prstGeom>
            <a:noFill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325B37-B257-4CB9-9899-6FF68DCA29F2}"/>
                </a:ext>
              </a:extLst>
            </p:cNvPr>
            <p:cNvSpPr txBox="1"/>
            <p:nvPr/>
          </p:nvSpPr>
          <p:spPr>
            <a:xfrm>
              <a:off x="7003567" y="3913015"/>
              <a:ext cx="1463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El flamenco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8CAC5B-298F-0A3A-E41B-D1FF92348783}"/>
              </a:ext>
            </a:extLst>
          </p:cNvPr>
          <p:cNvGrpSpPr/>
          <p:nvPr/>
        </p:nvGrpSpPr>
        <p:grpSpPr>
          <a:xfrm>
            <a:off x="5976162" y="5062169"/>
            <a:ext cx="2103120" cy="754380"/>
            <a:chOff x="3751151" y="4968649"/>
            <a:chExt cx="2103120" cy="754380"/>
          </a:xfrm>
        </p:grpSpPr>
        <p:pic>
          <p:nvPicPr>
            <p:cNvPr id="39" name="Picture 38" descr="pig">
              <a:extLst>
                <a:ext uri="{FF2B5EF4-FFF2-40B4-BE49-F238E27FC236}">
                  <a16:creationId xmlns:a16="http://schemas.microsoft.com/office/drawing/2014/main" id="{103BAB3B-984F-1C9A-D957-C88156D0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8" t="5176" r="7561" b="4346"/>
            <a:stretch>
              <a:fillRect/>
            </a:stretch>
          </p:blipFill>
          <p:spPr bwMode="auto">
            <a:xfrm>
              <a:off x="3751151" y="4968649"/>
              <a:ext cx="914400" cy="754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B3E681-7840-60BA-CFD0-8D5F2548B9CD}"/>
                </a:ext>
              </a:extLst>
            </p:cNvPr>
            <p:cNvSpPr txBox="1"/>
            <p:nvPr/>
          </p:nvSpPr>
          <p:spPr>
            <a:xfrm>
              <a:off x="4665551" y="5069553"/>
              <a:ext cx="1188720" cy="338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el</a:t>
              </a:r>
              <a:r>
                <a:rPr lang="en-US" dirty="0"/>
                <a:t> </a:t>
              </a:r>
              <a:r>
                <a:rPr lang="en-US" dirty="0" err="1"/>
                <a:t>cerdo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974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858B-9143-4D1B-A157-3710C70FC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171" y="4671781"/>
            <a:ext cx="8761413" cy="728480"/>
          </a:xfrm>
        </p:spPr>
        <p:txBody>
          <a:bodyPr/>
          <a:lstStyle/>
          <a:p>
            <a:r>
              <a:rPr lang="en-US" sz="4800" b="1" dirty="0"/>
              <a:t>Adios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E7D19-13C6-42B7-9BBE-A606FD974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398643"/>
            <a:ext cx="8761412" cy="410817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Adiós a mis amigos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Adiós hasta luego</a:t>
            </a:r>
          </a:p>
          <a:p>
            <a:pPr marL="0" indent="0" algn="l">
              <a:buNone/>
            </a:pPr>
            <a:r>
              <a:rPr lang="es-E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 la hora de decir adiós</a:t>
            </a:r>
          </a:p>
          <a:p>
            <a:pPr marL="0" indent="0" algn="l">
              <a:buNone/>
            </a:pP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¡Adiós!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97FD3C2-1135-44D0-BAF4-B44DDC39B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97776" y="2398643"/>
            <a:ext cx="47625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1CC-0817-496F-9414-D5C5C270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20628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mis amigos </a:t>
            </a:r>
            <a:b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Hello to my friends 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7" name="Picture 6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4826E70-F1FB-49A2-B315-2CE1E1D7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61679" y="2015814"/>
            <a:ext cx="2628900" cy="3133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178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D11CC-0817-496F-9414-D5C5C270A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920628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¿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están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mis amigos?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 o mal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estás</a:t>
            </a:r>
            <a:r>
              <a:rPr 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How are you?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BED39110-C2FC-4AC4-BD2C-BD5409868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94470" y="2933092"/>
            <a:ext cx="1645920" cy="1310913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4D876-6A8A-4016-A4E6-353C7C231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58080" y="4564532"/>
            <a:ext cx="1554480" cy="1416040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F50D6DF8-3004-49BD-B75F-61DDA6385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94470" y="1442891"/>
            <a:ext cx="1828800" cy="116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5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err="1"/>
              <a:t>Repaso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/>
              <a:t>En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acuario</a:t>
            </a:r>
            <a:endParaRPr lang="en-US" sz="3200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776E02F-3C4E-7155-39BF-F4254F2C6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3840480" cy="34747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pájaro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/>
              <a:t>la mariposa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quetzal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pinguino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/>
              <a:t>la selva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colibrí</a:t>
            </a:r>
            <a:endParaRPr lang="en-US" sz="2000" b="1" dirty="0"/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flamenco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loro/</a:t>
            </a:r>
            <a:r>
              <a:rPr lang="en-US" sz="2000" b="1" dirty="0" err="1"/>
              <a:t>el</a:t>
            </a:r>
            <a:r>
              <a:rPr lang="en-US" sz="2000" b="1" dirty="0"/>
              <a:t> papagayo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</a:t>
            </a:r>
            <a:r>
              <a:rPr lang="en-US" sz="2000" b="1" dirty="0" err="1"/>
              <a:t>pavo</a:t>
            </a:r>
            <a:r>
              <a:rPr lang="en-US" sz="2000" b="1" dirty="0"/>
              <a:t> real</a:t>
            </a:r>
          </a:p>
          <a:p>
            <a:pPr>
              <a:spcBef>
                <a:spcPts val="0"/>
              </a:spcBef>
            </a:pPr>
            <a:r>
              <a:rPr lang="en-US" sz="2000" b="1" dirty="0" err="1"/>
              <a:t>el</a:t>
            </a:r>
            <a:r>
              <a:rPr lang="en-US" sz="2000" b="1" dirty="0"/>
              <a:t> mar</a:t>
            </a:r>
          </a:p>
        </p:txBody>
      </p:sp>
      <p:pic>
        <p:nvPicPr>
          <p:cNvPr id="11" name="Picture 10" descr="l3hXTbhCBNc_s7RaacEpOEo_f_ae7z0JxBlzyRwZ8QtzQD0llWrXaIglFnMo2jF70MTR5YBk7vB3I6eq2Fk9HNZOUXSyhP3zXlZSwVvaka1mMeFArvm3i-5J3byCRyScuQ">
            <a:extLst>
              <a:ext uri="{FF2B5EF4-FFF2-40B4-BE49-F238E27FC236}">
                <a16:creationId xmlns:a16="http://schemas.microsoft.com/office/drawing/2014/main" id="{B5EC7811-A851-1EAB-40A1-5E145423F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12" y="5546621"/>
            <a:ext cx="1828800" cy="121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035883-5516-9EA6-9E90-6AC925781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87" y="3939083"/>
            <a:ext cx="1828800" cy="1452271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E4BD8F-1E8A-9276-17CB-9C96A2285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373" y="4709121"/>
            <a:ext cx="1828800" cy="1675000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F5AC2A-7EE0-FFD5-FE09-3A9B575DA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67" y="2407143"/>
            <a:ext cx="1828800" cy="1640457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269CB1-33C5-6B0C-5C35-189576B4E7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007" y="2407143"/>
            <a:ext cx="1828800" cy="143163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55F5B6-67C1-82EB-055C-D36020A39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33" y="4010696"/>
            <a:ext cx="1737360" cy="1582083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0E894D1-5D80-A37E-A5B3-61C465F08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40" y="2408182"/>
            <a:ext cx="1828800" cy="1371600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81B725-9AE2-DE98-625B-A76143C6D4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119" y="4063760"/>
            <a:ext cx="1828800" cy="1370891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69DB22-F0A7-8891-7D8E-2C19F1241F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813" y="2407143"/>
            <a:ext cx="1737360" cy="2036905"/>
          </a:xfrm>
          <a:prstGeom prst="rect">
            <a:avLst/>
          </a:prstGeom>
          <a:noFill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19E73B-363C-27BC-DC04-12ADCA1463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693" y="5546621"/>
            <a:ext cx="2011680" cy="1131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354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F1CA-A7B4-9CE1-E883-B6BB41F7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/>
              <a:t>Los </a:t>
            </a:r>
            <a:r>
              <a:rPr lang="en-US" sz="5400" b="1" dirty="0" err="1"/>
              <a:t>animales</a:t>
            </a:r>
            <a:endParaRPr lang="en-US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FC7B1-0710-B0DF-1C9A-CD66E15E11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Animales, Animales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gustan los animales.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chiquitos, los grandotes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con plumas, los peludos.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Animales, animales</a:t>
            </a:r>
          </a:p>
          <a:p>
            <a:pPr marL="2286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 gustan los animales</a:t>
            </a:r>
            <a:endParaRPr lang="en-US" sz="24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animals in the jungle&#10;&#10;Description automatically generated with medium confidence">
            <a:extLst>
              <a:ext uri="{FF2B5EF4-FFF2-40B4-BE49-F238E27FC236}">
                <a16:creationId xmlns:a16="http://schemas.microsoft.com/office/drawing/2014/main" id="{FBD214ED-C70E-0185-FDBB-AECC46E52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58250" y="459343"/>
            <a:ext cx="3108960" cy="220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graphics, art, graphic design, drawing&#10;&#10;Description automatically generated">
            <a:extLst>
              <a:ext uri="{FF2B5EF4-FFF2-40B4-BE49-F238E27FC236}">
                <a16:creationId xmlns:a16="http://schemas.microsoft.com/office/drawing/2014/main" id="{C8CF2269-A75A-6910-E1CC-C1AB3EAA7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0532" y="3238404"/>
            <a:ext cx="46101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DCF6162-C90D-43BF-B7E4-A7B29A161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6895F9A-4951-41A7-988E-E4426D51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73CCBF7-E635-45F0-9262-B1378FECE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95F2453-17DE-4864-ADA2-6D234F95C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44DD539-16E2-48D1-9557-24281434B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5EA950-BF18-4722-B2FD-04D357983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71AB5E-77FB-4315-8B22-845D24C70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7ED4165-1756-4A80-90B1-FFF8AD7F2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0C1FF9ED-0EB6-4CEF-83F7-B57912977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3F4860A4-6A75-4E92-905D-FA03EEDB8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rPr>
              <a:t>La granja</a:t>
            </a:r>
            <a:endParaRPr lang="en-US" sz="54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BCDA284-4169-467B-80C1-BBDF26B20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5268F1-2FCC-42C8-B308-9F8744796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71C38273-377C-4D45-98FA-F4BAFBCA8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A4617A93-13E2-4F76-AB78-7A0210391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C1F84E7-B3FA-94C4-24BF-13FA51686F64}"/>
              </a:ext>
            </a:extLst>
          </p:cNvPr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15775" r="9137" b="5025"/>
          <a:stretch>
            <a:fillRect/>
          </a:stretch>
        </p:blipFill>
        <p:spPr bwMode="auto">
          <a:xfrm>
            <a:off x="827799" y="920450"/>
            <a:ext cx="6845230" cy="501709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04908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</a:t>
            </a:r>
            <a:r>
              <a:rPr lang="en-US" sz="6000" b="1" dirty="0" err="1"/>
              <a:t>granja</a:t>
            </a:r>
            <a:endParaRPr lang="en-US" sz="6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pato</a:t>
            </a:r>
            <a:endParaRPr lang="en-US" sz="32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FEC3F5-DC4F-3236-04E3-3DF3B67C7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/>
              <a:t>la </a:t>
            </a:r>
            <a:r>
              <a:rPr lang="en-US" sz="3200" b="1" dirty="0" err="1"/>
              <a:t>vaca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7000A0-E5B7-BE9A-E493-60FA1538795B}"/>
              </a:ext>
            </a:extLst>
          </p:cNvPr>
          <p:cNvPicPr>
            <a:picLocks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/>
          <a:stretch>
            <a:fillRect/>
          </a:stretch>
        </p:blipFill>
        <p:spPr bwMode="auto">
          <a:xfrm>
            <a:off x="1510133" y="3353369"/>
            <a:ext cx="4114800" cy="293668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" name="Picture 3" descr="mbwgZk6Vw5tQb4t-zeaHEUDq7NHLk3ODR7eT_NRcGnVzrMUxDsRcBBL_qmZeAxsMG60qIqzPt8sLAwQo8Mi9W8890ExawdpwFajnPO7WSi67Dnhv2F7BlOYOzfh6UkosoQ">
            <a:extLst>
              <a:ext uri="{FF2B5EF4-FFF2-40B4-BE49-F238E27FC236}">
                <a16:creationId xmlns:a16="http://schemas.microsoft.com/office/drawing/2014/main" id="{1A286DE3-FA43-A9E8-639D-A6321648A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1" t="4149" r="-807"/>
          <a:stretch>
            <a:fillRect/>
          </a:stretch>
        </p:blipFill>
        <p:spPr bwMode="auto">
          <a:xfrm>
            <a:off x="6563891" y="3353369"/>
            <a:ext cx="4114800" cy="279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35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1D68-7DF2-4C3A-8FD0-E9C47AD5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La </a:t>
            </a:r>
            <a:r>
              <a:rPr lang="en-US" sz="6000" b="1" dirty="0" err="1"/>
              <a:t>granja</a:t>
            </a:r>
            <a:endParaRPr lang="en-US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6D1D6-946E-437A-AE75-0105ACED5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gallo</a:t>
            </a:r>
            <a:endParaRPr lang="en-US" sz="3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D1012-AD84-44B7-8E8A-4F762F315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err="1"/>
              <a:t>el</a:t>
            </a:r>
            <a:r>
              <a:rPr lang="en-US" sz="3200" b="1" dirty="0"/>
              <a:t> pollo</a:t>
            </a:r>
          </a:p>
        </p:txBody>
      </p:sp>
      <p:pic>
        <p:nvPicPr>
          <p:cNvPr id="4" name="Picture 3" descr="ceRZB3pvFPC8owFXFckgNLscEB46NYoh7WhnUzpCna472YTmbIrSjuMhdRNIx3nEi81ZubYLFm2rb0QG0URvqqQtKVe-0kuNU5y-48Byo4P-936Ahdj0IysUtgL7I8uWiw">
            <a:extLst>
              <a:ext uri="{FF2B5EF4-FFF2-40B4-BE49-F238E27FC236}">
                <a16:creationId xmlns:a16="http://schemas.microsoft.com/office/drawing/2014/main" id="{92BB42BD-8425-46D9-A1B6-FD64C5D0C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781" r="-10" b="-781"/>
          <a:stretch/>
        </p:blipFill>
        <p:spPr bwMode="auto">
          <a:xfrm>
            <a:off x="2114390" y="3330947"/>
            <a:ext cx="2906285" cy="342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hicken_PNG2143">
            <a:extLst>
              <a:ext uri="{FF2B5EF4-FFF2-40B4-BE49-F238E27FC236}">
                <a16:creationId xmlns:a16="http://schemas.microsoft.com/office/drawing/2014/main" id="{5CBA84A1-A52B-0927-1F11-9C22423D4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92" y="3212321"/>
            <a:ext cx="3291840" cy="345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36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4499</TotalTime>
  <Words>816</Words>
  <Application>Microsoft Office PowerPoint</Application>
  <PresentationFormat>Widescreen</PresentationFormat>
  <Paragraphs>143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Times New Roman</vt:lpstr>
      <vt:lpstr>Wingdings 3</vt:lpstr>
      <vt:lpstr>Ion Boardroom</vt:lpstr>
      <vt:lpstr>Summer Zoo </vt:lpstr>
      <vt:lpstr>¡Bienvenidos!</vt:lpstr>
      <vt:lpstr>Hola Mis Amigos  Hola mis amigos  Hola mis amigos  Hola mis amigos  Hello to my friends </vt:lpstr>
      <vt:lpstr>Y ¿Cómo están mis amigos?  Bien o mal o más o menos  Bien o mal o más o menos  Bien o mal o más o menos  ¿Cómo estás? How are you? </vt:lpstr>
      <vt:lpstr>Repaso</vt:lpstr>
      <vt:lpstr>Los animales</vt:lpstr>
      <vt:lpstr>La granja</vt:lpstr>
      <vt:lpstr>La granja</vt:lpstr>
      <vt:lpstr>La granja</vt:lpstr>
      <vt:lpstr>La granja</vt:lpstr>
      <vt:lpstr>La granja</vt:lpstr>
      <vt:lpstr>La granja</vt:lpstr>
      <vt:lpstr>El aviario</vt:lpstr>
      <vt:lpstr>La Aventura….</vt:lpstr>
      <vt:lpstr>Señor Lopez had a granja</vt:lpstr>
      <vt:lpstr>Señor Lopez had a granja</vt:lpstr>
      <vt:lpstr>Notas culturales</vt:lpstr>
      <vt:lpstr>Juego - diminutivos</vt:lpstr>
      <vt:lpstr>Notas culturales</vt:lpstr>
      <vt:lpstr>¿Dónde viven?</vt:lpstr>
      <vt:lpstr>Adios song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animales</dc:title>
  <dc:creator>Emma Garcia</dc:creator>
  <cp:lastModifiedBy>Futura Employee</cp:lastModifiedBy>
  <cp:revision>153</cp:revision>
  <dcterms:created xsi:type="dcterms:W3CDTF">2022-03-14T15:57:43Z</dcterms:created>
  <dcterms:modified xsi:type="dcterms:W3CDTF">2023-06-28T14:09:12Z</dcterms:modified>
</cp:coreProperties>
</file>