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279" r:id="rId4"/>
    <p:sldId id="278" r:id="rId5"/>
    <p:sldId id="280" r:id="rId6"/>
    <p:sldId id="268" r:id="rId7"/>
    <p:sldId id="273" r:id="rId8"/>
    <p:sldId id="282" r:id="rId9"/>
    <p:sldId id="274" r:id="rId10"/>
    <p:sldId id="284" r:id="rId11"/>
    <p:sldId id="275" r:id="rId12"/>
    <p:sldId id="283" r:id="rId13"/>
    <p:sldId id="285" r:id="rId14"/>
    <p:sldId id="286" r:id="rId15"/>
    <p:sldId id="28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3283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0184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2300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1128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322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7576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9928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4139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0443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8044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000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6930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4296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876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25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estrosanblas.blogspot.com/2014/05/pronombres-personales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9073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erierga.gr/2012/02/15-%CE%B3%CE%B5%CE%BB%CE%BF%CE%AF%CE%B5%CF%82-%CE%B5%CF%81%CF%89%CF%84%CE%AE%CF%83%CE%B5%CE%B9%CF%82-%CF%80%CE%BF%CF%85-%CF%83%CE%BF%CF%85-%CE%BA%CE%AC%CE%BD%CE%BF%CF%85%CE%BD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http://www.eltarrodelosidiomas.com/2018/01/saludos-y-despedidas.html" TargetMode="External"/><Relationship Id="rId3" Type="http://schemas.openxmlformats.org/officeDocument/2006/relationships/hyperlink" Target="https://pxhere.com/en/photo/778983" TargetMode="External"/><Relationship Id="rId7" Type="http://schemas.openxmlformats.org/officeDocument/2006/relationships/hyperlink" Target="http://eltrolleydenieves.blogspot.com/2010/08/felices-ultimas-noches-de-lluvias-de.html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hyperlink" Target="https://www.flickr.com/photos/cawood/2748443630/" TargetMode="External"/><Relationship Id="rId5" Type="http://schemas.openxmlformats.org/officeDocument/2006/relationships/hyperlink" Target="https://www.goodfreephotos.com/united-states/wisconsin/roche-a-cri-state-park/wisconsin-roche-a-cri-state-park-late-afternoon-sun.jpg.php" TargetMode="External"/><Relationship Id="rId10" Type="http://schemas.openxmlformats.org/officeDocument/2006/relationships/image" Target="../media/image8.jpg"/><Relationship Id="rId4" Type="http://schemas.openxmlformats.org/officeDocument/2006/relationships/image" Target="../media/image5.jpg"/><Relationship Id="rId9" Type="http://schemas.openxmlformats.org/officeDocument/2006/relationships/hyperlink" Target="https://myenglishcornerfor2eso.blogspot.com/2017/10/whats-up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eltarrodelosidiomas.com/2018/01/saludos-y-despedidas.html" TargetMode="External"/><Relationship Id="rId7" Type="http://schemas.openxmlformats.org/officeDocument/2006/relationships/hyperlink" Target="https://pixabay.com/de/illustrations/smili-smiley-smiliy-daumen-runter-3898008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https://pixabay.com/en/smile-smiley-wink-ok-correctly-2352472/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pixabay.com/en/boredom-animated-smiley-cool-1977519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friend-png/download/26306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freepngimg.com/png/35379-teacher-transparent-background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/>
              <a:t>Beginner </a:t>
            </a:r>
            <a:r>
              <a:rPr lang="en-US" sz="8000" dirty="0"/>
              <a:t>Part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 err="1"/>
              <a:t>Clase</a:t>
            </a:r>
            <a:r>
              <a:rPr lang="en-US" sz="4400" b="1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77600389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602D7-B7CC-A3E9-EBDA-427FE0E7B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b="1" dirty="0" err="1"/>
              <a:t>Pronombres</a:t>
            </a:r>
            <a:r>
              <a:rPr lang="en-US" b="1" dirty="0"/>
              <a:t> </a:t>
            </a:r>
            <a:r>
              <a:rPr lang="en-US" b="1" dirty="0" err="1"/>
              <a:t>personales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FA5CA-5303-B163-ED53-3DA1D0D1C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7199220" cy="36322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“</a:t>
            </a:r>
            <a:r>
              <a:rPr lang="en-US" sz="2400" dirty="0" err="1"/>
              <a:t>Yo</a:t>
            </a:r>
            <a:r>
              <a:rPr lang="en-US" sz="2400" dirty="0"/>
              <a:t>,” the word for “I,” is only capitalized at the beginning of a sentence.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The “</a:t>
            </a:r>
            <a:r>
              <a:rPr lang="en-US" sz="2400" dirty="0" err="1"/>
              <a:t>vosotros</a:t>
            </a:r>
            <a:r>
              <a:rPr lang="en-US" sz="2400" dirty="0"/>
              <a:t>” form is only used in Spain. Everywhere else, the </a:t>
            </a:r>
            <a:r>
              <a:rPr lang="en-US" sz="2400" dirty="0" err="1"/>
              <a:t>ustedes</a:t>
            </a:r>
            <a:r>
              <a:rPr lang="en-US" sz="2400" dirty="0"/>
              <a:t> form is used for formal or informal “you all.”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err="1"/>
              <a:t>Ellos</a:t>
            </a:r>
            <a:r>
              <a:rPr lang="en-US" sz="2400" dirty="0"/>
              <a:t> could include all males or a mixture of males and females.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err="1"/>
              <a:t>Ellas</a:t>
            </a:r>
            <a:r>
              <a:rPr lang="en-US" sz="2400" dirty="0"/>
              <a:t> only includes all females.</a:t>
            </a:r>
          </a:p>
        </p:txBody>
      </p:sp>
      <p:pic>
        <p:nvPicPr>
          <p:cNvPr id="4" name="Picture 3" descr="A picture containing text, cartoon, screenshot, slot machine&#10;&#10;Description automatically generated">
            <a:extLst>
              <a:ext uri="{FF2B5EF4-FFF2-40B4-BE49-F238E27FC236}">
                <a16:creationId xmlns:a16="http://schemas.microsoft.com/office/drawing/2014/main" id="{AED7DE55-218C-1865-2460-712F443673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347" r="-10" b="8895"/>
          <a:stretch/>
        </p:blipFill>
        <p:spPr>
          <a:xfrm>
            <a:off x="8528911" y="2610678"/>
            <a:ext cx="3108960" cy="333954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268536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462F6-F59C-A31A-BE4E-6F0F58AB8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NOTA CULTURAL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5AE20-A25D-24E5-1A3B-9C1954531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More traditional Mexican households use </a:t>
            </a:r>
            <a:r>
              <a:rPr lang="en-US" sz="2400" b="1" dirty="0" err="1">
                <a:highlight>
                  <a:srgbClr val="008080"/>
                </a:highlight>
              </a:rPr>
              <a:t>usted</a:t>
            </a:r>
            <a:r>
              <a:rPr lang="en-US" sz="2400" dirty="0"/>
              <a:t> when children address their grandparents or parents.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In Latin cultures, people often greet each other even if they don’t know one another.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If you ride a bus, greeting the bus driver when you get on and off is common practice, too.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When entering or leaving a restaurant it is common to say, “</a:t>
            </a:r>
            <a:r>
              <a:rPr lang="en-US" sz="2400" dirty="0" err="1"/>
              <a:t>Buen</a:t>
            </a:r>
            <a:r>
              <a:rPr lang="en-US" sz="2400" dirty="0"/>
              <a:t> </a:t>
            </a:r>
            <a:r>
              <a:rPr lang="en-US" sz="2400" dirty="0" err="1"/>
              <a:t>provecho</a:t>
            </a:r>
            <a:r>
              <a:rPr lang="en-US" sz="2400" dirty="0"/>
              <a:t>” or “</a:t>
            </a:r>
            <a:r>
              <a:rPr lang="en-US" sz="2400" dirty="0" err="1"/>
              <a:t>Provecho</a:t>
            </a:r>
            <a:r>
              <a:rPr lang="en-US" sz="24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146832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6949-5649-5A01-26B1-E6CF31562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Práctica</a:t>
            </a:r>
            <a:r>
              <a:rPr lang="en-US" dirty="0"/>
              <a:t> – Los </a:t>
            </a:r>
            <a:r>
              <a:rPr lang="en-US" dirty="0" err="1"/>
              <a:t>pronombres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238F7-ACC7-11A4-D05A-BF1561DE6C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3" y="2606599"/>
            <a:ext cx="5185873" cy="3657600"/>
          </a:xfrm>
        </p:spPr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u="none" strike="noStrike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Elisa &amp; </a:t>
            </a:r>
            <a:r>
              <a:rPr lang="en-US" sz="2600" u="none" strike="noStrike" dirty="0" err="1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Mathiew</a:t>
            </a:r>
            <a:r>
              <a:rPr lang="en-US" sz="2600" u="none" strike="noStrike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u="none" strike="noStrike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Myself      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u="none" strike="noStrike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Alicia &amp; me    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u="none" strike="noStrike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Tom &amp; Allan    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u="none" strike="noStrike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Your sister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u="none" strike="noStrike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Jenny &amp; Susan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latin typeface="Century Gothic" panose="020B0502020202020204" pitchFamily="34" charset="0"/>
                <a:ea typeface="Arial" panose="020B0604020202020204" pitchFamily="34" charset="0"/>
              </a:rPr>
              <a:t>The president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u="none" strike="noStrike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Maria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6C54A-AE83-EB30-2503-F7FF54E97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606599"/>
            <a:ext cx="5194583" cy="3657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 err="1"/>
              <a:t>Ellos</a:t>
            </a:r>
            <a:endParaRPr lang="en-US" sz="2600" dirty="0"/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 err="1"/>
              <a:t>Yo</a:t>
            </a:r>
            <a:endParaRPr lang="en-US" sz="2600" dirty="0"/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 err="1"/>
              <a:t>Nosotros</a:t>
            </a:r>
            <a:endParaRPr lang="en-US" sz="2600" dirty="0"/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 err="1"/>
              <a:t>Ellos</a:t>
            </a:r>
            <a:endParaRPr lang="en-US" sz="2600" dirty="0"/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/>
              <a:t>Tú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 err="1"/>
              <a:t>Elllas</a:t>
            </a:r>
            <a:endParaRPr lang="en-US" sz="2600" dirty="0"/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 err="1"/>
              <a:t>Usted</a:t>
            </a:r>
            <a:endParaRPr lang="en-US" sz="2600" dirty="0"/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/>
              <a:t>Ella</a:t>
            </a:r>
          </a:p>
        </p:txBody>
      </p:sp>
    </p:spTree>
    <p:extLst>
      <p:ext uri="{BB962C8B-B14F-4D97-AF65-F5344CB8AC3E}">
        <p14:creationId xmlns:p14="http://schemas.microsoft.com/office/powerpoint/2010/main" val="3828322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2C8D-5F2F-ECEC-F31E-2AD0655A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Verbo </a:t>
            </a:r>
            <a:r>
              <a:rPr lang="en-US" sz="4800" dirty="0" err="1"/>
              <a:t>estar</a:t>
            </a:r>
            <a:r>
              <a:rPr lang="en-US" sz="4800" dirty="0"/>
              <a:t> - singular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6DF9B-723A-76B0-32AB-1568EEB33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Singular Subject Pronouns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0304D-E82D-0769-5CE5-FA315F2B42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Yo</a:t>
            </a:r>
            <a:r>
              <a:rPr lang="en-US" sz="2400" b="1" dirty="0"/>
              <a:t> - 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Tú – You informal, singular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El - He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Ella -She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Usted</a:t>
            </a:r>
            <a:r>
              <a:rPr lang="en-US" sz="2400" b="1" dirty="0"/>
              <a:t> – You formal, singular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8271D-25CA-F726-62A3-1781B7D20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/>
              <a:t>Verbo </a:t>
            </a:r>
            <a:r>
              <a:rPr lang="en-US" sz="2800" b="1" dirty="0" err="1"/>
              <a:t>Estar</a:t>
            </a:r>
            <a:endParaRPr lang="en-US" sz="2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C4418-4038-1C07-0783-6FFA2C99229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 </a:t>
            </a:r>
            <a:r>
              <a:rPr lang="en-US" sz="2400" b="1" dirty="0" err="1"/>
              <a:t>Yo</a:t>
            </a:r>
            <a:r>
              <a:rPr lang="en-US" sz="2400" b="1" dirty="0"/>
              <a:t> </a:t>
            </a:r>
            <a:r>
              <a:rPr lang="en-US" sz="2400" b="1" dirty="0" err="1"/>
              <a:t>estoy</a:t>
            </a:r>
            <a:r>
              <a:rPr lang="en-US" sz="2400" b="1" dirty="0"/>
              <a:t> – I am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Tú </a:t>
            </a:r>
            <a:r>
              <a:rPr lang="en-US" sz="2400" b="1" dirty="0" err="1"/>
              <a:t>estás</a:t>
            </a:r>
            <a:r>
              <a:rPr lang="en-US" sz="2400" b="1" dirty="0"/>
              <a:t> – You are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El </a:t>
            </a:r>
            <a:r>
              <a:rPr lang="en-US" sz="2400" b="1" dirty="0" err="1"/>
              <a:t>está</a:t>
            </a:r>
            <a:r>
              <a:rPr lang="en-US" sz="2400" b="1" dirty="0"/>
              <a:t> – He 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Ella </a:t>
            </a:r>
            <a:r>
              <a:rPr lang="en-US" sz="2400" b="1" dirty="0" err="1"/>
              <a:t>está</a:t>
            </a:r>
            <a:r>
              <a:rPr lang="en-US" sz="2400" b="1" dirty="0"/>
              <a:t> – She 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Usted</a:t>
            </a:r>
            <a:r>
              <a:rPr lang="en-US" sz="2400" b="1" dirty="0"/>
              <a:t> </a:t>
            </a:r>
            <a:r>
              <a:rPr lang="en-US" sz="2400" b="1" dirty="0" err="1"/>
              <a:t>está</a:t>
            </a:r>
            <a:r>
              <a:rPr lang="en-US" sz="2400" b="1" dirty="0"/>
              <a:t> – You are</a:t>
            </a:r>
          </a:p>
        </p:txBody>
      </p:sp>
    </p:spTree>
    <p:extLst>
      <p:ext uri="{BB962C8B-B14F-4D97-AF65-F5344CB8AC3E}">
        <p14:creationId xmlns:p14="http://schemas.microsoft.com/office/powerpoint/2010/main" val="2964480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2C8D-5F2F-ECEC-F31E-2AD0655A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Verbo </a:t>
            </a:r>
            <a:r>
              <a:rPr lang="en-US" sz="4800" dirty="0" err="1"/>
              <a:t>estar</a:t>
            </a:r>
            <a:r>
              <a:rPr lang="en-US" sz="4800" dirty="0"/>
              <a:t> - plural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6DF9B-723A-76B0-32AB-1568EEB33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Subject Pronouns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0304D-E82D-0769-5CE5-FA315F2B42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Nosotros</a:t>
            </a:r>
            <a:r>
              <a:rPr lang="en-US" sz="2400" b="1" dirty="0"/>
              <a:t> - We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Vosotros</a:t>
            </a:r>
            <a:r>
              <a:rPr lang="en-US" sz="2400" b="1" dirty="0"/>
              <a:t> – You all informal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Ustedes</a:t>
            </a:r>
            <a:r>
              <a:rPr lang="en-US" sz="2400" b="1" dirty="0"/>
              <a:t> – You all formal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Ellos</a:t>
            </a:r>
            <a:r>
              <a:rPr lang="en-US" sz="2400" b="1" dirty="0"/>
              <a:t> –They (masculine/mix)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Ellas</a:t>
            </a:r>
            <a:r>
              <a:rPr lang="en-US" sz="2400" b="1" dirty="0"/>
              <a:t> – They (female)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8271D-25CA-F726-62A3-1781B7D20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/>
              <a:t>Verbo </a:t>
            </a:r>
            <a:r>
              <a:rPr lang="en-US" sz="2800" b="1" dirty="0" err="1"/>
              <a:t>Estar</a:t>
            </a:r>
            <a:endParaRPr lang="en-US" sz="2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C4418-4038-1C07-0783-6FFA2C99229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 </a:t>
            </a:r>
            <a:r>
              <a:rPr lang="en-US" sz="2400" b="1" dirty="0" err="1"/>
              <a:t>Nosotros</a:t>
            </a:r>
            <a:r>
              <a:rPr lang="en-US" sz="2400" b="1" dirty="0"/>
              <a:t> </a:t>
            </a:r>
            <a:r>
              <a:rPr lang="en-US" sz="2400" b="1" dirty="0" err="1"/>
              <a:t>estamos</a:t>
            </a:r>
            <a:endParaRPr lang="en-US" sz="24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Vosotros</a:t>
            </a:r>
            <a:r>
              <a:rPr lang="en-US" sz="2400" b="1" dirty="0"/>
              <a:t> </a:t>
            </a:r>
            <a:r>
              <a:rPr lang="en-US" sz="2400" b="1" dirty="0" err="1"/>
              <a:t>estáis</a:t>
            </a:r>
            <a:endParaRPr lang="en-US" sz="24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Ustedes</a:t>
            </a:r>
            <a:r>
              <a:rPr lang="en-US" sz="2400" b="1" dirty="0"/>
              <a:t> </a:t>
            </a:r>
            <a:r>
              <a:rPr lang="en-US" sz="2400" b="1" dirty="0" err="1"/>
              <a:t>están</a:t>
            </a:r>
            <a:endParaRPr lang="en-US" sz="24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Ellos</a:t>
            </a:r>
            <a:r>
              <a:rPr lang="en-US" sz="2400" b="1" dirty="0"/>
              <a:t> </a:t>
            </a:r>
            <a:r>
              <a:rPr lang="en-US" sz="2400" b="1" dirty="0" err="1"/>
              <a:t>están</a:t>
            </a:r>
            <a:endParaRPr lang="en-US" sz="24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Ellas</a:t>
            </a:r>
            <a:r>
              <a:rPr lang="en-US" sz="2400" b="1" dirty="0"/>
              <a:t> </a:t>
            </a:r>
            <a:r>
              <a:rPr lang="en-US" sz="2400" b="1" dirty="0" err="1"/>
              <a:t>están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31266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C1C0-2F52-EC5D-0057-ADFAE503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/>
              <a:t>LA DESPEDIDA 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DD62B-4A07-948B-7741-B432520DBA7C}"/>
              </a:ext>
            </a:extLst>
          </p:cNvPr>
          <p:cNvSpPr/>
          <p:nvPr/>
        </p:nvSpPr>
        <p:spPr>
          <a:xfrm>
            <a:off x="5084215" y="2454373"/>
            <a:ext cx="202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adiós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4B336-0D8E-0388-B321-A7FFC047D096}"/>
              </a:ext>
            </a:extLst>
          </p:cNvPr>
          <p:cNvSpPr/>
          <p:nvPr/>
        </p:nvSpPr>
        <p:spPr>
          <a:xfrm>
            <a:off x="3020275" y="5607164"/>
            <a:ext cx="6575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próxima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78428-8F34-0A2E-BA80-5060520B16AB}"/>
              </a:ext>
            </a:extLst>
          </p:cNvPr>
          <p:cNvSpPr/>
          <p:nvPr/>
        </p:nvSpPr>
        <p:spPr>
          <a:xfrm>
            <a:off x="6711187" y="1995390"/>
            <a:ext cx="535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¡Hasta la vista!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4EABE-24AB-F601-8B10-BC93BBA001E8}"/>
              </a:ext>
            </a:extLst>
          </p:cNvPr>
          <p:cNvSpPr/>
          <p:nvPr/>
        </p:nvSpPr>
        <p:spPr>
          <a:xfrm>
            <a:off x="248611" y="2278330"/>
            <a:ext cx="485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¡Hasta pronto!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AF5308-7217-8393-596F-C480D047C750}"/>
              </a:ext>
            </a:extLst>
          </p:cNvPr>
          <p:cNvSpPr/>
          <p:nvPr/>
        </p:nvSpPr>
        <p:spPr>
          <a:xfrm>
            <a:off x="7261433" y="4369538"/>
            <a:ext cx="4257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¡Nos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vemos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F9E81A-1B95-FB0A-8CBF-994C56D8D943}"/>
              </a:ext>
            </a:extLst>
          </p:cNvPr>
          <p:cNvSpPr/>
          <p:nvPr/>
        </p:nvSpPr>
        <p:spPr>
          <a:xfrm>
            <a:off x="419644" y="4055242"/>
            <a:ext cx="626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¡Que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vaya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bien!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122A4-8D69-F084-6E87-0E56FE3F9ACF}"/>
              </a:ext>
            </a:extLst>
          </p:cNvPr>
          <p:cNvSpPr/>
          <p:nvPr/>
        </p:nvSpPr>
        <p:spPr>
          <a:xfrm>
            <a:off x="4428522" y="3139022"/>
            <a:ext cx="3334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¡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Cuídate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5552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3115F-0D78-350E-440E-3505F102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¡</a:t>
            </a:r>
            <a:r>
              <a:rPr lang="en-US" sz="4800" dirty="0" err="1"/>
              <a:t>Bienvenidos</a:t>
            </a:r>
            <a:r>
              <a:rPr lang="en-US" sz="4800" dirty="0"/>
              <a:t>! – 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FD6A0-96CC-C43B-CDE7-9085DD349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8692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Hola, me </a:t>
            </a:r>
            <a:r>
              <a:rPr lang="en-US" sz="2400" dirty="0" err="1"/>
              <a:t>llamo</a:t>
            </a:r>
            <a:r>
              <a:rPr lang="en-US" sz="2400" dirty="0"/>
              <a:t> Emma Garcia, </a:t>
            </a:r>
            <a:r>
              <a:rPr lang="en-US" sz="2400" dirty="0" err="1"/>
              <a:t>nací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México y he </a:t>
            </a:r>
            <a:r>
              <a:rPr lang="en-US" sz="2400" dirty="0" err="1"/>
              <a:t>vivido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Minnesota </a:t>
            </a:r>
            <a:r>
              <a:rPr lang="en-US" sz="2400" dirty="0" err="1"/>
              <a:t>desde</a:t>
            </a:r>
            <a:r>
              <a:rPr lang="en-US" sz="2400" dirty="0"/>
              <a:t> </a:t>
            </a:r>
            <a:r>
              <a:rPr lang="en-US" sz="2400" dirty="0" err="1"/>
              <a:t>hace</a:t>
            </a:r>
            <a:r>
              <a:rPr lang="en-US" sz="2400" dirty="0"/>
              <a:t> 12 </a:t>
            </a:r>
            <a:r>
              <a:rPr lang="en-US" sz="2400" dirty="0" err="1"/>
              <a:t>años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err="1"/>
              <a:t>Estoy</a:t>
            </a:r>
            <a:r>
              <a:rPr lang="en-US" sz="2400" dirty="0"/>
              <a:t> </a:t>
            </a:r>
            <a:r>
              <a:rPr lang="en-US" sz="2400" dirty="0" err="1"/>
              <a:t>muy</a:t>
            </a:r>
            <a:r>
              <a:rPr lang="en-US" sz="2400" dirty="0"/>
              <a:t> </a:t>
            </a:r>
            <a:r>
              <a:rPr lang="en-US" sz="2400" dirty="0" err="1"/>
              <a:t>contenta</a:t>
            </a:r>
            <a:r>
              <a:rPr lang="en-US" sz="2400" dirty="0"/>
              <a:t> de </a:t>
            </a:r>
            <a:r>
              <a:rPr lang="en-US" sz="2400" dirty="0" err="1"/>
              <a:t>empezar</a:t>
            </a:r>
            <a:r>
              <a:rPr lang="en-US" sz="2400" dirty="0"/>
              <a:t> </a:t>
            </a:r>
            <a:r>
              <a:rPr lang="en-US" sz="2400" dirty="0" err="1"/>
              <a:t>estas</a:t>
            </a:r>
            <a:r>
              <a:rPr lang="en-US" sz="2400" dirty="0"/>
              <a:t> </a:t>
            </a:r>
            <a:r>
              <a:rPr lang="en-US" sz="2400" dirty="0" err="1"/>
              <a:t>clases</a:t>
            </a:r>
            <a:r>
              <a:rPr lang="en-US" sz="2400" dirty="0"/>
              <a:t>, me </a:t>
            </a:r>
            <a:r>
              <a:rPr lang="en-US" sz="2400" dirty="0" err="1"/>
              <a:t>gusta</a:t>
            </a:r>
            <a:r>
              <a:rPr lang="en-US" sz="2400" dirty="0"/>
              <a:t> </a:t>
            </a:r>
            <a:r>
              <a:rPr lang="en-US" sz="2400" dirty="0" err="1"/>
              <a:t>enseñar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idioma</a:t>
            </a:r>
            <a:r>
              <a:rPr lang="en-US" sz="2400" dirty="0"/>
              <a:t> </a:t>
            </a:r>
            <a:r>
              <a:rPr lang="en-US" sz="2400" dirty="0" err="1"/>
              <a:t>Español</a:t>
            </a:r>
            <a:r>
              <a:rPr lang="en-US" sz="2400" dirty="0"/>
              <a:t> y </a:t>
            </a:r>
            <a:r>
              <a:rPr lang="en-US" sz="2400" dirty="0" err="1"/>
              <a:t>compartir</a:t>
            </a:r>
            <a:r>
              <a:rPr lang="en-US" sz="2400" dirty="0"/>
              <a:t> un poco de la </a:t>
            </a:r>
            <a:r>
              <a:rPr lang="en-US" sz="2400" dirty="0" err="1"/>
              <a:t>cultura</a:t>
            </a:r>
            <a:r>
              <a:rPr lang="en-US" sz="2400" dirty="0"/>
              <a:t> Latina.</a:t>
            </a:r>
          </a:p>
          <a:p>
            <a:pPr marL="0" indent="0">
              <a:buNone/>
            </a:pPr>
            <a:r>
              <a:rPr lang="en-US" sz="2400" dirty="0" err="1"/>
              <a:t>Ahora</a:t>
            </a:r>
            <a:r>
              <a:rPr lang="en-US" sz="2400" dirty="0"/>
              <a:t> es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turno</a:t>
            </a:r>
            <a:r>
              <a:rPr lang="en-US" sz="2400" dirty="0"/>
              <a:t> – Now is your turn….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¿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te</a:t>
            </a:r>
            <a:r>
              <a:rPr lang="en-US" sz="2400" b="1" dirty="0"/>
              <a:t> llamas? </a:t>
            </a:r>
            <a:r>
              <a:rPr lang="en-US" sz="2400" dirty="0"/>
              <a:t>– </a:t>
            </a:r>
            <a:r>
              <a:rPr lang="en-US" sz="2200" i="1" dirty="0"/>
              <a:t>What is your name?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/>
              <a:t>Me </a:t>
            </a:r>
            <a:r>
              <a:rPr lang="en-US" sz="2400" b="1" dirty="0" err="1"/>
              <a:t>llamo</a:t>
            </a:r>
            <a:r>
              <a:rPr lang="en-US" sz="2400" dirty="0"/>
              <a:t>…. </a:t>
            </a:r>
            <a:r>
              <a:rPr lang="en-US" sz="2200" dirty="0"/>
              <a:t>– </a:t>
            </a:r>
            <a:r>
              <a:rPr lang="en-US" sz="2200" i="1" dirty="0"/>
              <a:t>My name is …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¿</a:t>
            </a:r>
            <a:r>
              <a:rPr lang="en-US" sz="2400" b="1" dirty="0" err="1"/>
              <a:t>Qué</a:t>
            </a:r>
            <a:r>
              <a:rPr lang="en-US" sz="2400" b="1" dirty="0"/>
              <a:t> </a:t>
            </a:r>
            <a:r>
              <a:rPr lang="en-US" sz="2400" b="1" dirty="0" err="1"/>
              <a:t>quieres</a:t>
            </a:r>
            <a:r>
              <a:rPr lang="en-US" sz="2400" b="1" dirty="0"/>
              <a:t> </a:t>
            </a:r>
            <a:r>
              <a:rPr lang="en-US" sz="2400" b="1" dirty="0" err="1"/>
              <a:t>aprender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esta</a:t>
            </a:r>
            <a:r>
              <a:rPr lang="en-US" sz="2400" b="1" dirty="0"/>
              <a:t> </a:t>
            </a:r>
            <a:r>
              <a:rPr lang="en-US" sz="2400" b="1" dirty="0" err="1"/>
              <a:t>clase</a:t>
            </a:r>
            <a:r>
              <a:rPr lang="en-US" sz="2400" b="1" dirty="0"/>
              <a:t>?</a:t>
            </a:r>
            <a:r>
              <a:rPr lang="en-US" sz="2400" dirty="0"/>
              <a:t> – </a:t>
            </a:r>
            <a:r>
              <a:rPr lang="en-US" sz="2200" i="1" dirty="0"/>
              <a:t>What do you want to learn in this </a:t>
            </a:r>
            <a:r>
              <a:rPr lang="en-US" sz="2400" i="1" dirty="0"/>
              <a:t>class?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 err="1"/>
              <a:t>Quiero</a:t>
            </a:r>
            <a:r>
              <a:rPr lang="en-US" sz="2400" b="1" dirty="0"/>
              <a:t> </a:t>
            </a:r>
            <a:r>
              <a:rPr lang="en-US" sz="2400" b="1" dirty="0" err="1"/>
              <a:t>aprender</a:t>
            </a:r>
            <a:r>
              <a:rPr lang="en-US" sz="2400" b="1" dirty="0"/>
              <a:t> </a:t>
            </a:r>
            <a:r>
              <a:rPr lang="en-US" sz="2400" b="1" dirty="0" err="1"/>
              <a:t>español</a:t>
            </a:r>
            <a:r>
              <a:rPr lang="en-US" sz="2400" b="1" dirty="0"/>
              <a:t> </a:t>
            </a:r>
            <a:r>
              <a:rPr lang="en-US" sz="2400" b="1" dirty="0" err="1"/>
              <a:t>porque</a:t>
            </a:r>
            <a:r>
              <a:rPr lang="en-US" sz="2400" b="1" dirty="0"/>
              <a:t> </a:t>
            </a:r>
            <a:r>
              <a:rPr lang="en-US" sz="2200" dirty="0"/>
              <a:t>… </a:t>
            </a:r>
            <a:r>
              <a:rPr lang="en-US" sz="2200" i="1" dirty="0"/>
              <a:t>- I want to learn Spanish because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i="1" dirty="0" err="1"/>
              <a:t>Quiero</a:t>
            </a:r>
            <a:r>
              <a:rPr lang="en-US" sz="2200" i="1" dirty="0"/>
              <a:t> </a:t>
            </a:r>
            <a:r>
              <a:rPr lang="en-US" sz="2200" i="1" dirty="0" err="1"/>
              <a:t>aprender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752235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2E7-C162-732C-AEBB-53042448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Conociendo</a:t>
            </a:r>
            <a:r>
              <a:rPr lang="en-US" sz="4800" dirty="0"/>
              <a:t> personas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0A9D-3101-4E58-096A-B0B1DDCDD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4760453" cy="3638763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¿Cómo te llamas?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What’s your name?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¿De dónde eres?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Where are you from?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¿Dónde vives?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Where do you live?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¿Cómo estás?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How are you?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C37C0-24A3-CF2E-0F14-A44D15F4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687" y="2222287"/>
            <a:ext cx="5670311" cy="3638764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Me llamo 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My name is …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Soy de 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I am from …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Vivo en 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I live in …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Estoy (bien, mal, más o menos)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dirty="0"/>
              <a:t>I’m (fine, bad, more or less)</a:t>
            </a:r>
            <a:endParaRPr lang="en-US" sz="2200" b="1" dirty="0"/>
          </a:p>
        </p:txBody>
      </p:sp>
      <p:pic>
        <p:nvPicPr>
          <p:cNvPr id="9" name="Picture 8" descr="A close-up of a handshake&#10;&#10;Description automatically generated with medium confidence">
            <a:extLst>
              <a:ext uri="{FF2B5EF4-FFF2-40B4-BE49-F238E27FC236}">
                <a16:creationId xmlns:a16="http://schemas.microsoft.com/office/drawing/2014/main" id="{AD5CAF1F-0272-C3DF-E6FF-14FC85C0A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46842" y="165913"/>
            <a:ext cx="2481074" cy="16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51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2E7-C162-732C-AEBB-53042448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Conociendo</a:t>
            </a:r>
            <a:r>
              <a:rPr lang="en-US" sz="4800" dirty="0"/>
              <a:t> personas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0A9D-3101-4E58-096A-B0B1DDCDD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4760453" cy="3638763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¿Cuántos años tienes?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How old are you?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¿Dónde vives?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Where do you live?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¿Dónde trabajas?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Where do you work?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¡Mucho gusto!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Nice to meet you!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C37C0-24A3-CF2E-0F14-A44D15F4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687" y="2222287"/>
            <a:ext cx="5670311" cy="3638764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Tengo ## años.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I am ## years old.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Yo vivo en 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I live in …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Yo trabajo en  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I work in …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Igualmente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dirty="0"/>
              <a:t>Same to you</a:t>
            </a:r>
            <a:endParaRPr lang="en-US" sz="2200" b="1" dirty="0"/>
          </a:p>
        </p:txBody>
      </p:sp>
      <p:pic>
        <p:nvPicPr>
          <p:cNvPr id="7" name="Picture 6" descr="A group of people with question marks&#10;&#10;Description automatically generated with medium confidence">
            <a:extLst>
              <a:ext uri="{FF2B5EF4-FFF2-40B4-BE49-F238E27FC236}">
                <a16:creationId xmlns:a16="http://schemas.microsoft.com/office/drawing/2014/main" id="{7FE19AD5-2184-5393-928E-93CC5B4C9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04558" y="331267"/>
            <a:ext cx="2377440" cy="133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0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2E7-C162-732C-AEBB-53042448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 – Common greetings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0A9D-3101-4E58-096A-B0B1DDCDD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837" y="2527087"/>
            <a:ext cx="5396558" cy="363876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Buenos días / good morning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Buenas tardes / good afternoon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Buenas noches / good night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¿Qué tal? /What’s up?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Hola / hello / hi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Chao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Adiós /bye</a:t>
            </a:r>
            <a:endParaRPr lang="en-US" sz="2400" b="1" dirty="0"/>
          </a:p>
        </p:txBody>
      </p:sp>
      <p:pic>
        <p:nvPicPr>
          <p:cNvPr id="6" name="Picture 5" descr="A grassy field with a tower in the distance&#10;&#10;Description automatically generated with low confidence">
            <a:extLst>
              <a:ext uri="{FF2B5EF4-FFF2-40B4-BE49-F238E27FC236}">
                <a16:creationId xmlns:a16="http://schemas.microsoft.com/office/drawing/2014/main" id="{68B115C2-7069-D927-B15A-E5CA04449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46117" y="2294402"/>
            <a:ext cx="1828800" cy="1219200"/>
          </a:xfrm>
          <a:prstGeom prst="rect">
            <a:avLst/>
          </a:prstGeom>
        </p:spPr>
      </p:pic>
      <p:pic>
        <p:nvPicPr>
          <p:cNvPr id="8" name="Picture 7" descr="A picture containing outdoor, tree, plant, sunset&#10;&#10;Description automatically generated">
            <a:extLst>
              <a:ext uri="{FF2B5EF4-FFF2-40B4-BE49-F238E27FC236}">
                <a16:creationId xmlns:a16="http://schemas.microsoft.com/office/drawing/2014/main" id="{D5A57BA8-D08B-DAE9-7BB1-A79C1C53C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42756" y="2301846"/>
            <a:ext cx="1828800" cy="1204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B3C8DF-0F41-79B6-825B-B873F1638E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739395" y="2294402"/>
            <a:ext cx="1828800" cy="1344170"/>
          </a:xfrm>
          <a:prstGeom prst="rect">
            <a:avLst/>
          </a:prstGeom>
        </p:spPr>
      </p:pic>
      <p:pic>
        <p:nvPicPr>
          <p:cNvPr id="11" name="Picture 10" descr="A yellow paper with red writing&#10;&#10;Description automatically generated with low confidence">
            <a:extLst>
              <a:ext uri="{FF2B5EF4-FFF2-40B4-BE49-F238E27FC236}">
                <a16:creationId xmlns:a16="http://schemas.microsoft.com/office/drawing/2014/main" id="{5ED92264-4F7C-80F2-D4F0-19D37B91C4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746117" y="3736868"/>
            <a:ext cx="1828800" cy="1219200"/>
          </a:xfrm>
          <a:prstGeom prst="rect">
            <a:avLst/>
          </a:prstGeom>
        </p:spPr>
      </p:pic>
      <p:pic>
        <p:nvPicPr>
          <p:cNvPr id="14" name="Picture 13" descr="A picture containing graphics, child art, colorfulness, art&#10;&#10;Description automatically generated">
            <a:extLst>
              <a:ext uri="{FF2B5EF4-FFF2-40B4-BE49-F238E27FC236}">
                <a16:creationId xmlns:a16="http://schemas.microsoft.com/office/drawing/2014/main" id="{D9E770A8-C0F8-FF8B-4954-BB98ACA2D8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739395" y="3765912"/>
            <a:ext cx="1828800" cy="1383030"/>
          </a:xfrm>
          <a:prstGeom prst="rect">
            <a:avLst/>
          </a:prstGeom>
        </p:spPr>
      </p:pic>
      <p:pic>
        <p:nvPicPr>
          <p:cNvPr id="22" name="Picture 21" descr="A picture containing text, font, screenshot, graphic design&#10;&#10;Description automatically generated">
            <a:extLst>
              <a:ext uri="{FF2B5EF4-FFF2-40B4-BE49-F238E27FC236}">
                <a16:creationId xmlns:a16="http://schemas.microsoft.com/office/drawing/2014/main" id="{500301C0-A29E-DF64-7C81-3F983F50F33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r="49375" b="50657"/>
          <a:stretch/>
        </p:blipFill>
        <p:spPr>
          <a:xfrm>
            <a:off x="6711273" y="5124354"/>
            <a:ext cx="2743200" cy="15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98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2E7-C162-732C-AEBB-53042448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 – Common greetings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C37C0-24A3-CF2E-0F14-A44D15F4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568" y="2675716"/>
            <a:ext cx="5670311" cy="3638764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¿Cómo estás? /¿Cómo está Usted?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Usted/Tú/Vos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Estoy bien/más o menos/mal.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Hasta luego / until latter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Hasta la vista / see you around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Hasta pronto / see you soon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Hasta mañana / until tomorrow</a:t>
            </a:r>
          </a:p>
        </p:txBody>
      </p:sp>
      <p:pic>
        <p:nvPicPr>
          <p:cNvPr id="5" name="Picture 4" descr="A picture containing text, font, screenshot, graphic design&#10;&#10;Description automatically generated">
            <a:extLst>
              <a:ext uri="{FF2B5EF4-FFF2-40B4-BE49-F238E27FC236}">
                <a16:creationId xmlns:a16="http://schemas.microsoft.com/office/drawing/2014/main" id="{940D768B-BD94-89EC-8EBF-B4C51E226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8009" r="49375"/>
          <a:stretch/>
        </p:blipFill>
        <p:spPr>
          <a:xfrm>
            <a:off x="6848137" y="4033824"/>
            <a:ext cx="4114800" cy="2376988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13FA729F-F379-8477-2563-739DCD57B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91608" y="2418874"/>
            <a:ext cx="1828800" cy="1169674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5EF17BFE-F478-A498-B447-F485A0F014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959220" y="2348254"/>
            <a:ext cx="1645920" cy="1310913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2694890F-84AA-9110-CA5F-2E754CE65D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143952" y="2246331"/>
            <a:ext cx="1554480" cy="14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00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ABC0-266F-97DA-7B95-F8D5077B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Salutations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AAF1D-908A-668B-7E68-25A25868D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Persona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B8A6A-2BFF-445E-ABF6-E82036336C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¡Hola!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¿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te</a:t>
            </a:r>
            <a:r>
              <a:rPr lang="en-US" sz="2400" b="1" dirty="0"/>
              <a:t> llamas?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¿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estás</a:t>
            </a:r>
            <a:r>
              <a:rPr lang="en-US" sz="2400" b="1" dirty="0"/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¿De </a:t>
            </a:r>
            <a:r>
              <a:rPr lang="en-US" sz="2400" b="1" dirty="0" err="1"/>
              <a:t>dónde</a:t>
            </a:r>
            <a:r>
              <a:rPr lang="en-US" sz="2400" b="1" dirty="0"/>
              <a:t> </a:t>
            </a:r>
            <a:r>
              <a:rPr lang="en-US" sz="2400" b="1" dirty="0" err="1"/>
              <a:t>eres</a:t>
            </a:r>
            <a:r>
              <a:rPr lang="en-US" sz="2400" b="1" dirty="0"/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¡Mucho gusto!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¡Hasta la vista!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50946-6A6B-8FF9-F79F-078A0E98A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Persona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915C82-E046-5DF8-09B2-74377EFA626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¡</a:t>
            </a:r>
            <a:r>
              <a:rPr lang="en-US" sz="2400" b="1" dirty="0" err="1"/>
              <a:t>Buenas</a:t>
            </a:r>
            <a:r>
              <a:rPr lang="en-US" sz="2400" b="1" dirty="0"/>
              <a:t> </a:t>
            </a:r>
            <a:r>
              <a:rPr lang="en-US" sz="2400" b="1" dirty="0" err="1"/>
              <a:t>tardes</a:t>
            </a:r>
            <a:r>
              <a:rPr lang="en-US" sz="2400" b="1" dirty="0"/>
              <a:t>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Me </a:t>
            </a:r>
            <a:r>
              <a:rPr lang="en-US" sz="2400" b="1" dirty="0" err="1"/>
              <a:t>llamo</a:t>
            </a:r>
            <a:r>
              <a:rPr lang="en-US" sz="2400" b="1" dirty="0"/>
              <a:t> ____________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Estoy</a:t>
            </a:r>
            <a:r>
              <a:rPr lang="en-US" sz="2400" b="1" dirty="0"/>
              <a:t> (bien, mal, </a:t>
            </a:r>
            <a:r>
              <a:rPr lang="en-US" sz="2400" b="1" dirty="0" err="1"/>
              <a:t>más</a:t>
            </a:r>
            <a:r>
              <a:rPr lang="en-US" sz="2400" b="1" dirty="0"/>
              <a:t> o </a:t>
            </a:r>
            <a:r>
              <a:rPr lang="en-US" sz="2400" b="1" dirty="0" err="1"/>
              <a:t>menos</a:t>
            </a:r>
            <a:r>
              <a:rPr lang="en-US" sz="2400" b="1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Soy de …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¡Mucho gusto!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¡</a:t>
            </a:r>
            <a:r>
              <a:rPr lang="en-US" sz="2400" b="1" dirty="0" err="1"/>
              <a:t>Adiós</a:t>
            </a:r>
            <a:r>
              <a:rPr lang="en-US" sz="2400" b="1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49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529D-EA0F-4960-B8D1-96732645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err="1"/>
              <a:t>Pronombres</a:t>
            </a:r>
            <a:r>
              <a:rPr lang="en-US" sz="5400" b="1" dirty="0"/>
              <a:t> </a:t>
            </a:r>
            <a:r>
              <a:rPr lang="en-US" sz="5400" b="1" dirty="0" err="1"/>
              <a:t>personales</a:t>
            </a:r>
            <a:endParaRPr lang="en-US" sz="5400" b="1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5A2A79F-C021-460B-944B-4931AC02C2C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2509153"/>
          <a:ext cx="5024436" cy="4028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218">
                  <a:extLst>
                    <a:ext uri="{9D8B030D-6E8A-4147-A177-3AD203B41FA5}">
                      <a16:colId xmlns:a16="http://schemas.microsoft.com/office/drawing/2014/main" val="756187502"/>
                    </a:ext>
                  </a:extLst>
                </a:gridCol>
                <a:gridCol w="2512218">
                  <a:extLst>
                    <a:ext uri="{9D8B030D-6E8A-4147-A177-3AD203B41FA5}">
                      <a16:colId xmlns:a16="http://schemas.microsoft.com/office/drawing/2014/main" val="1187693300"/>
                    </a:ext>
                  </a:extLst>
                </a:gridCol>
              </a:tblGrid>
              <a:tr h="95007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Singular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717324"/>
                  </a:ext>
                </a:extLst>
              </a:tr>
              <a:tr h="546903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yo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I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85385622"/>
                  </a:ext>
                </a:extLst>
              </a:tr>
              <a:tr h="546903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tú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You (informal)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6723232"/>
                  </a:ext>
                </a:extLst>
              </a:tr>
              <a:tr h="546903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usted</a:t>
                      </a:r>
                      <a:endParaRPr lang="en-US" sz="3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él</a:t>
                      </a:r>
                      <a:endParaRPr lang="en-US" sz="3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ella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You (formal)</a:t>
                      </a:r>
                    </a:p>
                    <a:p>
                      <a:pPr algn="ctr"/>
                      <a:r>
                        <a:rPr lang="en-US" sz="2800" b="1" dirty="0"/>
                        <a:t>He</a:t>
                      </a:r>
                    </a:p>
                    <a:p>
                      <a:pPr algn="ctr"/>
                      <a:r>
                        <a:rPr lang="en-US" sz="2800" b="1" dirty="0"/>
                        <a:t>She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13551820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C85568-48E7-4246-B53F-23B5562D3734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434487" y="2509153"/>
          <a:ext cx="5035550" cy="397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249">
                  <a:extLst>
                    <a:ext uri="{9D8B030D-6E8A-4147-A177-3AD203B41FA5}">
                      <a16:colId xmlns:a16="http://schemas.microsoft.com/office/drawing/2014/main" val="1752257596"/>
                    </a:ext>
                  </a:extLst>
                </a:gridCol>
                <a:gridCol w="3205301">
                  <a:extLst>
                    <a:ext uri="{9D8B030D-6E8A-4147-A177-3AD203B41FA5}">
                      <a16:colId xmlns:a16="http://schemas.microsoft.com/office/drawing/2014/main" val="2924116178"/>
                    </a:ext>
                  </a:extLst>
                </a:gridCol>
              </a:tblGrid>
              <a:tr h="10585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Plural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55245313"/>
                  </a:ext>
                </a:extLst>
              </a:tr>
              <a:tr h="622551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nosotros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We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61123438"/>
                  </a:ext>
                </a:extLst>
              </a:tr>
              <a:tr h="622551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vosotros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You all (informal)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76478784"/>
                  </a:ext>
                </a:extLst>
              </a:tr>
              <a:tr h="1671059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ustedes</a:t>
                      </a:r>
                      <a:endParaRPr lang="en-US" sz="3200" b="1" dirty="0"/>
                    </a:p>
                    <a:p>
                      <a:r>
                        <a:rPr lang="en-US" sz="3200" b="1" dirty="0" err="1"/>
                        <a:t>ellos</a:t>
                      </a:r>
                      <a:endParaRPr lang="en-US" sz="3200" b="1" dirty="0"/>
                    </a:p>
                    <a:p>
                      <a:r>
                        <a:rPr lang="en-US" sz="3200" b="1" dirty="0" err="1"/>
                        <a:t>ellas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You all (formal)</a:t>
                      </a:r>
                    </a:p>
                    <a:p>
                      <a:pPr algn="ctr"/>
                      <a:r>
                        <a:rPr lang="en-US" sz="2800" b="1" dirty="0"/>
                        <a:t>They (</a:t>
                      </a:r>
                      <a:r>
                        <a:rPr lang="en-US" sz="2800" b="1" dirty="0" err="1"/>
                        <a:t>masc</a:t>
                      </a:r>
                      <a:r>
                        <a:rPr lang="en-US" sz="2800" b="1" dirty="0"/>
                        <a:t>/mix)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They (feminine)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5952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543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ABC0-266F-97DA-7B95-F8D5077B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Tú vs </a:t>
            </a:r>
            <a:r>
              <a:rPr lang="en-US" sz="4800" dirty="0" err="1"/>
              <a:t>Usted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AAF1D-908A-668B-7E68-25A25868D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Tú (you informal)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B8A6A-2BFF-445E-ABF6-E82036336C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b="1" dirty="0"/>
              <a:t>Person you know well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b="1" dirty="0"/>
              <a:t>Family/Kids/Friends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b="1" dirty="0"/>
              <a:t>People your same 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50946-6A6B-8FF9-F79F-078A0E98A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 err="1"/>
              <a:t>Usted</a:t>
            </a:r>
            <a:r>
              <a:rPr lang="en-US" sz="2800" b="1" dirty="0"/>
              <a:t> (you formal)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915C82-E046-5DF8-09B2-74377EFA626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b="1" dirty="0"/>
              <a:t>Authority figures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b="1" dirty="0"/>
              <a:t>Show respect</a:t>
            </a:r>
            <a:r>
              <a:rPr lang="en-US" sz="2200" dirty="0"/>
              <a:t> (your doctor, a priest, your boss, etc.)</a:t>
            </a:r>
            <a:endParaRPr lang="en-US" sz="2200" b="1" dirty="0"/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b="1" dirty="0"/>
              <a:t>People older than you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dirty="0"/>
          </a:p>
        </p:txBody>
      </p:sp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B9E136B-B26B-D0E4-7410-778BA7CE1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3656" y="4478318"/>
            <a:ext cx="4572000" cy="1778000"/>
          </a:xfrm>
          <a:prstGeom prst="rect">
            <a:avLst/>
          </a:prstGeom>
        </p:spPr>
      </p:pic>
      <p:pic>
        <p:nvPicPr>
          <p:cNvPr id="13" name="Picture 12" descr="A person standing in front of a chalkboard&#10;&#10;Description automatically generated with medium confidence">
            <a:extLst>
              <a:ext uri="{FF2B5EF4-FFF2-40B4-BE49-F238E27FC236}">
                <a16:creationId xmlns:a16="http://schemas.microsoft.com/office/drawing/2014/main" id="{65272BA3-ECB1-538C-25C1-FAF30BA83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93066" y="4478318"/>
            <a:ext cx="3383280" cy="223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78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4145</TotalTime>
  <Words>808</Words>
  <Application>Microsoft Office PowerPoint</Application>
  <PresentationFormat>Widescreen</PresentationFormat>
  <Paragraphs>169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Century Gothic</vt:lpstr>
      <vt:lpstr>Courier New</vt:lpstr>
      <vt:lpstr>Wingdings</vt:lpstr>
      <vt:lpstr>Wingdings 2</vt:lpstr>
      <vt:lpstr>Quotable</vt:lpstr>
      <vt:lpstr>Beginner Part I</vt:lpstr>
      <vt:lpstr>¡Bienvenidos! – Welcome!</vt:lpstr>
      <vt:lpstr>Conociendo personas</vt:lpstr>
      <vt:lpstr>Conociendo personas</vt:lpstr>
      <vt:lpstr>Vocabulario – Common greetings</vt:lpstr>
      <vt:lpstr>Vocabulario – Common greetings</vt:lpstr>
      <vt:lpstr>Salutations Practice</vt:lpstr>
      <vt:lpstr>Pronombres personales</vt:lpstr>
      <vt:lpstr>Tú vs Usted</vt:lpstr>
      <vt:lpstr>Pronombres personales</vt:lpstr>
      <vt:lpstr>NOTA CULTURAL</vt:lpstr>
      <vt:lpstr>Práctica – Los pronombres</vt:lpstr>
      <vt:lpstr>Verbo estar - singular</vt:lpstr>
      <vt:lpstr>Verbo estar - plural</vt:lpstr>
      <vt:lpstr>LA DESPEDIDA 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Vamos a viajar</dc:title>
  <dc:creator>Emma Garcia</dc:creator>
  <cp:lastModifiedBy>Futura Employee</cp:lastModifiedBy>
  <cp:revision>79</cp:revision>
  <dcterms:created xsi:type="dcterms:W3CDTF">2022-06-07T13:31:42Z</dcterms:created>
  <dcterms:modified xsi:type="dcterms:W3CDTF">2023-07-16T17:59:41Z</dcterms:modified>
</cp:coreProperties>
</file>