
<file path=[Content_Types].xml><?xml version="1.0" encoding="utf-8"?>
<Types xmlns="http://schemas.openxmlformats.org/package/2006/content-types">
  <Default Extension="czz42RLiKfefscwcyrSRgUIpIB4qN93wA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HJb5tEkLjLhx3antc5E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8" r:id="rId3"/>
    <p:sldId id="289" r:id="rId4"/>
    <p:sldId id="294" r:id="rId5"/>
    <p:sldId id="290" r:id="rId6"/>
    <p:sldId id="280" r:id="rId7"/>
    <p:sldId id="259" r:id="rId8"/>
    <p:sldId id="257" r:id="rId9"/>
    <p:sldId id="281" r:id="rId10"/>
    <p:sldId id="282" r:id="rId11"/>
    <p:sldId id="283" r:id="rId12"/>
    <p:sldId id="261" r:id="rId13"/>
    <p:sldId id="284" r:id="rId14"/>
    <p:sldId id="285" r:id="rId15"/>
    <p:sldId id="286" r:id="rId16"/>
    <p:sldId id="287" r:id="rId17"/>
    <p:sldId id="288" r:id="rId18"/>
    <p:sldId id="272" r:id="rId19"/>
    <p:sldId id="273" r:id="rId20"/>
    <p:sldId id="293" r:id="rId21"/>
    <p:sldId id="276" r:id="rId22"/>
    <p:sldId id="27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28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0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12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7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1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4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0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9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amberjackson/art/STORE-CLIPART-620533420" TargetMode="External"/><Relationship Id="rId2" Type="http://schemas.openxmlformats.org/officeDocument/2006/relationships/image" Target="../media/image9.czz42RLiKfefscwcyrSRgUIpIB4qN93wA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dfreephotos.com/vector-images/scroll-vector-art.png.php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785&amp;picture=village&amp;large=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ngall.com/church-pn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nk-png/download/2483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84568447@N00/3864543029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lm-cinema-popcorn-coke-fun-162029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viantart.com/double-edged-sword/art/Beach-Vector-60077213" TargetMode="External"/><Relationship Id="rId4" Type="http://schemas.openxmlformats.org/officeDocument/2006/relationships/image" Target="../media/image16.yHJb5tEkLjLhx3antc5E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BB%A4%ED%94%BC%EC%88%8D-%EA%B0%80%EA%B2%8C-%EC%8A%A4%ED%86%A0%EC%96%B4-%EC%BB%A4%ED%94%BC-%EC%BB%B5-%EA%B9%80-%EC%95%84%ED%8A%B8-%EB%A1%9C%EA%B3%A0-%EB%B8%8C%EB%9D%BC%EC%9A%B4-220225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vc.edu/keeplearning/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octor-holding-clipboar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plane-in-airport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851534@N06/513835000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restroom-public-restroom-rest-room-99225/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dna-alleys-restaurant-519d62eff83d416b8adc0f7798115ef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train-station-colored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czz42RLiKfefscwcyrSRgUIpIB4qN93wAIF"/><Relationship Id="rId3" Type="http://schemas.openxmlformats.org/officeDocument/2006/relationships/hyperlink" Target="https://pixabay.com/en/house-residence-blue-1429409/" TargetMode="External"/><Relationship Id="rId7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pixabay.com/en/art-museum-gallery-exhibition-1693169/" TargetMode="External"/><Relationship Id="rId5" Type="http://schemas.openxmlformats.org/officeDocument/2006/relationships/hyperlink" Target="http://www.pngall.com/church-pn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hyperlink" Target="https://www.deviantart.com/amberjackson/art/STORE-CLIPART-62053342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pity.net/ra.php?c=La%20ciudad,El%20banco,El%20pueblo,La%20calle,La%20tienda,La%20casa,El%20museo,El%20parque,El%20hotel,La%20iglesia&amp;t=Randomize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ientacionandujar.es/2016/03/27/super-poster-los-numeros-del-1-al-100-escritos-la-clase/" TargetMode="External"/><Relationship Id="rId3" Type="http://schemas.openxmlformats.org/officeDocument/2006/relationships/hyperlink" Target="https://arche-ele.com/los-dias-y-los-meses-tiempo-semana-ano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ndoconlamaestra.blogspot.com/2021/05/dias-de-las-semana-y-meses-en-ingles.html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827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t-museum-gallery-exhibition-1693169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house-residence-blue-1429409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ciudad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tienda</a:t>
            </a:r>
          </a:p>
        </p:txBody>
      </p:sp>
      <p:pic>
        <p:nvPicPr>
          <p:cNvPr id="4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E5355A2B-7AA6-A448-55CD-5EC2D2241E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268" y="2751137"/>
            <a:ext cx="3461177" cy="3461177"/>
          </a:xfrm>
        </p:spPr>
      </p:pic>
      <p:pic>
        <p:nvPicPr>
          <p:cNvPr id="12" name="Content Placeholder 12" descr="A tall building in a city&#10;&#10;Description automatically generated">
            <a:extLst>
              <a:ext uri="{FF2B5EF4-FFF2-40B4-BE49-F238E27FC236}">
                <a16:creationId xmlns:a16="http://schemas.microsoft.com/office/drawing/2014/main" id="{A93A3340-A312-B115-084D-C3A80899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7878" y="3019884"/>
            <a:ext cx="5189537" cy="2923682"/>
          </a:xfrm>
        </p:spPr>
      </p:pic>
    </p:spTree>
    <p:extLst>
      <p:ext uri="{BB962C8B-B14F-4D97-AF65-F5344CB8AC3E}">
        <p14:creationId xmlns:p14="http://schemas.microsoft.com/office/powerpoint/2010/main" val="606848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pueblo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iglesia</a:t>
            </a:r>
            <a:endParaRPr lang="en-US" sz="3200" b="1" dirty="0"/>
          </a:p>
        </p:txBody>
      </p:sp>
      <p:pic>
        <p:nvPicPr>
          <p:cNvPr id="12" name="Content Placeholder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2B1F93-941B-41A9-A67A-C73EE9F6E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2183" y="2751138"/>
            <a:ext cx="2560320" cy="3629248"/>
          </a:xfrm>
        </p:spPr>
      </p:pic>
      <p:pic>
        <p:nvPicPr>
          <p:cNvPr id="9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CE0592C3-DA22-ADA7-A563-B080BA010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24775" y="2922802"/>
            <a:ext cx="4114800" cy="3285919"/>
          </a:xfrm>
        </p:spPr>
      </p:pic>
    </p:spTree>
    <p:extLst>
      <p:ext uri="{BB962C8B-B14F-4D97-AF65-F5344CB8AC3E}">
        <p14:creationId xmlns:p14="http://schemas.microsoft.com/office/powerpoint/2010/main" val="71759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banco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calle</a:t>
            </a:r>
            <a:endParaRPr lang="en-US" sz="3200" b="1" dirty="0"/>
          </a:p>
        </p:txBody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C56F290F-4467-0DF4-84F2-179A9E461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4069" y="2751138"/>
            <a:ext cx="4670174" cy="3109912"/>
          </a:xfrm>
        </p:spPr>
      </p:pic>
      <p:pic>
        <p:nvPicPr>
          <p:cNvPr id="14" name="Content Placeholder 13" descr="A street with buildings on either side&#10;&#10;Description automatically generated with low confidence">
            <a:extLst>
              <a:ext uri="{FF2B5EF4-FFF2-40B4-BE49-F238E27FC236}">
                <a16:creationId xmlns:a16="http://schemas.microsoft.com/office/drawing/2014/main" id="{8C3BC80C-0B87-9B20-4EB1-1EDA2FF9C3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20503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playa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9056C4FF-1A8B-55C4-07AE-539A32495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8525" y="2936668"/>
            <a:ext cx="4169714" cy="3109912"/>
          </a:xfrm>
        </p:spPr>
      </p:pic>
      <p:pic>
        <p:nvPicPr>
          <p:cNvPr id="13" name="Content Placeholder 12" descr="Chairs and umbrella on beach&#10;&#10;Description automatically generated with medium confidence">
            <a:extLst>
              <a:ext uri="{FF2B5EF4-FFF2-40B4-BE49-F238E27FC236}">
                <a16:creationId xmlns:a16="http://schemas.microsoft.com/office/drawing/2014/main" id="{12E33A2C-04C3-A4A7-5B0A-660C0BA47E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7118" y="3112093"/>
            <a:ext cx="4754880" cy="2388002"/>
          </a:xfrm>
        </p:spPr>
      </p:pic>
    </p:spTree>
    <p:extLst>
      <p:ext uri="{BB962C8B-B14F-4D97-AF65-F5344CB8AC3E}">
        <p14:creationId xmlns:p14="http://schemas.microsoft.com/office/powerpoint/2010/main" val="232004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café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trabajo</a:t>
            </a:r>
            <a:endParaRPr lang="en-US" sz="3200" b="1" dirty="0"/>
          </a:p>
        </p:txBody>
      </p:sp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E7AF4CC-95CB-5143-A347-F14937CAE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538" y="2751138"/>
            <a:ext cx="4355237" cy="3109912"/>
          </a:xfrm>
        </p:spPr>
      </p:pic>
      <p:pic>
        <p:nvPicPr>
          <p:cNvPr id="14" name="Content Placeholder 13" descr="A person wearing a mask and using a computer&#10;&#10;Description automatically generated with low confidence">
            <a:extLst>
              <a:ext uri="{FF2B5EF4-FFF2-40B4-BE49-F238E27FC236}">
                <a16:creationId xmlns:a16="http://schemas.microsoft.com/office/drawing/2014/main" id="{DCF92810-E1B7-2B3B-D20F-EB6B43A1C0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30539" y="2751138"/>
            <a:ext cx="4509372" cy="3109912"/>
          </a:xfrm>
        </p:spPr>
      </p:pic>
    </p:spTree>
    <p:extLst>
      <p:ext uri="{BB962C8B-B14F-4D97-AF65-F5344CB8AC3E}">
        <p14:creationId xmlns:p14="http://schemas.microsoft.com/office/powerpoint/2010/main" val="2365406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doctor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aeropuerto</a:t>
            </a:r>
            <a:endParaRPr lang="en-US" sz="3200" b="1" dirty="0"/>
          </a:p>
        </p:txBody>
      </p:sp>
      <p:pic>
        <p:nvPicPr>
          <p:cNvPr id="10" name="Content Placeholder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0E0C7A0-E979-6B29-8C75-E7098683C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3544" y="2874010"/>
            <a:ext cx="3291840" cy="3291840"/>
          </a:xfrm>
        </p:spPr>
      </p:pic>
      <p:pic>
        <p:nvPicPr>
          <p:cNvPr id="13" name="Content Placeholder 12" descr="A picture containing sky&#10;&#10;Description automatically generated">
            <a:extLst>
              <a:ext uri="{FF2B5EF4-FFF2-40B4-BE49-F238E27FC236}">
                <a16:creationId xmlns:a16="http://schemas.microsoft.com/office/drawing/2014/main" id="{7FD58CC4-B607-D1C1-012E-0DBE42C157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81586" y="241681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77659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baño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supermercado</a:t>
            </a:r>
            <a:endParaRPr lang="en-US" sz="3200" b="1" dirty="0"/>
          </a:p>
        </p:txBody>
      </p:sp>
      <p:pic>
        <p:nvPicPr>
          <p:cNvPr id="17" name="Content Placeholder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A4684D-CECF-6FFD-82AB-00503CA2DB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6495" y="2751138"/>
            <a:ext cx="4197459" cy="3109912"/>
          </a:xfr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80A04E64-1765-2B76-F469-E410DF194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2516447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estación</a:t>
            </a:r>
            <a:r>
              <a:rPr lang="en-US" sz="3200" b="1" dirty="0"/>
              <a:t> de </a:t>
            </a:r>
            <a:r>
              <a:rPr lang="en-US" sz="3200" b="1" dirty="0" err="1"/>
              <a:t>tren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restaurante</a:t>
            </a:r>
            <a:endParaRPr lang="en-US" sz="3200" b="1" dirty="0"/>
          </a:p>
        </p:txBody>
      </p:sp>
      <p:pic>
        <p:nvPicPr>
          <p:cNvPr id="15" name="Content Placeholder 14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CC44444-0B3B-0111-635A-A891B19D55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7698" y="3142949"/>
            <a:ext cx="5194300" cy="2921793"/>
          </a:xfrm>
        </p:spPr>
      </p:pic>
      <p:pic>
        <p:nvPicPr>
          <p:cNvPr id="13" name="Content Placeholder 12" descr="Funnel chart&#10;&#10;Description automatically generated">
            <a:extLst>
              <a:ext uri="{FF2B5EF4-FFF2-40B4-BE49-F238E27FC236}">
                <a16:creationId xmlns:a16="http://schemas.microsoft.com/office/drawing/2014/main" id="{25151DD7-596E-DCFF-5BB2-68514B6FE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807" r="1956" b="14604"/>
          <a:stretch/>
        </p:blipFill>
        <p:spPr>
          <a:xfrm>
            <a:off x="1363870" y="3193769"/>
            <a:ext cx="3931920" cy="2870973"/>
          </a:xfrm>
        </p:spPr>
      </p:pic>
    </p:spTree>
    <p:extLst>
      <p:ext uri="{BB962C8B-B14F-4D97-AF65-F5344CB8AC3E}">
        <p14:creationId xmlns:p14="http://schemas.microsoft.com/office/powerpoint/2010/main" val="3590069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3B0E-3A78-B5B5-BAC7-2392545B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(s) …..? (singular)</a:t>
            </a:r>
            <a:br>
              <a:rPr lang="en-US" sz="3600" dirty="0"/>
            </a:br>
            <a:r>
              <a:rPr lang="en-US" sz="3600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están</a:t>
            </a:r>
            <a:r>
              <a:rPr lang="en-US" sz="3600" dirty="0"/>
              <a:t>….? </a:t>
            </a:r>
            <a:br>
              <a:rPr lang="en-US" sz="3600" dirty="0"/>
            </a:br>
            <a:r>
              <a:rPr lang="en-US" sz="3600" dirty="0"/>
              <a:t>(plural)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F98D-E6B5-7C8D-5C8D-1B282626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¡</a:t>
            </a:r>
            <a:r>
              <a:rPr lang="en-US" sz="4400" b="1" dirty="0" err="1"/>
              <a:t>Vamos</a:t>
            </a:r>
            <a:r>
              <a:rPr lang="en-US" sz="4400" b="1" dirty="0"/>
              <a:t> a </a:t>
            </a:r>
            <a:r>
              <a:rPr lang="en-US" sz="4400" b="1" dirty="0" err="1"/>
              <a:t>practicar</a:t>
            </a:r>
            <a:r>
              <a:rPr lang="en-US" sz="4400" b="1" dirty="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2DA0B-F8B9-5F67-1264-064D9B1C4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Asking where are you?</a:t>
            </a:r>
          </a:p>
          <a:p>
            <a:r>
              <a:rPr lang="en-US" sz="2400" dirty="0"/>
              <a:t>Asking where are you all?</a:t>
            </a:r>
          </a:p>
          <a:p>
            <a:r>
              <a:rPr lang="en-US" sz="2400" dirty="0"/>
              <a:t>Answer:</a:t>
            </a:r>
          </a:p>
          <a:p>
            <a:r>
              <a:rPr lang="en-US" sz="2400" dirty="0"/>
              <a:t>Subject pronoun + verb “</a:t>
            </a:r>
            <a:r>
              <a:rPr lang="en-US" sz="2400" dirty="0" err="1"/>
              <a:t>estar</a:t>
            </a:r>
            <a:r>
              <a:rPr lang="en-US" sz="2400" dirty="0"/>
              <a:t>” + </a:t>
            </a:r>
            <a:r>
              <a:rPr lang="en-US" sz="2400" dirty="0" err="1"/>
              <a:t>en</a:t>
            </a:r>
            <a:r>
              <a:rPr lang="en-US" sz="2400" dirty="0"/>
              <a:t> + place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955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Salutations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fórmula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38" y="2857155"/>
            <a:ext cx="5212080" cy="320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8000" b="1" dirty="0" err="1"/>
              <a:t>Yo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aeropuerto</a:t>
            </a:r>
            <a:endParaRPr lang="en-US" sz="8000" b="1" dirty="0"/>
          </a:p>
          <a:p>
            <a:r>
              <a:rPr lang="en-US" sz="8000" b="1" dirty="0" err="1"/>
              <a:t>Ellos</a:t>
            </a:r>
            <a:r>
              <a:rPr lang="en-US" sz="8000" b="1" dirty="0"/>
              <a:t> +  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el</a:t>
            </a:r>
            <a:r>
              <a:rPr lang="en-US" sz="8000" b="1" dirty="0"/>
              <a:t> café</a:t>
            </a:r>
          </a:p>
          <a:p>
            <a:r>
              <a:rPr lang="en-US" sz="8000" b="1" dirty="0"/>
              <a:t>Ella  + 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laplaya</a:t>
            </a:r>
            <a:endParaRPr lang="en-US" sz="8000" b="1" dirty="0"/>
          </a:p>
          <a:p>
            <a:r>
              <a:rPr lang="en-US" sz="8000" b="1" dirty="0"/>
              <a:t>¿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tú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trabajo</a:t>
            </a:r>
            <a:r>
              <a:rPr lang="en-US" sz="8000" b="1" dirty="0"/>
              <a:t>?</a:t>
            </a:r>
          </a:p>
          <a:p>
            <a:r>
              <a:rPr lang="en-US" sz="8000" b="1" dirty="0"/>
              <a:t>El + </a:t>
            </a:r>
            <a:r>
              <a:rPr lang="en-US" sz="8000" b="1" dirty="0" err="1"/>
              <a:t>estar</a:t>
            </a:r>
            <a:r>
              <a:rPr lang="en-US" sz="8000" b="1" dirty="0"/>
              <a:t> + la tienda</a:t>
            </a:r>
          </a:p>
          <a:p>
            <a:r>
              <a:rPr lang="en-US" sz="8000" b="1" dirty="0" err="1"/>
              <a:t>Usted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la </a:t>
            </a:r>
            <a:r>
              <a:rPr lang="en-US" sz="8000" b="1" dirty="0" err="1"/>
              <a:t>iglesia</a:t>
            </a:r>
            <a:endParaRPr lang="en-US" sz="8000" b="1" dirty="0"/>
          </a:p>
          <a:p>
            <a:r>
              <a:rPr lang="en-US" sz="8000" b="1" dirty="0" err="1"/>
              <a:t>Nosotros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banco</a:t>
            </a:r>
          </a:p>
          <a:p>
            <a:r>
              <a:rPr lang="en-US" sz="8000" b="1" dirty="0" err="1"/>
              <a:t>Ustedes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hotel</a:t>
            </a:r>
            <a:endParaRPr lang="en-US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oración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5018" y="2971110"/>
            <a:ext cx="5212080" cy="32004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err="1"/>
              <a:t>Yo</a:t>
            </a:r>
            <a:r>
              <a:rPr lang="en-US" sz="8000" b="1" dirty="0"/>
              <a:t> </a:t>
            </a:r>
            <a:r>
              <a:rPr lang="en-US" sz="8000" b="1" dirty="0" err="1"/>
              <a:t>estoy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aeropuerto</a:t>
            </a:r>
            <a:endParaRPr lang="en-US" sz="8000" b="1" dirty="0"/>
          </a:p>
          <a:p>
            <a:r>
              <a:rPr lang="en-US" sz="8000" b="1" dirty="0" err="1"/>
              <a:t>Ellos</a:t>
            </a:r>
            <a:r>
              <a:rPr lang="en-US" sz="8000" b="1" dirty="0"/>
              <a:t> </a:t>
            </a:r>
            <a:r>
              <a:rPr lang="en-US" sz="8000" b="1" dirty="0" err="1"/>
              <a:t>están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el</a:t>
            </a:r>
            <a:r>
              <a:rPr lang="en-US" sz="8000" b="1" dirty="0"/>
              <a:t> café</a:t>
            </a:r>
          </a:p>
          <a:p>
            <a:r>
              <a:rPr lang="en-US" sz="8000" b="1" dirty="0"/>
              <a:t>Ella </a:t>
            </a:r>
            <a:r>
              <a:rPr lang="en-US" sz="8000" b="1" dirty="0" err="1"/>
              <a:t>está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la playa</a:t>
            </a:r>
          </a:p>
          <a:p>
            <a:r>
              <a:rPr lang="en-US" sz="8000" b="1" dirty="0"/>
              <a:t>¿</a:t>
            </a:r>
            <a:r>
              <a:rPr lang="en-US" sz="8000" b="1" dirty="0" err="1"/>
              <a:t>Estás</a:t>
            </a:r>
            <a:r>
              <a:rPr lang="en-US" sz="8000" b="1" dirty="0"/>
              <a:t> </a:t>
            </a:r>
            <a:r>
              <a:rPr lang="en-US" sz="8000" b="1" dirty="0" err="1"/>
              <a:t>tú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trabajo</a:t>
            </a:r>
            <a:r>
              <a:rPr lang="en-US" sz="8000" b="1" dirty="0"/>
              <a:t>?</a:t>
            </a:r>
          </a:p>
          <a:p>
            <a:r>
              <a:rPr lang="en-US" sz="8000" b="1" dirty="0"/>
              <a:t>El </a:t>
            </a:r>
            <a:r>
              <a:rPr lang="en-US" sz="8000" b="1" dirty="0" err="1"/>
              <a:t>está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la tienda</a:t>
            </a:r>
          </a:p>
          <a:p>
            <a:r>
              <a:rPr lang="en-US" sz="8000" b="1" dirty="0" err="1"/>
              <a:t>Usted</a:t>
            </a:r>
            <a:r>
              <a:rPr lang="en-US" sz="8000" b="1" dirty="0"/>
              <a:t> </a:t>
            </a:r>
            <a:r>
              <a:rPr lang="en-US" sz="8000" b="1" dirty="0" err="1"/>
              <a:t>está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la </a:t>
            </a:r>
            <a:r>
              <a:rPr lang="en-US" sz="8000" b="1" dirty="0" err="1"/>
              <a:t>iglesia</a:t>
            </a:r>
            <a:endParaRPr lang="en-US" sz="8000" b="1" dirty="0"/>
          </a:p>
          <a:p>
            <a:r>
              <a:rPr lang="en-US" sz="8000" b="1" dirty="0" err="1"/>
              <a:t>Nosotros</a:t>
            </a:r>
            <a:r>
              <a:rPr lang="en-US" sz="8000" b="1" dirty="0"/>
              <a:t> </a:t>
            </a:r>
            <a:r>
              <a:rPr lang="en-US" sz="8000" b="1" dirty="0" err="1"/>
              <a:t>estamos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el</a:t>
            </a:r>
            <a:r>
              <a:rPr lang="en-US" sz="8000" b="1" dirty="0"/>
              <a:t> banco</a:t>
            </a:r>
          </a:p>
          <a:p>
            <a:r>
              <a:rPr lang="en-US" sz="8000" b="1" dirty="0" err="1"/>
              <a:t>Ustedes</a:t>
            </a:r>
            <a:r>
              <a:rPr lang="en-US" sz="8000" b="1" dirty="0"/>
              <a:t> </a:t>
            </a:r>
            <a:r>
              <a:rPr lang="en-US" sz="8000" b="1" dirty="0" err="1"/>
              <a:t>están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el</a:t>
            </a:r>
            <a:r>
              <a:rPr lang="en-US" sz="8000" b="1" dirty="0"/>
              <a:t> hotel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Vocabulary –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llamas?</a:t>
            </a:r>
          </a:p>
          <a:p>
            <a:r>
              <a:rPr lang="en-US" sz="2000" b="1" dirty="0"/>
              <a:t>Me </a:t>
            </a:r>
            <a:r>
              <a:rPr lang="en-US" sz="2000" b="1" dirty="0" err="1"/>
              <a:t>llamo</a:t>
            </a:r>
            <a:r>
              <a:rPr lang="en-US" sz="2000" b="1" dirty="0"/>
              <a:t>…</a:t>
            </a:r>
          </a:p>
          <a:p>
            <a:r>
              <a:rPr lang="en-US" sz="2000" b="1" dirty="0"/>
              <a:t>¿De 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Soy de ... </a:t>
            </a:r>
          </a:p>
          <a:p>
            <a:r>
              <a:rPr lang="en-US" sz="2000" b="1" dirty="0"/>
              <a:t>Vivo </a:t>
            </a:r>
            <a:r>
              <a:rPr lang="en-US" sz="2000" b="1" dirty="0" err="1"/>
              <a:t>en</a:t>
            </a:r>
            <a:r>
              <a:rPr lang="en-US" sz="2000" b="1" dirty="0"/>
              <a:t> ...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Estoy</a:t>
            </a:r>
            <a:r>
              <a:rPr lang="en-US" sz="2000" b="1" dirty="0"/>
              <a:t> (bien, mal, </a:t>
            </a:r>
            <a:r>
              <a:rPr lang="en-US" sz="2000" b="1" dirty="0" err="1"/>
              <a:t>más</a:t>
            </a:r>
            <a:r>
              <a:rPr lang="en-US" sz="2000" b="1" dirty="0"/>
              <a:t> o </a:t>
            </a:r>
            <a:r>
              <a:rPr lang="en-US" sz="2000" b="1" dirty="0" err="1"/>
              <a:t>menos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Tengo ...</a:t>
            </a:r>
            <a:r>
              <a:rPr lang="en-US" sz="2000" b="1" dirty="0" err="1"/>
              <a:t>años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What's your name?</a:t>
            </a:r>
          </a:p>
          <a:p>
            <a:r>
              <a:rPr lang="en-US" sz="2000" b="1" dirty="0"/>
              <a:t>My name is...</a:t>
            </a:r>
          </a:p>
          <a:p>
            <a:r>
              <a:rPr lang="en-US" sz="2000" b="1" dirty="0"/>
              <a:t>Where are you from?</a:t>
            </a:r>
          </a:p>
          <a:p>
            <a:r>
              <a:rPr lang="en-US" sz="2000" b="1" dirty="0"/>
              <a:t>I´m from...</a:t>
            </a:r>
          </a:p>
          <a:p>
            <a:r>
              <a:rPr lang="en-US" sz="2000" b="1" dirty="0"/>
              <a:t>I live in...</a:t>
            </a:r>
          </a:p>
          <a:p>
            <a:r>
              <a:rPr lang="en-US" sz="2000" b="1" dirty="0"/>
              <a:t>How are you?</a:t>
            </a:r>
          </a:p>
          <a:p>
            <a:r>
              <a:rPr lang="en-US" sz="2000" b="1" dirty="0"/>
              <a:t>I´m (fine, bad, more or less)</a:t>
            </a:r>
          </a:p>
          <a:p>
            <a:r>
              <a:rPr lang="en-US" sz="2000" b="1" dirty="0"/>
              <a:t>How old are you?</a:t>
            </a:r>
          </a:p>
          <a:p>
            <a:r>
              <a:rPr lang="en-US" sz="2000" b="1" dirty="0"/>
              <a:t>I am … years old</a:t>
            </a:r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B09E3-9F5A-8600-6024-DCBE26C2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Práctica</a:t>
            </a:r>
            <a:r>
              <a:rPr lang="en-US" sz="6000" dirty="0"/>
              <a:t>:</a:t>
            </a:r>
            <a:br>
              <a:rPr lang="en-US" sz="5400" dirty="0"/>
            </a:br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 (n)?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1342" y="0"/>
            <a:ext cx="46506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958640"/>
            <a:ext cx="336373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06CEA-B2EE-E6C3-77B7-422317DD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-54995"/>
            <a:ext cx="5029200" cy="6912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99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0CA2-2A9E-A229-4392-687DAE27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?</a:t>
            </a:r>
          </a:p>
        </p:txBody>
      </p:sp>
      <p:pic>
        <p:nvPicPr>
          <p:cNvPr id="4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CD322746-E861-8ADA-6D9A-690D0118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866" y="4116205"/>
            <a:ext cx="1645920" cy="1208727"/>
          </a:xfrm>
        </p:spPr>
      </p:pic>
      <p:pic>
        <p:nvPicPr>
          <p:cNvPr id="5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BE400BEF-BD33-30B7-2BC7-C6A9AF245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9093" y="2619107"/>
            <a:ext cx="1371600" cy="1095309"/>
          </a:xfrm>
          <a:prstGeom prst="rect">
            <a:avLst/>
          </a:prstGeom>
        </p:spPr>
      </p:pic>
      <p:pic>
        <p:nvPicPr>
          <p:cNvPr id="6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3CAD5F5B-5627-45FD-4C9B-EA3DF4859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31690" y="2259138"/>
            <a:ext cx="1371600" cy="1455278"/>
          </a:xfrm>
          <a:prstGeom prst="rect">
            <a:avLst/>
          </a:prstGeom>
        </p:spPr>
      </p:pic>
      <p:pic>
        <p:nvPicPr>
          <p:cNvPr id="7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888A8373-909A-01CF-34B9-DB50BB5BC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9093" y="5294581"/>
            <a:ext cx="1371600" cy="1371600"/>
          </a:xfrm>
          <a:prstGeom prst="rect">
            <a:avLst/>
          </a:prstGeom>
        </p:spPr>
      </p:pic>
      <p:pic>
        <p:nvPicPr>
          <p:cNvPr id="8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794F3C76-6A54-D279-20D2-3C86BD3A2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11650" y="5302792"/>
            <a:ext cx="2011680" cy="10089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C54863-B332-12EB-C057-6A9184622880}"/>
              </a:ext>
            </a:extLst>
          </p:cNvPr>
          <p:cNvSpPr/>
          <p:nvPr/>
        </p:nvSpPr>
        <p:spPr>
          <a:xfrm>
            <a:off x="2280350" y="449196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casa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940E62-FAFD-D231-7DFD-06BB349883EF}"/>
              </a:ext>
            </a:extLst>
          </p:cNvPr>
          <p:cNvSpPr/>
          <p:nvPr/>
        </p:nvSpPr>
        <p:spPr>
          <a:xfrm>
            <a:off x="1585900" y="264486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</a:t>
            </a:r>
            <a:r>
              <a:rPr lang="en-US" b="1" dirty="0" err="1"/>
              <a:t>iglesia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DF303C-B210-4464-F2DD-D504EFF767A6}"/>
              </a:ext>
            </a:extLst>
          </p:cNvPr>
          <p:cNvSpPr/>
          <p:nvPr/>
        </p:nvSpPr>
        <p:spPr>
          <a:xfrm>
            <a:off x="5191055" y="585457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tienda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32C00B-D8A6-A459-2DBD-9DC2CA4A6E90}"/>
              </a:ext>
            </a:extLst>
          </p:cNvPr>
          <p:cNvSpPr/>
          <p:nvPr/>
        </p:nvSpPr>
        <p:spPr>
          <a:xfrm>
            <a:off x="8640417" y="263140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 hotel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2AC651-75C4-6083-4C2D-74FBAF2A5B31}"/>
              </a:ext>
            </a:extLst>
          </p:cNvPr>
          <p:cNvSpPr/>
          <p:nvPr/>
        </p:nvSpPr>
        <p:spPr>
          <a:xfrm>
            <a:off x="8768650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 </a:t>
            </a:r>
            <a:r>
              <a:rPr lang="en-US" b="1" dirty="0" err="1"/>
              <a:t>museo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FEC591-FAF1-65E1-CB63-97B0C1EBE2DF}"/>
              </a:ext>
            </a:extLst>
          </p:cNvPr>
          <p:cNvSpPr/>
          <p:nvPr/>
        </p:nvSpPr>
        <p:spPr>
          <a:xfrm>
            <a:off x="3994066" y="44462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 Paul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68F510-FD58-C850-6644-44631E937598}"/>
              </a:ext>
            </a:extLst>
          </p:cNvPr>
          <p:cNvSpPr/>
          <p:nvPr/>
        </p:nvSpPr>
        <p:spPr>
          <a:xfrm>
            <a:off x="1548830" y="3282375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Cerca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0D65AF-C37E-6940-6EBF-BD0E04965EB6}"/>
              </a:ext>
            </a:extLst>
          </p:cNvPr>
          <p:cNvSpPr/>
          <p:nvPr/>
        </p:nvSpPr>
        <p:spPr>
          <a:xfrm>
            <a:off x="6774112" y="5854571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</a:t>
            </a:r>
            <a:r>
              <a:rPr lang="en-US" b="1" dirty="0" err="1"/>
              <a:t>calle</a:t>
            </a:r>
            <a:r>
              <a:rPr lang="en-US" b="1" dirty="0"/>
              <a:t> 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1D451B-7281-D633-A022-093243531F7E}"/>
              </a:ext>
            </a:extLst>
          </p:cNvPr>
          <p:cNvSpPr/>
          <p:nvPr/>
        </p:nvSpPr>
        <p:spPr>
          <a:xfrm>
            <a:off x="8457537" y="3259352"/>
            <a:ext cx="164592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Minneapolis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6ACFBB-015F-F2AE-DB28-34F4B72B63C4}"/>
              </a:ext>
            </a:extLst>
          </p:cNvPr>
          <p:cNvSpPr/>
          <p:nvPr/>
        </p:nvSpPr>
        <p:spPr>
          <a:xfrm>
            <a:off x="10554031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lejos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56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10B1-1464-8C2E-6987-25D7C312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“</a:t>
            </a:r>
            <a:r>
              <a:rPr lang="en-US" dirty="0" err="1"/>
              <a:t>estar</a:t>
            </a:r>
            <a:r>
              <a:rPr lang="en-US" dirty="0"/>
              <a:t>” &amp; “places”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37F3-3103-A5CC-2A7B-F615C572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Randomizer -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910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Vocabulary –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vives?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vivo </a:t>
            </a:r>
            <a:r>
              <a:rPr lang="en-US" sz="2000" b="1" dirty="0" err="1"/>
              <a:t>en</a:t>
            </a:r>
            <a:r>
              <a:rPr lang="en-US" sz="2000" b="1" dirty="0"/>
              <a:t> …… 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Donde</a:t>
            </a:r>
            <a:r>
              <a:rPr lang="en-US" sz="2000" b="1" dirty="0"/>
              <a:t> </a:t>
            </a:r>
            <a:r>
              <a:rPr lang="en-US" sz="2000" b="1" dirty="0" err="1"/>
              <a:t>trabajas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trabajo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</a:t>
            </a:r>
          </a:p>
          <a:p>
            <a:r>
              <a:rPr lang="en-US" sz="2000" b="1" dirty="0" err="1"/>
              <a:t>Mucho</a:t>
            </a:r>
            <a:r>
              <a:rPr lang="en-US" sz="2000" b="1" dirty="0"/>
              <a:t> gusto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/>
          </a:bodyPr>
          <a:lstStyle/>
          <a:p>
            <a:r>
              <a:rPr lang="en-US" sz="2000" b="1" dirty="0"/>
              <a:t>Where do you live?</a:t>
            </a:r>
          </a:p>
          <a:p>
            <a:r>
              <a:rPr lang="en-US" sz="2000" b="1" dirty="0"/>
              <a:t>I live in….</a:t>
            </a:r>
          </a:p>
          <a:p>
            <a:r>
              <a:rPr lang="en-US" sz="2000" b="1" dirty="0"/>
              <a:t>Where do you work?.</a:t>
            </a:r>
          </a:p>
          <a:p>
            <a:r>
              <a:rPr lang="en-US" sz="2000" b="1" dirty="0"/>
              <a:t>I work in….</a:t>
            </a:r>
          </a:p>
          <a:p>
            <a:r>
              <a:rPr lang="en-US" sz="2000" b="1" dirty="0"/>
              <a:t>Nice to meet you</a:t>
            </a:r>
          </a:p>
          <a:p>
            <a:r>
              <a:rPr lang="en-US" sz="2000" b="1" dirty="0"/>
              <a:t>Good morning</a:t>
            </a:r>
          </a:p>
          <a:p>
            <a:r>
              <a:rPr lang="en-US" sz="2000" b="1" dirty="0"/>
              <a:t>Good afternoon</a:t>
            </a:r>
          </a:p>
          <a:p>
            <a:r>
              <a:rPr lang="en-US" sz="2000" b="1" dirty="0"/>
              <a:t>Good night</a:t>
            </a:r>
          </a:p>
        </p:txBody>
      </p:sp>
    </p:spTree>
    <p:extLst>
      <p:ext uri="{BB962C8B-B14F-4D97-AF65-F5344CB8AC3E}">
        <p14:creationId xmlns:p14="http://schemas.microsoft.com/office/powerpoint/2010/main" val="4074610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9FCA-89BD-EFA6-660D-7452BE09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 </a:t>
            </a:r>
            <a:r>
              <a:rPr lang="en-US" sz="4800" dirty="0" err="1"/>
              <a:t>fecha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D27E-70A6-7503-F45F-13B28EB1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 </a:t>
            </a:r>
            <a:r>
              <a:rPr lang="en-US" sz="2400" dirty="0" err="1"/>
              <a:t>fecha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español</a:t>
            </a:r>
            <a:r>
              <a:rPr lang="en-US" sz="2400" dirty="0"/>
              <a:t> / </a:t>
            </a:r>
            <a:r>
              <a:rPr lang="en-US" sz="2400" i="1" dirty="0"/>
              <a:t>Date in Spanish</a:t>
            </a:r>
            <a:r>
              <a:rPr lang="en-US" sz="2400" dirty="0"/>
              <a:t>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/>
              <a:t>Día de la </a:t>
            </a:r>
            <a:r>
              <a:rPr lang="en-US" sz="2000" dirty="0" err="1"/>
              <a:t>semana</a:t>
            </a:r>
            <a:r>
              <a:rPr lang="en-US" sz="2000" dirty="0"/>
              <a:t> / </a:t>
            </a:r>
            <a:r>
              <a:rPr lang="en-US" sz="2000" i="1" dirty="0"/>
              <a:t>Day of the week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 err="1"/>
              <a:t>Número</a:t>
            </a:r>
            <a:r>
              <a:rPr lang="en-US" sz="2000" dirty="0"/>
              <a:t> del día / </a:t>
            </a:r>
            <a:r>
              <a:rPr lang="en-US" sz="2000" i="1" dirty="0"/>
              <a:t>Day number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/>
              <a:t>Palabra “de” / </a:t>
            </a:r>
            <a:r>
              <a:rPr lang="en-US" sz="2000" i="1" dirty="0"/>
              <a:t>word “of”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dirty="0" err="1"/>
              <a:t>Nombre</a:t>
            </a:r>
            <a:r>
              <a:rPr lang="en-US" sz="2000" dirty="0"/>
              <a:t> del </a:t>
            </a:r>
            <a:r>
              <a:rPr lang="en-US" sz="2000" dirty="0" err="1"/>
              <a:t>mes</a:t>
            </a:r>
            <a:r>
              <a:rPr lang="en-US" sz="2000" dirty="0"/>
              <a:t> / </a:t>
            </a:r>
            <a:r>
              <a:rPr lang="en-US" sz="2000" i="1" dirty="0"/>
              <a:t>Name of the month</a:t>
            </a:r>
          </a:p>
          <a:p>
            <a:pPr marL="800100" lvl="1" indent="-342900">
              <a:buFont typeface="+mj-lt"/>
              <a:buAutoNum type="arabicParenR"/>
            </a:pPr>
            <a:endParaRPr lang="en-US" sz="2000" i="1" dirty="0"/>
          </a:p>
          <a:p>
            <a:pPr marL="457200" lvl="1" indent="0">
              <a:buNone/>
            </a:pPr>
            <a:r>
              <a:rPr lang="en-US" sz="2400" b="1" i="1" dirty="0"/>
              <a:t>Hoy es </a:t>
            </a:r>
            <a:r>
              <a:rPr lang="en-US" sz="2400" b="1" i="1" dirty="0" err="1"/>
              <a:t>miércoles</a:t>
            </a:r>
            <a:r>
              <a:rPr lang="en-US" sz="2400" b="1" i="1" dirty="0"/>
              <a:t> </a:t>
            </a:r>
            <a:r>
              <a:rPr lang="en-US" sz="2400" b="1" i="1" dirty="0" err="1"/>
              <a:t>cinco</a:t>
            </a:r>
            <a:r>
              <a:rPr lang="en-US" sz="2400" b="1" i="1" dirty="0"/>
              <a:t> de </a:t>
            </a:r>
            <a:r>
              <a:rPr lang="en-US" sz="2400" b="1" i="1" dirty="0" err="1"/>
              <a:t>julio</a:t>
            </a:r>
            <a:r>
              <a:rPr lang="en-US" sz="2400" b="1" i="1" dirty="0"/>
              <a:t>.</a:t>
            </a:r>
          </a:p>
          <a:p>
            <a:pPr marL="457200" lvl="1" indent="0">
              <a:buNone/>
            </a:pPr>
            <a:endParaRPr lang="en-US" sz="2000" i="1" dirty="0"/>
          </a:p>
        </p:txBody>
      </p:sp>
      <p:pic>
        <p:nvPicPr>
          <p:cNvPr id="17" name="Picture 16" descr="A calendar with months of the year&#10;&#10;Description automatically generated">
            <a:extLst>
              <a:ext uri="{FF2B5EF4-FFF2-40B4-BE49-F238E27FC236}">
                <a16:creationId xmlns:a16="http://schemas.microsoft.com/office/drawing/2014/main" id="{4FC54516-16C3-CABA-9489-57AB003AF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62"/>
          <a:stretch/>
        </p:blipFill>
        <p:spPr>
          <a:xfrm>
            <a:off x="9425582" y="2733928"/>
            <a:ext cx="2651760" cy="362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06A714-9A7B-DA63-1F69-1EDA18C54141}"/>
              </a:ext>
            </a:extLst>
          </p:cNvPr>
          <p:cNvSpPr txBox="1"/>
          <p:nvPr/>
        </p:nvSpPr>
        <p:spPr>
          <a:xfrm>
            <a:off x="3671590" y="6858000"/>
            <a:ext cx="4848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rche-ele.com/los-dias-y-los-meses-tiempo-semana-an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0" name="Picture 19" descr="A screenshot of a chart&#10;&#10;Description automatically generated">
            <a:extLst>
              <a:ext uri="{FF2B5EF4-FFF2-40B4-BE49-F238E27FC236}">
                <a16:creationId xmlns:a16="http://schemas.microsoft.com/office/drawing/2014/main" id="{149C1B16-81B0-24E1-5A01-3937EF2C8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506" b="7098"/>
          <a:stretch/>
        </p:blipFill>
        <p:spPr>
          <a:xfrm>
            <a:off x="6483151" y="3156660"/>
            <a:ext cx="2847975" cy="3167271"/>
          </a:xfrm>
          <a:prstGeom prst="rect">
            <a:avLst/>
          </a:prstGeom>
        </p:spPr>
      </p:pic>
      <p:pic>
        <p:nvPicPr>
          <p:cNvPr id="26" name="Picture 25" descr="A group of numbers on a table&#10;&#10;Description automatically generated">
            <a:extLst>
              <a:ext uri="{FF2B5EF4-FFF2-40B4-BE49-F238E27FC236}">
                <a16:creationId xmlns:a16="http://schemas.microsoft.com/office/drawing/2014/main" id="{B3A7FB41-0E37-96F3-F770-0B27948436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9600" r="55254" b="4488"/>
          <a:stretch/>
        </p:blipFill>
        <p:spPr>
          <a:xfrm>
            <a:off x="8008262" y="229623"/>
            <a:ext cx="2834640" cy="23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Salutations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Persona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29184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¡Hola!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llamas?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estás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¿De 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Cuántos</a:t>
            </a:r>
            <a:r>
              <a:rPr lang="en-US" sz="2400" b="1" dirty="0"/>
              <a:t> </a:t>
            </a:r>
            <a:r>
              <a:rPr lang="en-US" sz="2400" b="1" dirty="0" err="1"/>
              <a:t>años</a:t>
            </a:r>
            <a:r>
              <a:rPr lang="en-US" sz="2400" b="1" dirty="0"/>
              <a:t> </a:t>
            </a:r>
            <a:r>
              <a:rPr lang="en-US" sz="2400" b="1" dirty="0" err="1"/>
              <a:t>tienes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vives?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trabajas</a:t>
            </a:r>
            <a:r>
              <a:rPr lang="en-US" sz="2400" b="1" dirty="0"/>
              <a:t>?</a:t>
            </a:r>
          </a:p>
          <a:p>
            <a:r>
              <a:rPr lang="en-US" sz="2400" b="1" dirty="0" err="1"/>
              <a:t>Mucho</a:t>
            </a:r>
            <a:r>
              <a:rPr lang="en-US" sz="2400" b="1" dirty="0"/>
              <a:t> gusto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Persona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212080" cy="329184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Buenas</a:t>
            </a:r>
            <a:r>
              <a:rPr lang="en-US" sz="2400" b="1" dirty="0"/>
              <a:t> </a:t>
            </a:r>
            <a:r>
              <a:rPr lang="en-US" sz="2400" b="1" dirty="0" err="1"/>
              <a:t>tardes</a:t>
            </a:r>
            <a:r>
              <a:rPr lang="en-US" sz="2400" b="1" dirty="0"/>
              <a:t>!</a:t>
            </a:r>
          </a:p>
          <a:p>
            <a:r>
              <a:rPr lang="en-US" sz="2400" b="1" dirty="0"/>
              <a:t>Me </a:t>
            </a:r>
            <a:r>
              <a:rPr lang="en-US" sz="2400" b="1" dirty="0" err="1"/>
              <a:t>llamo</a:t>
            </a:r>
            <a:r>
              <a:rPr lang="en-US" sz="2400" b="1" dirty="0"/>
              <a:t> ____________</a:t>
            </a:r>
          </a:p>
          <a:p>
            <a:r>
              <a:rPr lang="en-US" sz="2400" b="1" dirty="0" err="1"/>
              <a:t>Estoy</a:t>
            </a:r>
            <a:r>
              <a:rPr lang="en-US" sz="2400" b="1" dirty="0"/>
              <a:t> (bien, mal, </a:t>
            </a:r>
            <a:r>
              <a:rPr lang="en-US" sz="2400" b="1" dirty="0" err="1"/>
              <a:t>más</a:t>
            </a:r>
            <a:r>
              <a:rPr lang="en-US" sz="2400" b="1" dirty="0"/>
              <a:t> o </a:t>
            </a:r>
            <a:r>
              <a:rPr lang="en-US" sz="2400" b="1" dirty="0" err="1"/>
              <a:t>menos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Soy de …..</a:t>
            </a:r>
          </a:p>
          <a:p>
            <a:r>
              <a:rPr lang="en-US" sz="2400" b="1" dirty="0"/>
              <a:t>Tengo ….. </a:t>
            </a:r>
            <a:r>
              <a:rPr lang="en-US" sz="2400" b="1" dirty="0" err="1"/>
              <a:t>Años</a:t>
            </a:r>
            <a:endParaRPr lang="en-US" sz="2400" b="1" dirty="0"/>
          </a:p>
          <a:p>
            <a:r>
              <a:rPr lang="en-US" sz="2400" b="1" dirty="0"/>
              <a:t>Vivo </a:t>
            </a:r>
            <a:r>
              <a:rPr lang="en-US" sz="2400" b="1" dirty="0" err="1"/>
              <a:t>en</a:t>
            </a:r>
            <a:r>
              <a:rPr lang="en-US" sz="2400" b="1" dirty="0"/>
              <a:t> …..</a:t>
            </a:r>
          </a:p>
          <a:p>
            <a:r>
              <a:rPr lang="en-US" sz="2400" b="1" dirty="0" err="1"/>
              <a:t>Trabajo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…..</a:t>
            </a:r>
          </a:p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 err="1"/>
              <a:t>Pronombres</a:t>
            </a:r>
            <a:r>
              <a:rPr lang="en-US" sz="7200" b="1" dirty="0"/>
              <a:t> </a:t>
            </a:r>
            <a:r>
              <a:rPr lang="en-US" sz="7200" b="1" dirty="0" err="1"/>
              <a:t>personales</a:t>
            </a:r>
            <a:endParaRPr lang="en-US" sz="72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6498918"/>
              </p:ext>
            </p:extLst>
          </p:nvPr>
        </p:nvGraphicFramePr>
        <p:xfrm>
          <a:off x="839788" y="2509153"/>
          <a:ext cx="5024436" cy="40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9500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(formal)</a:t>
                      </a:r>
                    </a:p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83789547"/>
              </p:ext>
            </p:extLst>
          </p:nvPr>
        </p:nvGraphicFramePr>
        <p:xfrm>
          <a:off x="6434487" y="2509153"/>
          <a:ext cx="5035550" cy="397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1058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(formal)</a:t>
                      </a:r>
                    </a:p>
                    <a:p>
                      <a:pPr algn="ctr"/>
                      <a:r>
                        <a:rPr lang="en-US" sz="2800" b="1" dirty="0"/>
                        <a:t>They (</a:t>
                      </a:r>
                      <a:r>
                        <a:rPr lang="en-US" sz="2800" b="1" dirty="0" err="1"/>
                        <a:t>masc</a:t>
                      </a:r>
                      <a:r>
                        <a:rPr lang="en-US" sz="2800" b="1" dirty="0"/>
                        <a:t>/mix)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to be - </a:t>
            </a:r>
            <a:r>
              <a:rPr lang="en-US" sz="7200" b="1" dirty="0" err="1"/>
              <a:t>estar</a:t>
            </a:r>
            <a:endParaRPr lang="en-US" sz="7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AB5F-591D-4273-8E2B-2DE980AC2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Singular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6257023"/>
              </p:ext>
            </p:extLst>
          </p:nvPr>
        </p:nvGraphicFramePr>
        <p:xfrm>
          <a:off x="814728" y="2751551"/>
          <a:ext cx="502443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9500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Pronombre</a:t>
                      </a:r>
                      <a:r>
                        <a:rPr lang="en-US" sz="3200" dirty="0"/>
                        <a:t> personal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estoy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estás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1756D-872F-4EEF-9155-5BCAB0EC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Plural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9213319"/>
              </p:ext>
            </p:extLst>
          </p:nvPr>
        </p:nvGraphicFramePr>
        <p:xfrm>
          <a:off x="6352838" y="2751551"/>
          <a:ext cx="503555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75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9846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Pronombre</a:t>
                      </a:r>
                      <a:r>
                        <a:rPr lang="en-US" sz="3200" dirty="0"/>
                        <a:t> personal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estamos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estáis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están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parque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museo</a:t>
            </a:r>
            <a:endParaRPr lang="en-US" sz="3200" b="1" dirty="0"/>
          </a:p>
        </p:txBody>
      </p:sp>
      <p:pic>
        <p:nvPicPr>
          <p:cNvPr id="9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F28E9F-B112-D05D-819E-0482558D2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5253" y="2751138"/>
            <a:ext cx="4827806" cy="3109912"/>
          </a:xfrm>
        </p:spPr>
      </p:pic>
      <p:pic>
        <p:nvPicPr>
          <p:cNvPr id="10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DF7838C6-68E8-3DA6-1F31-0D5567A24B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3003459"/>
            <a:ext cx="5577840" cy="2797636"/>
          </a:xfrm>
        </p:spPr>
      </p:pic>
    </p:spTree>
    <p:extLst>
      <p:ext uri="{BB962C8B-B14F-4D97-AF65-F5344CB8AC3E}">
        <p14:creationId xmlns:p14="http://schemas.microsoft.com/office/powerpoint/2010/main" val="5910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casa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hotel</a:t>
            </a:r>
          </a:p>
        </p:txBody>
      </p:sp>
      <p:pic>
        <p:nvPicPr>
          <p:cNvPr id="12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BA4065FB-9AE3-F956-D763-C80349B269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9678" y="2751136"/>
            <a:ext cx="3200400" cy="3395652"/>
          </a:xfrm>
        </p:spPr>
      </p:pic>
      <p:pic>
        <p:nvPicPr>
          <p:cNvPr id="18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6B665328-BE60-1D84-5F61-D42AFFD99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1770" y="2751138"/>
            <a:ext cx="4234773" cy="3109912"/>
          </a:xfrm>
        </p:spPr>
      </p:pic>
    </p:spTree>
    <p:extLst>
      <p:ext uri="{BB962C8B-B14F-4D97-AF65-F5344CB8AC3E}">
        <p14:creationId xmlns:p14="http://schemas.microsoft.com/office/powerpoint/2010/main" val="338398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2221</TotalTime>
  <Words>656</Words>
  <Application>Microsoft Office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Quotable</vt:lpstr>
      <vt:lpstr>Beginner Part I</vt:lpstr>
      <vt:lpstr>Vocabulary – Review</vt:lpstr>
      <vt:lpstr>Vocabulary – Review</vt:lpstr>
      <vt:lpstr>La fecha</vt:lpstr>
      <vt:lpstr>Salutations Practice</vt:lpstr>
      <vt:lpstr>Pronombres personales</vt:lpstr>
      <vt:lpstr>to be - estar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¿Dónde está (s) …..? (singular) ¿Dónde están….?  (plural)</vt:lpstr>
      <vt:lpstr>Salutations Practice</vt:lpstr>
      <vt:lpstr>Práctica: ¿Dónde está (n)?</vt:lpstr>
      <vt:lpstr>¿Dónde está?</vt:lpstr>
      <vt:lpstr>Practice “estar” &amp; “places”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Futura Employee</cp:lastModifiedBy>
  <cp:revision>77</cp:revision>
  <dcterms:created xsi:type="dcterms:W3CDTF">2022-06-07T13:31:42Z</dcterms:created>
  <dcterms:modified xsi:type="dcterms:W3CDTF">2023-07-16T17:59:08Z</dcterms:modified>
</cp:coreProperties>
</file>