
<file path=[Content_Types].xml><?xml version="1.0" encoding="utf-8"?>
<Types xmlns="http://schemas.openxmlformats.org/package/2006/content-types">
  <Default Extension="czz42RLiKfefscwcyrSRgUIpIB4qN93wAIF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8" r:id="rId3"/>
    <p:sldId id="271" r:id="rId4"/>
    <p:sldId id="289" r:id="rId5"/>
    <p:sldId id="279" r:id="rId6"/>
    <p:sldId id="295" r:id="rId7"/>
    <p:sldId id="297" r:id="rId8"/>
    <p:sldId id="298" r:id="rId9"/>
    <p:sldId id="299" r:id="rId10"/>
    <p:sldId id="302" r:id="rId11"/>
    <p:sldId id="296" r:id="rId12"/>
    <p:sldId id="258" r:id="rId13"/>
    <p:sldId id="259" r:id="rId14"/>
    <p:sldId id="290" r:id="rId15"/>
    <p:sldId id="291" r:id="rId16"/>
    <p:sldId id="292" r:id="rId17"/>
    <p:sldId id="293" r:id="rId18"/>
    <p:sldId id="294" r:id="rId19"/>
    <p:sldId id="272" r:id="rId20"/>
    <p:sldId id="300" r:id="rId21"/>
    <p:sldId id="301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283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18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2300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128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322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757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2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139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44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04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00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9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29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76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67EDB11-C0EA-487A-8C22-AE3FBA35FAFC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2193A8D-8DAA-4CD1-8F07-CBEFB8E83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roscuentos.com.ar/2014_06_01_archiv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eeimageslive.co.uk/free_stock_image/consonants-jpg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upward-green-pointing-24846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row-down-orange-pointing-31178/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left-pointing-previous-31182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th/arrow-%E0%B8%AA%E0%B8%B5%E0%B9%80%E0%B8%82%E0%B8%B5%E0%B8%A2%E0%B8%A7-%E0%B8%82%E0%B8%A7%E0%B8%B2-%E0%B8%97%E0%B8%B4%E0%B8%A8%E0%B8%97%E0%B8%B2%E0%B8%87-%E0%B8%95%E0%B8%B1%E0%B8%A7%E0%B8%8A%E0%B8%B5%E0%B9%89-35800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58418&amp;picture=open-road-through-countrysid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nnbrundigestudio.com/2012/05/19/design-layers-ii/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sun-behind-the-clouds-vector-clipart.png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ngall.com/mouse-cursor-click-png/download/6290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rrow-right-face-funny-expressions-35162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arrow-right-green-curve-next-31213/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acking-box-storage-open-full-24472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r.pinterest.com/pin/420101471463458556/" TargetMode="Externa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spiller-ball-barn-gutt-jente-31339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en/practice-emoji-words-mindfulness-615644/" TargetMode="Externa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czz42RLiKfefscwcyrSRgUIpIB4qN93wAIF"/><Relationship Id="rId3" Type="http://schemas.openxmlformats.org/officeDocument/2006/relationships/hyperlink" Target="https://pixabay.com/en/house-residence-blue-1429409/" TargetMode="External"/><Relationship Id="rId7" Type="http://schemas.openxmlformats.org/officeDocument/2006/relationships/hyperlink" Target="https://www.pngall.com/hotel-png/download/5800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hyperlink" Target="https://pixabay.com/en/art-museum-gallery-exhibition-1693169/" TargetMode="External"/><Relationship Id="rId5" Type="http://schemas.openxmlformats.org/officeDocument/2006/relationships/hyperlink" Target="http://www.pngall.com/church-pn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deviantart.com/amberjackson/art/STORE-CLIPART-62053342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/>
              <a:t>Beginner </a:t>
            </a:r>
            <a:r>
              <a:rPr lang="en-US" sz="8000" dirty="0"/>
              <a:t>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 err="1"/>
              <a:t>Clase</a:t>
            </a:r>
            <a:r>
              <a:rPr lang="en-US" sz="4400" b="1"/>
              <a:t> 3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760038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A3F00-39F1-14AF-C920-003CAF5D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Consonantes</a:t>
            </a:r>
            <a:endParaRPr lang="en-US" sz="4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622163-B81E-6FB8-E54B-E670E0B2E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943670"/>
              </p:ext>
            </p:extLst>
          </p:nvPr>
        </p:nvGraphicFramePr>
        <p:xfrm>
          <a:off x="225362" y="2416274"/>
          <a:ext cx="256032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C-Strong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C4FF45-E6E8-1D88-7B99-0372C5B46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22806"/>
              </p:ext>
            </p:extLst>
          </p:nvPr>
        </p:nvGraphicFramePr>
        <p:xfrm>
          <a:off x="4285678" y="2152154"/>
          <a:ext cx="3840480" cy="255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372874717"/>
                    </a:ext>
                  </a:extLst>
                </a:gridCol>
              </a:tblGrid>
              <a:tr h="392191">
                <a:tc>
                  <a:txBody>
                    <a:bodyPr/>
                    <a:lstStyle/>
                    <a:p>
                      <a:r>
                        <a:rPr lang="en-US" sz="2000" b="1"/>
                        <a:t>C-soft </a:t>
                      </a:r>
                      <a:r>
                        <a:rPr lang="en-US" sz="2000" b="1" dirty="0"/>
                        <a:t>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A8790CC5-A9C0-EFB1-B266-8580DE136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97766"/>
              </p:ext>
            </p:extLst>
          </p:nvPr>
        </p:nvGraphicFramePr>
        <p:xfrm>
          <a:off x="9369872" y="2416274"/>
          <a:ext cx="256032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G-Strong sound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pic>
        <p:nvPicPr>
          <p:cNvPr id="8" name="Picture 7" descr="A diagram of a diagram of letters&#10;&#10;Description automatically generated">
            <a:extLst>
              <a:ext uri="{FF2B5EF4-FFF2-40B4-BE49-F238E27FC236}">
                <a16:creationId xmlns:a16="http://schemas.microsoft.com/office/drawing/2014/main" id="{C343EE0B-95D7-34B8-8BB7-7BBCA9D21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86594" y="5074906"/>
            <a:ext cx="1697858" cy="1201855"/>
          </a:xfrm>
          <a:prstGeom prst="rect">
            <a:avLst/>
          </a:prstGeom>
        </p:spPr>
      </p:pic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469ADE28-4E39-224D-42B1-B4A31006F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69831"/>
              </p:ext>
            </p:extLst>
          </p:nvPr>
        </p:nvGraphicFramePr>
        <p:xfrm>
          <a:off x="2888329" y="4181500"/>
          <a:ext cx="128016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G-Soft sound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  <p:pic>
        <p:nvPicPr>
          <p:cNvPr id="22" name="Picture 21" descr="A group of colorful letters&#10;&#10;Description automatically generated">
            <a:extLst>
              <a:ext uri="{FF2B5EF4-FFF2-40B4-BE49-F238E27FC236}">
                <a16:creationId xmlns:a16="http://schemas.microsoft.com/office/drawing/2014/main" id="{41BAB724-F1D2-F5A9-5AE7-C2B89161F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58467" y="242664"/>
            <a:ext cx="2286000" cy="1520904"/>
          </a:xfrm>
          <a:prstGeom prst="rect">
            <a:avLst/>
          </a:prstGeom>
        </p:spPr>
      </p:pic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C73CFBEE-1AC0-9F89-8C38-AE64E04D0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37965"/>
              </p:ext>
            </p:extLst>
          </p:nvPr>
        </p:nvGraphicFramePr>
        <p:xfrm>
          <a:off x="7987065" y="4390296"/>
          <a:ext cx="25603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1375137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4059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0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2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85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78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6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uu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51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B9CFA-57B2-95C6-61F4-4245937B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Escucha</a:t>
            </a:r>
            <a:r>
              <a:rPr lang="en-US" sz="4800" dirty="0"/>
              <a:t> y escribe…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796FE-9B32-0C64-4406-05F1D3A424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err="1"/>
              <a:t>Español</a:t>
            </a:r>
            <a:endParaRPr lang="en-US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CD1AD-E854-4EC9-8E10-E0FB80C39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189856" cy="39319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a-</a:t>
            </a:r>
            <a:r>
              <a:rPr lang="en-US" sz="3200" dirty="0" err="1"/>
              <a:t>ra</a:t>
            </a:r>
            <a:r>
              <a:rPr lang="en-US" sz="3200" dirty="0"/>
              <a:t>-</a:t>
            </a:r>
            <a:r>
              <a:rPr lang="en-US" sz="3200" dirty="0" err="1"/>
              <a:t>ña</a:t>
            </a:r>
            <a:r>
              <a:rPr lang="en-US" sz="3200" dirty="0"/>
              <a:t> = </a:t>
            </a:r>
            <a:r>
              <a:rPr lang="en-US" sz="3200" dirty="0" err="1"/>
              <a:t>araña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be-</a:t>
            </a:r>
            <a:r>
              <a:rPr lang="en-US" sz="3200" dirty="0" err="1"/>
              <a:t>bé</a:t>
            </a:r>
            <a:r>
              <a:rPr lang="en-US" sz="3200" dirty="0"/>
              <a:t> = </a:t>
            </a:r>
            <a:r>
              <a:rPr lang="en-US" sz="3200" dirty="0" err="1"/>
              <a:t>bebé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ca-</a:t>
            </a:r>
            <a:r>
              <a:rPr lang="en-US" sz="3200" dirty="0" err="1"/>
              <a:t>sa</a:t>
            </a:r>
            <a:r>
              <a:rPr lang="en-US" sz="3200" dirty="0"/>
              <a:t> = casa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err="1"/>
              <a:t>cho</a:t>
            </a:r>
            <a:r>
              <a:rPr lang="en-US" sz="3200" dirty="0"/>
              <a:t>-co-la-</a:t>
            </a:r>
            <a:r>
              <a:rPr lang="en-US" sz="3200" dirty="0" err="1"/>
              <a:t>te</a:t>
            </a:r>
            <a:r>
              <a:rPr lang="en-US" sz="3200" dirty="0"/>
              <a:t> = chocolate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de-do = </a:t>
            </a:r>
            <a:r>
              <a:rPr lang="en-US" sz="3200" dirty="0" err="1"/>
              <a:t>dedo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e-le-fan-</a:t>
            </a:r>
            <a:r>
              <a:rPr lang="en-US" sz="3200" dirty="0" err="1"/>
              <a:t>te</a:t>
            </a:r>
            <a:r>
              <a:rPr lang="en-US" sz="3200" dirty="0"/>
              <a:t> = Elefante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err="1"/>
              <a:t>fue</a:t>
            </a:r>
            <a:r>
              <a:rPr lang="en-US" sz="3200" dirty="0"/>
              <a:t>-go = </a:t>
            </a:r>
            <a:r>
              <a:rPr lang="en-US" sz="3200" dirty="0" err="1"/>
              <a:t>fuego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ga – </a:t>
            </a:r>
            <a:r>
              <a:rPr lang="en-US" sz="3200" dirty="0" err="1"/>
              <a:t>llo</a:t>
            </a:r>
            <a:r>
              <a:rPr lang="en-US" sz="3200" dirty="0"/>
              <a:t> = </a:t>
            </a:r>
            <a:r>
              <a:rPr lang="en-US" sz="3200" dirty="0" err="1"/>
              <a:t>gallo</a:t>
            </a:r>
            <a:endParaRPr lang="en-US" sz="3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ho – ja = hoja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is-la = </a:t>
            </a:r>
            <a:r>
              <a:rPr lang="en-US" sz="3200" dirty="0" err="1"/>
              <a:t>isla</a:t>
            </a:r>
            <a:endParaRPr lang="en-US" sz="32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DD5A8-7923-ECB4-7427-16B1CF1C4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err="1"/>
              <a:t>Inglés</a:t>
            </a:r>
            <a:endParaRPr lang="en-US" sz="2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33661-79E7-99B4-DC94-6A9F695E7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7"/>
            <a:ext cx="5194583" cy="39319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spider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baby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house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chocolate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finger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elephant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fire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rooster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leave / sheet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635736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Directions &amp;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arriba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abajo</a:t>
            </a:r>
            <a:endParaRPr lang="en-US" sz="3200" b="1" dirty="0"/>
          </a:p>
        </p:txBody>
      </p:sp>
      <p:pic>
        <p:nvPicPr>
          <p:cNvPr id="10" name="Content Placeholder 9" descr="Icon&#10;&#10;Description automatically generated">
            <a:extLst>
              <a:ext uri="{FF2B5EF4-FFF2-40B4-BE49-F238E27FC236}">
                <a16:creationId xmlns:a16="http://schemas.microsoft.com/office/drawing/2014/main" id="{0C2DE7CB-9289-19F3-28B9-E139582B4D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5997" y="2751137"/>
            <a:ext cx="3504203" cy="3411123"/>
          </a:xfrm>
        </p:spPr>
      </p:pic>
      <p:pic>
        <p:nvPicPr>
          <p:cNvPr id="13" name="Content Placeholder 12" descr="Icon&#10;&#10;Description automatically generated">
            <a:extLst>
              <a:ext uri="{FF2B5EF4-FFF2-40B4-BE49-F238E27FC236}">
                <a16:creationId xmlns:a16="http://schemas.microsoft.com/office/drawing/2014/main" id="{C71F5548-5A82-081F-3AC0-1A57F40FDD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12875" y="2751138"/>
            <a:ext cx="3474720" cy="3669671"/>
          </a:xfrm>
        </p:spPr>
      </p:pic>
    </p:spTree>
    <p:extLst>
      <p:ext uri="{BB962C8B-B14F-4D97-AF65-F5344CB8AC3E}">
        <p14:creationId xmlns:p14="http://schemas.microsoft.com/office/powerpoint/2010/main" val="1721735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Directions &amp;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izquierda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derecha</a:t>
            </a:r>
            <a:endParaRPr lang="en-US" sz="3200" b="1" dirty="0"/>
          </a:p>
        </p:txBody>
      </p:sp>
      <p:pic>
        <p:nvPicPr>
          <p:cNvPr id="11" name="Content Placeholder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D1307980-F0CA-3BB3-D259-10CD172D2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7814" y="2751138"/>
            <a:ext cx="3383280" cy="3205213"/>
          </a:xfrm>
        </p:spPr>
      </p:pic>
      <p:pic>
        <p:nvPicPr>
          <p:cNvPr id="14" name="Content Placeholder 13" descr="Shape, arrow&#10;&#10;Description automatically generated">
            <a:extLst>
              <a:ext uri="{FF2B5EF4-FFF2-40B4-BE49-F238E27FC236}">
                <a16:creationId xmlns:a16="http://schemas.microsoft.com/office/drawing/2014/main" id="{1FD6C442-8286-9C2A-D8FA-504AC27847E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1252" y="2751138"/>
            <a:ext cx="3407945" cy="3109912"/>
          </a:xfrm>
        </p:spPr>
      </p:pic>
    </p:spTree>
    <p:extLst>
      <p:ext uri="{BB962C8B-B14F-4D97-AF65-F5344CB8AC3E}">
        <p14:creationId xmlns:p14="http://schemas.microsoft.com/office/powerpoint/2010/main" val="1384363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Directions &amp;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derecho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en</a:t>
            </a:r>
            <a:r>
              <a:rPr lang="en-US" sz="3200" b="1" dirty="0"/>
              <a:t> </a:t>
            </a:r>
            <a:r>
              <a:rPr lang="en-US" sz="3200" b="1" dirty="0" err="1"/>
              <a:t>frente</a:t>
            </a:r>
            <a:endParaRPr lang="en-US" sz="3200" b="1" dirty="0"/>
          </a:p>
        </p:txBody>
      </p:sp>
      <p:pic>
        <p:nvPicPr>
          <p:cNvPr id="8" name="Content Placeholder 7" descr="Icon&#10;&#10;Description automatically generated with low confidence">
            <a:extLst>
              <a:ext uri="{FF2B5EF4-FFF2-40B4-BE49-F238E27FC236}">
                <a16:creationId xmlns:a16="http://schemas.microsoft.com/office/drawing/2014/main" id="{6D4E97B4-DF23-B81D-86DF-A410C00D4E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61657" y="2751136"/>
            <a:ext cx="4297680" cy="3431429"/>
          </a:xfrm>
        </p:spPr>
      </p:pic>
      <p:pic>
        <p:nvPicPr>
          <p:cNvPr id="13" name="Content Placeholder 12" descr="A picture containing text, gallery, room, picture frame&#10;&#10;Description automatically generated">
            <a:extLst>
              <a:ext uri="{FF2B5EF4-FFF2-40B4-BE49-F238E27FC236}">
                <a16:creationId xmlns:a16="http://schemas.microsoft.com/office/drawing/2014/main" id="{7CA9CDC5-3A49-CBB9-05EA-B434CD6B22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35866" y="2801718"/>
            <a:ext cx="4297680" cy="3380847"/>
          </a:xfrm>
        </p:spPr>
      </p:pic>
    </p:spTree>
    <p:extLst>
      <p:ext uri="{BB962C8B-B14F-4D97-AF65-F5344CB8AC3E}">
        <p14:creationId xmlns:p14="http://schemas.microsoft.com/office/powerpoint/2010/main" val="2271996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Directions &amp;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atrás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aquí</a:t>
            </a:r>
            <a:endParaRPr lang="en-US" sz="3200" b="1" dirty="0"/>
          </a:p>
        </p:txBody>
      </p:sp>
      <p:pic>
        <p:nvPicPr>
          <p:cNvPr id="11" name="Content Placeholder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2F79BA-CE3D-4482-303F-8BA052C86D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1524" y="2751138"/>
            <a:ext cx="4480560" cy="3614321"/>
          </a:xfrm>
        </p:spPr>
      </p:pic>
      <p:pic>
        <p:nvPicPr>
          <p:cNvPr id="14" name="Content Placeholder 13" descr="Icon&#10;&#10;Description automatically generated">
            <a:extLst>
              <a:ext uri="{FF2B5EF4-FFF2-40B4-BE49-F238E27FC236}">
                <a16:creationId xmlns:a16="http://schemas.microsoft.com/office/drawing/2014/main" id="{D6492F65-8344-91B6-CBF9-8033943513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56475" y="2877344"/>
            <a:ext cx="3383280" cy="3383280"/>
          </a:xfrm>
        </p:spPr>
      </p:pic>
    </p:spTree>
    <p:extLst>
      <p:ext uri="{BB962C8B-B14F-4D97-AF65-F5344CB8AC3E}">
        <p14:creationId xmlns:p14="http://schemas.microsoft.com/office/powerpoint/2010/main" val="3601320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Directions &amp;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allá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vuelta</a:t>
            </a:r>
            <a:r>
              <a:rPr lang="en-US" sz="3200" b="1" dirty="0"/>
              <a:t> a la</a:t>
            </a:r>
          </a:p>
        </p:txBody>
      </p:sp>
      <p:pic>
        <p:nvPicPr>
          <p:cNvPr id="10" name="Content Placeholder 9" descr="Shape&#10;&#10;Description automatically generated">
            <a:extLst>
              <a:ext uri="{FF2B5EF4-FFF2-40B4-BE49-F238E27FC236}">
                <a16:creationId xmlns:a16="http://schemas.microsoft.com/office/drawing/2014/main" id="{41D4A976-B21C-00B8-0BC0-BDD115096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7636" y="2751138"/>
            <a:ext cx="4503040" cy="3109912"/>
          </a:xfrm>
        </p:spPr>
      </p:pic>
      <p:pic>
        <p:nvPicPr>
          <p:cNvPr id="13" name="Content Placeholder 12" descr="Shape&#10;&#10;Description automatically generated">
            <a:extLst>
              <a:ext uri="{FF2B5EF4-FFF2-40B4-BE49-F238E27FC236}">
                <a16:creationId xmlns:a16="http://schemas.microsoft.com/office/drawing/2014/main" id="{D8477B61-C4C8-1D97-F228-5F244B3EF68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18482" y="2751138"/>
            <a:ext cx="3933485" cy="3109912"/>
          </a:xfrm>
        </p:spPr>
      </p:pic>
    </p:spTree>
    <p:extLst>
      <p:ext uri="{BB962C8B-B14F-4D97-AF65-F5344CB8AC3E}">
        <p14:creationId xmlns:p14="http://schemas.microsoft.com/office/powerpoint/2010/main" val="1093686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Directions &amp;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adentro</a:t>
            </a:r>
            <a:endParaRPr lang="en-US" sz="32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err="1"/>
              <a:t>afuera</a:t>
            </a:r>
            <a:endParaRPr lang="en-US" sz="3200" b="1" dirty="0"/>
          </a:p>
        </p:txBody>
      </p:sp>
      <p:pic>
        <p:nvPicPr>
          <p:cNvPr id="11" name="Content Placeholder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62142A-12B3-1C45-88F6-4A33F1C8B5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6899" y="3075602"/>
            <a:ext cx="4558038" cy="3109912"/>
          </a:xfrm>
        </p:spPr>
      </p:pic>
      <p:pic>
        <p:nvPicPr>
          <p:cNvPr id="14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CF324BE1-C623-36F0-AD95-ADDAE07333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11431" y="3075602"/>
            <a:ext cx="4146549" cy="3109912"/>
          </a:xfrm>
        </p:spPr>
      </p:pic>
    </p:spTree>
    <p:extLst>
      <p:ext uri="{BB962C8B-B14F-4D97-AF65-F5344CB8AC3E}">
        <p14:creationId xmlns:p14="http://schemas.microsoft.com/office/powerpoint/2010/main" val="246445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Directions &amp; adjectives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entre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¡</a:t>
            </a:r>
            <a:r>
              <a:rPr lang="en-US" sz="3200" b="1" dirty="0" err="1"/>
              <a:t>Vamos</a:t>
            </a:r>
            <a:r>
              <a:rPr lang="en-US" sz="3200" b="1" dirty="0"/>
              <a:t> a </a:t>
            </a:r>
            <a:r>
              <a:rPr lang="en-US" sz="3200" b="1" dirty="0" err="1"/>
              <a:t>pacticar</a:t>
            </a:r>
            <a:r>
              <a:rPr lang="en-US" sz="3200" b="1" dirty="0"/>
              <a:t>!</a:t>
            </a:r>
          </a:p>
        </p:txBody>
      </p:sp>
      <p:pic>
        <p:nvPicPr>
          <p:cNvPr id="10" name="Content Placeholder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2AA56B5-8E94-9833-D8B1-A04AB253A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5174" y="3300900"/>
            <a:ext cx="3608964" cy="3109912"/>
          </a:xfrm>
        </p:spPr>
      </p:pic>
      <p:pic>
        <p:nvPicPr>
          <p:cNvPr id="12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1AFE3A74-8AE7-2043-0C33-CF0B4058EF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71902" y="3300900"/>
            <a:ext cx="4025608" cy="3109912"/>
          </a:xfrm>
        </p:spPr>
      </p:pic>
    </p:spTree>
    <p:extLst>
      <p:ext uri="{BB962C8B-B14F-4D97-AF65-F5344CB8AC3E}">
        <p14:creationId xmlns:p14="http://schemas.microsoft.com/office/powerpoint/2010/main" val="2979814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3B0E-3A78-B5B5-BAC7-2392545B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está</a:t>
            </a:r>
            <a:r>
              <a:rPr lang="en-US" sz="3600" dirty="0"/>
              <a:t>…?</a:t>
            </a:r>
            <a:br>
              <a:rPr lang="en-US" sz="3600" dirty="0"/>
            </a:br>
            <a:r>
              <a:rPr lang="en-US" sz="3600" dirty="0"/>
              <a:t>Where is…?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¿</a:t>
            </a:r>
            <a:r>
              <a:rPr lang="en-US" sz="3600" dirty="0" err="1"/>
              <a:t>Dónde</a:t>
            </a:r>
            <a:r>
              <a:rPr lang="en-US" sz="3600" dirty="0"/>
              <a:t> </a:t>
            </a:r>
            <a:r>
              <a:rPr lang="en-US" sz="3600" dirty="0" err="1"/>
              <a:t>están</a:t>
            </a:r>
            <a:r>
              <a:rPr lang="en-US" sz="3600" dirty="0"/>
              <a:t>…?</a:t>
            </a:r>
            <a:br>
              <a:rPr lang="en-US" sz="3600" dirty="0"/>
            </a:br>
            <a:r>
              <a:rPr lang="en-US" sz="3600" dirty="0"/>
              <a:t>Where are…?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0F98D-E6B5-7C8D-5C8D-1B2826260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dirty="0"/>
              <a:t>¡</a:t>
            </a:r>
            <a:r>
              <a:rPr lang="en-US" sz="4400" b="1" dirty="0" err="1"/>
              <a:t>Vamos</a:t>
            </a:r>
            <a:r>
              <a:rPr lang="en-US" sz="4400" b="1" dirty="0"/>
              <a:t> a </a:t>
            </a:r>
            <a:r>
              <a:rPr lang="en-US" sz="4400" b="1" dirty="0" err="1"/>
              <a:t>practicar</a:t>
            </a:r>
            <a:r>
              <a:rPr lang="en-US" sz="4400" b="1" dirty="0"/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BCEB9E-57C6-E2D7-F81E-B120FE4ADD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66371" y="1081456"/>
            <a:ext cx="3810001" cy="4075465"/>
          </a:xfrm>
        </p:spPr>
        <p:txBody>
          <a:bodyPr/>
          <a:lstStyle/>
          <a:p>
            <a:r>
              <a:rPr lang="en-US" sz="2400" dirty="0"/>
              <a:t>¿</a:t>
            </a:r>
            <a:r>
              <a:rPr lang="en-US" sz="2400" dirty="0" err="1"/>
              <a:t>Dónde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 </a:t>
            </a:r>
            <a:r>
              <a:rPr lang="en-US" sz="2400" dirty="0" err="1"/>
              <a:t>supermercado</a:t>
            </a:r>
            <a:r>
              <a:rPr lang="en-US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dirty="0" err="1"/>
              <a:t>supermercado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enfrente</a:t>
            </a:r>
            <a:r>
              <a:rPr lang="en-US" sz="2400" dirty="0"/>
              <a:t> del banco.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dirty="0" err="1"/>
              <a:t>supermercado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entre la </a:t>
            </a:r>
            <a:r>
              <a:rPr lang="en-US" sz="2400" dirty="0" err="1"/>
              <a:t>estacián</a:t>
            </a:r>
            <a:r>
              <a:rPr lang="en-US" sz="2400" dirty="0"/>
              <a:t> de </a:t>
            </a:r>
            <a:r>
              <a:rPr lang="en-US" sz="2400" dirty="0" err="1"/>
              <a:t>policía</a:t>
            </a:r>
            <a:r>
              <a:rPr lang="en-US" sz="2400" dirty="0"/>
              <a:t> y </a:t>
            </a:r>
            <a:r>
              <a:rPr lang="en-US" sz="2400" dirty="0" err="1"/>
              <a:t>el</a:t>
            </a:r>
            <a:r>
              <a:rPr lang="en-US" sz="2400" dirty="0"/>
              <a:t> café.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dirty="0" err="1"/>
              <a:t>supermercado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atrás</a:t>
            </a:r>
            <a:r>
              <a:rPr lang="en-US" sz="2400" dirty="0"/>
              <a:t> de la </a:t>
            </a:r>
            <a:r>
              <a:rPr lang="en-US" sz="2400" dirty="0" err="1"/>
              <a:t>librería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5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Vocabulary –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760453" cy="3638763"/>
          </a:xfrm>
        </p:spPr>
        <p:txBody>
          <a:bodyPr>
            <a:normAutofit/>
          </a:bodyPr>
          <a:lstStyle/>
          <a:p>
            <a:r>
              <a:rPr lang="en-US" sz="2400" dirty="0" err="1"/>
              <a:t>el</a:t>
            </a:r>
            <a:r>
              <a:rPr lang="en-US" sz="2400" dirty="0"/>
              <a:t> pueblo - town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iglesia</a:t>
            </a:r>
            <a:r>
              <a:rPr lang="en-US" sz="2400" dirty="0"/>
              <a:t> - church</a:t>
            </a:r>
          </a:p>
          <a:p>
            <a:r>
              <a:rPr lang="en-US" sz="2400" dirty="0" err="1"/>
              <a:t>el</a:t>
            </a:r>
            <a:r>
              <a:rPr lang="en-US" sz="2400" dirty="0"/>
              <a:t> banco - bank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calle</a:t>
            </a:r>
            <a:r>
              <a:rPr lang="en-US" sz="2400" dirty="0"/>
              <a:t> - street</a:t>
            </a:r>
          </a:p>
          <a:p>
            <a:r>
              <a:rPr lang="en-US" sz="2400" dirty="0" err="1"/>
              <a:t>el</a:t>
            </a:r>
            <a:r>
              <a:rPr lang="en-US" sz="2400" dirty="0"/>
              <a:t> cine movie - theater</a:t>
            </a:r>
          </a:p>
          <a:p>
            <a:r>
              <a:rPr lang="en-US" sz="2400" dirty="0"/>
              <a:t>la playa - beach</a:t>
            </a:r>
          </a:p>
          <a:p>
            <a:r>
              <a:rPr lang="en-US" sz="2400" dirty="0" err="1"/>
              <a:t>el</a:t>
            </a:r>
            <a:r>
              <a:rPr lang="en-US" sz="2400" dirty="0"/>
              <a:t> café - coffee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7" y="2222287"/>
            <a:ext cx="5670311" cy="3638764"/>
          </a:xfrm>
        </p:spPr>
        <p:txBody>
          <a:bodyPr>
            <a:normAutofit/>
          </a:bodyPr>
          <a:lstStyle/>
          <a:p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trabajo</a:t>
            </a:r>
            <a:r>
              <a:rPr lang="en-US" sz="2400" dirty="0"/>
              <a:t> - work</a:t>
            </a:r>
          </a:p>
          <a:p>
            <a:r>
              <a:rPr lang="en-US" sz="2400" dirty="0" err="1"/>
              <a:t>el</a:t>
            </a:r>
            <a:r>
              <a:rPr lang="en-US" sz="2400" dirty="0"/>
              <a:t> doctor - doctor</a:t>
            </a:r>
          </a:p>
          <a:p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aeropuerto</a:t>
            </a:r>
            <a:r>
              <a:rPr lang="en-US" sz="2400" dirty="0"/>
              <a:t> - airport</a:t>
            </a:r>
          </a:p>
          <a:p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baño</a:t>
            </a:r>
            <a:r>
              <a:rPr lang="en-US" sz="2400" dirty="0"/>
              <a:t> - restroom</a:t>
            </a:r>
          </a:p>
          <a:p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supermercado</a:t>
            </a:r>
            <a:r>
              <a:rPr lang="en-US" sz="2400" dirty="0"/>
              <a:t> - supermarket</a:t>
            </a:r>
          </a:p>
          <a:p>
            <a:r>
              <a:rPr lang="en-US" sz="2400" dirty="0"/>
              <a:t>la </a:t>
            </a:r>
            <a:r>
              <a:rPr lang="en-US" sz="2400" dirty="0" err="1"/>
              <a:t>estación</a:t>
            </a:r>
            <a:r>
              <a:rPr lang="en-US" sz="2400" dirty="0"/>
              <a:t> del </a:t>
            </a:r>
            <a:r>
              <a:rPr lang="en-US" sz="2400" dirty="0" err="1"/>
              <a:t>tren</a:t>
            </a:r>
            <a:r>
              <a:rPr lang="en-US" sz="2400" dirty="0"/>
              <a:t> - train station</a:t>
            </a:r>
          </a:p>
          <a:p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6710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09E3-9F5A-8600-6024-DCBE26C2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639097"/>
            <a:ext cx="6446205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Práctica</a:t>
            </a:r>
            <a:r>
              <a:rPr lang="en-US" sz="6000" dirty="0"/>
              <a:t>:</a:t>
            </a:r>
            <a:br>
              <a:rPr lang="en-US" sz="5400" dirty="0"/>
            </a:br>
            <a:r>
              <a:rPr lang="en-US" sz="4800" dirty="0"/>
              <a:t>¿</a:t>
            </a:r>
            <a:r>
              <a:rPr lang="en-US" sz="4800" dirty="0" err="1"/>
              <a:t>Dónde</a:t>
            </a:r>
            <a:r>
              <a:rPr lang="en-US" sz="4800" dirty="0"/>
              <a:t> </a:t>
            </a:r>
            <a:r>
              <a:rPr lang="en-US" sz="4800" dirty="0" err="1"/>
              <a:t>está</a:t>
            </a:r>
            <a:r>
              <a:rPr lang="en-US" sz="4800" dirty="0"/>
              <a:t> (n)?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306CEA-B2EE-E6C3-77B7-422317DDC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-54995"/>
            <a:ext cx="5029200" cy="6912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599640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B10B-D4FB-5463-5198-F73E9CE3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Práctica</a:t>
            </a:r>
            <a:r>
              <a:rPr lang="en-US" sz="48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3EC87-0462-3620-A825-DE61FD6B9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err="1"/>
              <a:t>Pregunta</a:t>
            </a:r>
            <a:endParaRPr lang="en-US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D189A-B841-82F3-8EE3-0C7501740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729" y="2751137"/>
            <a:ext cx="5189856" cy="3657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estación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policía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0"/>
              </a:spcBef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Dónde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aeropuerto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iglesia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hospital?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Dónde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B97B07-3544-3892-8599-56DCBB470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658BC-CE52-D455-AC19-C2A80AC416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7415" y="2751137"/>
            <a:ext cx="5194583" cy="3657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La </a:t>
            </a:r>
            <a:r>
              <a:rPr lang="en-US" sz="2000" dirty="0" err="1"/>
              <a:t>estación</a:t>
            </a:r>
            <a:r>
              <a:rPr lang="en-US" sz="2000" dirty="0"/>
              <a:t> de </a:t>
            </a:r>
            <a:r>
              <a:rPr lang="en-US" sz="2000" dirty="0" err="1"/>
              <a:t>policía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atrás</a:t>
            </a:r>
            <a:r>
              <a:rPr lang="en-US" sz="2000" dirty="0"/>
              <a:t> de la </a:t>
            </a:r>
            <a:r>
              <a:rPr lang="en-US" sz="2000" dirty="0" err="1"/>
              <a:t>estación</a:t>
            </a:r>
            <a:r>
              <a:rPr lang="en-US" sz="2000" dirty="0"/>
              <a:t> de </a:t>
            </a:r>
            <a:r>
              <a:rPr lang="en-US" sz="2000" dirty="0" err="1"/>
              <a:t>bomberos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El </a:t>
            </a:r>
            <a:r>
              <a:rPr lang="en-US" sz="2000" dirty="0" err="1"/>
              <a:t>aeropuerto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a la </a:t>
            </a:r>
            <a:r>
              <a:rPr lang="en-US" sz="2000" dirty="0" err="1"/>
              <a:t>izquierda</a:t>
            </a:r>
            <a:r>
              <a:rPr lang="en-US" sz="2000" dirty="0"/>
              <a:t> del banco.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La </a:t>
            </a:r>
            <a:r>
              <a:rPr lang="en-US" sz="2000" dirty="0" err="1"/>
              <a:t>iglesia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entre la Universidad y la </a:t>
            </a:r>
            <a:r>
              <a:rPr lang="en-US" sz="2000" dirty="0" err="1"/>
              <a:t>Oficina</a:t>
            </a:r>
            <a:r>
              <a:rPr lang="en-US" sz="2000" dirty="0"/>
              <a:t> de </a:t>
            </a:r>
            <a:r>
              <a:rPr lang="en-US" sz="2000" dirty="0" err="1"/>
              <a:t>correos</a:t>
            </a:r>
            <a:r>
              <a:rPr lang="en-US" sz="20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El hospital </a:t>
            </a:r>
            <a:r>
              <a:rPr lang="en-US" sz="2000" dirty="0" err="1"/>
              <a:t>está</a:t>
            </a:r>
            <a:r>
              <a:rPr lang="en-US" sz="2000" dirty="0"/>
              <a:t> a la </a:t>
            </a:r>
            <a:r>
              <a:rPr lang="en-US" sz="2000" dirty="0" err="1"/>
              <a:t>derecha</a:t>
            </a:r>
            <a:r>
              <a:rPr lang="en-US" sz="2000" dirty="0"/>
              <a:t> de la </a:t>
            </a:r>
            <a:r>
              <a:rPr lang="en-US" sz="2000" dirty="0" err="1"/>
              <a:t>galería</a:t>
            </a:r>
            <a:r>
              <a:rPr lang="en-US" sz="2000" dirty="0"/>
              <a:t> de </a:t>
            </a:r>
            <a:r>
              <a:rPr lang="en-US" sz="2000" dirty="0" err="1"/>
              <a:t>arte</a:t>
            </a:r>
            <a:r>
              <a:rPr lang="en-US" sz="2000" dirty="0"/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El </a:t>
            </a:r>
            <a:r>
              <a:rPr lang="en-US" sz="2000" dirty="0" err="1"/>
              <a:t>museo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frente</a:t>
            </a:r>
            <a:r>
              <a:rPr lang="en-US" sz="2000" dirty="0"/>
              <a:t> a la </a:t>
            </a:r>
            <a:r>
              <a:rPr lang="en-US" sz="2000" dirty="0" err="1"/>
              <a:t>biblioteca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414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D2C8D-5F2F-ECEC-F31E-2AD0655A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Review -Verbo </a:t>
            </a:r>
            <a:r>
              <a:rPr lang="en-US" sz="4800" dirty="0" err="1"/>
              <a:t>estar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6DF9B-723A-76B0-32AB-1568EEB33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Singular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0304D-E82D-0769-5CE5-FA315F2B4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</a:t>
            </a:r>
            <a:r>
              <a:rPr lang="en-US" sz="2400" b="1" dirty="0" err="1"/>
              <a:t>estoy</a:t>
            </a:r>
            <a:r>
              <a:rPr lang="en-US" sz="2400" b="1" dirty="0"/>
              <a:t> – I am</a:t>
            </a:r>
          </a:p>
          <a:p>
            <a:r>
              <a:rPr lang="en-US" sz="2400" b="1" dirty="0"/>
              <a:t>Tú </a:t>
            </a:r>
            <a:r>
              <a:rPr lang="en-US" sz="2400" b="1" dirty="0" err="1"/>
              <a:t>estás</a:t>
            </a:r>
            <a:r>
              <a:rPr lang="en-US" sz="2400" b="1" dirty="0"/>
              <a:t> – You are</a:t>
            </a:r>
          </a:p>
          <a:p>
            <a:r>
              <a:rPr lang="en-US" sz="2400" b="1" dirty="0"/>
              <a:t>El </a:t>
            </a:r>
            <a:r>
              <a:rPr lang="en-US" sz="2400" b="1" dirty="0" err="1"/>
              <a:t>está</a:t>
            </a:r>
            <a:r>
              <a:rPr lang="en-US" sz="2400" b="1" dirty="0"/>
              <a:t> – He is</a:t>
            </a:r>
          </a:p>
          <a:p>
            <a:r>
              <a:rPr lang="en-US" sz="2400" b="1" dirty="0"/>
              <a:t>Ella </a:t>
            </a:r>
            <a:r>
              <a:rPr lang="en-US" sz="2400" b="1" dirty="0" err="1"/>
              <a:t>está</a:t>
            </a:r>
            <a:r>
              <a:rPr lang="en-US" sz="2400" b="1" dirty="0"/>
              <a:t> – She is</a:t>
            </a:r>
          </a:p>
          <a:p>
            <a:r>
              <a:rPr lang="en-US" sz="2400" b="1" dirty="0" err="1"/>
              <a:t>Usted</a:t>
            </a:r>
            <a:r>
              <a:rPr lang="en-US" sz="2400" b="1" dirty="0"/>
              <a:t> </a:t>
            </a:r>
            <a:r>
              <a:rPr lang="en-US" sz="2400" b="1" dirty="0" err="1"/>
              <a:t>está</a:t>
            </a:r>
            <a:r>
              <a:rPr lang="en-US" sz="2400" b="1" dirty="0"/>
              <a:t> – You are</a:t>
            </a:r>
          </a:p>
          <a:p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8271D-25CA-F726-62A3-1781B7D2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/>
              <a:t>Plural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C4418-4038-1C07-0783-6FFA2C9922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 </a:t>
            </a:r>
            <a:r>
              <a:rPr lang="en-US" sz="2400" b="1" dirty="0" err="1"/>
              <a:t>Nosotros</a:t>
            </a:r>
            <a:r>
              <a:rPr lang="en-US" sz="2400" b="1" dirty="0"/>
              <a:t> </a:t>
            </a:r>
            <a:r>
              <a:rPr lang="en-US" sz="2400" b="1" dirty="0" err="1"/>
              <a:t>estamos</a:t>
            </a:r>
            <a:r>
              <a:rPr lang="en-US" sz="2400" b="1" dirty="0"/>
              <a:t> – We are</a:t>
            </a:r>
          </a:p>
          <a:p>
            <a:r>
              <a:rPr lang="en-US" sz="2400" b="1" dirty="0" err="1"/>
              <a:t>Vosotros</a:t>
            </a:r>
            <a:r>
              <a:rPr lang="en-US" sz="2400" b="1" dirty="0"/>
              <a:t> </a:t>
            </a:r>
            <a:r>
              <a:rPr lang="en-US" sz="2400" b="1" dirty="0" err="1"/>
              <a:t>estáis</a:t>
            </a:r>
            <a:r>
              <a:rPr lang="en-US" sz="2400" b="1" dirty="0"/>
              <a:t> – You all are</a:t>
            </a:r>
          </a:p>
          <a:p>
            <a:r>
              <a:rPr lang="en-US" sz="2400" b="1" dirty="0" err="1"/>
              <a:t>Ustedes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r>
              <a:rPr lang="en-US" sz="2400" b="1" dirty="0"/>
              <a:t> – You all are</a:t>
            </a:r>
          </a:p>
          <a:p>
            <a:r>
              <a:rPr lang="en-US" sz="2400" b="1" dirty="0" err="1"/>
              <a:t>Ellos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r>
              <a:rPr lang="en-US" sz="2400" b="1" dirty="0"/>
              <a:t> –They are</a:t>
            </a:r>
          </a:p>
          <a:p>
            <a:r>
              <a:rPr lang="en-US" sz="2400" b="1" dirty="0" err="1"/>
              <a:t>Ellas</a:t>
            </a:r>
            <a:r>
              <a:rPr lang="en-US" sz="2400" b="1" dirty="0"/>
              <a:t> </a:t>
            </a:r>
            <a:r>
              <a:rPr lang="en-US" sz="2400" b="1" dirty="0" err="1"/>
              <a:t>están</a:t>
            </a:r>
            <a:r>
              <a:rPr lang="en-US" sz="2400" b="1" dirty="0"/>
              <a:t> – They are</a:t>
            </a:r>
          </a:p>
        </p:txBody>
      </p:sp>
    </p:spTree>
    <p:extLst>
      <p:ext uri="{BB962C8B-B14F-4D97-AF65-F5344CB8AC3E}">
        <p14:creationId xmlns:p14="http://schemas.microsoft.com/office/powerpoint/2010/main" val="2265413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B0CA2-2A9E-A229-4392-687DAE27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¿</a:t>
            </a:r>
            <a:r>
              <a:rPr lang="en-US" sz="4800" dirty="0" err="1"/>
              <a:t>Dónde</a:t>
            </a:r>
            <a:r>
              <a:rPr lang="en-US" sz="4800" dirty="0"/>
              <a:t> </a:t>
            </a:r>
            <a:r>
              <a:rPr lang="en-US" sz="4800" dirty="0" err="1"/>
              <a:t>está</a:t>
            </a:r>
            <a:r>
              <a:rPr lang="en-US" sz="4800" dirty="0"/>
              <a:t> (s) (an)?</a:t>
            </a:r>
          </a:p>
        </p:txBody>
      </p:sp>
      <p:pic>
        <p:nvPicPr>
          <p:cNvPr id="4" name="Content Placeholder 17" descr="A picture containing building, house, outdoor, window&#10;&#10;Description automatically generated">
            <a:extLst>
              <a:ext uri="{FF2B5EF4-FFF2-40B4-BE49-F238E27FC236}">
                <a16:creationId xmlns:a16="http://schemas.microsoft.com/office/drawing/2014/main" id="{CD322746-E861-8ADA-6D9A-690D01181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5866" y="4116205"/>
            <a:ext cx="1645920" cy="1208727"/>
          </a:xfrm>
        </p:spPr>
      </p:pic>
      <p:pic>
        <p:nvPicPr>
          <p:cNvPr id="5" name="Content Placeholder 10" descr="A picture containing toy, clock&#10;&#10;Description automatically generated">
            <a:extLst>
              <a:ext uri="{FF2B5EF4-FFF2-40B4-BE49-F238E27FC236}">
                <a16:creationId xmlns:a16="http://schemas.microsoft.com/office/drawing/2014/main" id="{BE400BEF-BD33-30B7-2BC7-C6A9AF245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9093" y="2619107"/>
            <a:ext cx="1371600" cy="1095309"/>
          </a:xfrm>
          <a:prstGeom prst="rect">
            <a:avLst/>
          </a:prstGeom>
        </p:spPr>
      </p:pic>
      <p:pic>
        <p:nvPicPr>
          <p:cNvPr id="6" name="Content Placeholder 11" descr="A drawing of a house&#10;&#10;Description automatically generated with medium confidence">
            <a:extLst>
              <a:ext uri="{FF2B5EF4-FFF2-40B4-BE49-F238E27FC236}">
                <a16:creationId xmlns:a16="http://schemas.microsoft.com/office/drawing/2014/main" id="{3CAD5F5B-5627-45FD-4C9B-EA3DF4859A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31690" y="2259138"/>
            <a:ext cx="1371600" cy="1455278"/>
          </a:xfrm>
          <a:prstGeom prst="rect">
            <a:avLst/>
          </a:prstGeom>
        </p:spPr>
      </p:pic>
      <p:pic>
        <p:nvPicPr>
          <p:cNvPr id="7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888A8373-909A-01CF-34B9-DB50BB5BCC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79093" y="5294581"/>
            <a:ext cx="1371600" cy="1371600"/>
          </a:xfrm>
          <a:prstGeom prst="rect">
            <a:avLst/>
          </a:prstGeom>
        </p:spPr>
      </p:pic>
      <p:pic>
        <p:nvPicPr>
          <p:cNvPr id="8" name="Content Placeholder 9" descr="A picture containing room&#10;&#10;Description automatically generated">
            <a:extLst>
              <a:ext uri="{FF2B5EF4-FFF2-40B4-BE49-F238E27FC236}">
                <a16:creationId xmlns:a16="http://schemas.microsoft.com/office/drawing/2014/main" id="{794F3C76-6A54-D279-20D2-3C86BD3A2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911650" y="5302792"/>
            <a:ext cx="2011680" cy="10089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C54863-B332-12EB-C057-6A9184622880}"/>
              </a:ext>
            </a:extLst>
          </p:cNvPr>
          <p:cNvSpPr/>
          <p:nvPr/>
        </p:nvSpPr>
        <p:spPr>
          <a:xfrm>
            <a:off x="2280350" y="449196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casa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940E62-FAFD-D231-7DFD-06BB349883EF}"/>
              </a:ext>
            </a:extLst>
          </p:cNvPr>
          <p:cNvSpPr/>
          <p:nvPr/>
        </p:nvSpPr>
        <p:spPr>
          <a:xfrm>
            <a:off x="1585900" y="2644867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</a:t>
            </a:r>
            <a:r>
              <a:rPr lang="en-US" b="1" dirty="0" err="1"/>
              <a:t>iglesia</a:t>
            </a:r>
            <a:endParaRPr lang="en-US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EDF303C-B210-4464-F2DD-D504EFF767A6}"/>
              </a:ext>
            </a:extLst>
          </p:cNvPr>
          <p:cNvSpPr/>
          <p:nvPr/>
        </p:nvSpPr>
        <p:spPr>
          <a:xfrm>
            <a:off x="5191055" y="5854571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 tienda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32C00B-D8A6-A459-2DBD-9DC2CA4A6E90}"/>
              </a:ext>
            </a:extLst>
          </p:cNvPr>
          <p:cNvSpPr/>
          <p:nvPr/>
        </p:nvSpPr>
        <p:spPr>
          <a:xfrm>
            <a:off x="8640417" y="263140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El hotel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12AC651-75C4-6083-4C2D-74FBAF2A5B31}"/>
              </a:ext>
            </a:extLst>
          </p:cNvPr>
          <p:cNvSpPr/>
          <p:nvPr/>
        </p:nvSpPr>
        <p:spPr>
          <a:xfrm>
            <a:off x="8768650" y="46748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usted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FEC591-FAF1-65E1-CB63-97B0C1EBE2DF}"/>
              </a:ext>
            </a:extLst>
          </p:cNvPr>
          <p:cNvSpPr/>
          <p:nvPr/>
        </p:nvSpPr>
        <p:spPr>
          <a:xfrm>
            <a:off x="4007318" y="44462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yo</a:t>
            </a:r>
            <a:endParaRPr lang="en-US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68F510-FD58-C850-6644-44631E937598}"/>
              </a:ext>
            </a:extLst>
          </p:cNvPr>
          <p:cNvSpPr/>
          <p:nvPr/>
        </p:nvSpPr>
        <p:spPr>
          <a:xfrm>
            <a:off x="1548830" y="3282375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ustedes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40D65AF-C37E-6940-6EBF-BD0E04965EB6}"/>
              </a:ext>
            </a:extLst>
          </p:cNvPr>
          <p:cNvSpPr/>
          <p:nvPr/>
        </p:nvSpPr>
        <p:spPr>
          <a:xfrm>
            <a:off x="6774112" y="5854571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tú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1D451B-7281-D633-A022-093243531F7E}"/>
              </a:ext>
            </a:extLst>
          </p:cNvPr>
          <p:cNvSpPr/>
          <p:nvPr/>
        </p:nvSpPr>
        <p:spPr>
          <a:xfrm>
            <a:off x="8457537" y="3259352"/>
            <a:ext cx="164592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ellos</a:t>
            </a:r>
            <a:endParaRPr lang="en-US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6ACFBB-015F-F2AE-DB28-34F4B72B63C4}"/>
              </a:ext>
            </a:extLst>
          </p:cNvPr>
          <p:cNvSpPr/>
          <p:nvPr/>
        </p:nvSpPr>
        <p:spPr>
          <a:xfrm>
            <a:off x="10554031" y="4674849"/>
            <a:ext cx="146304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lejos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8862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B2E7-C162-732C-AEBB-53042448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Conversation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00A9D-3101-4E58-096A-B0B1DDCDD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6"/>
            <a:ext cx="5303520" cy="4297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1. Danny is on the beach.</a:t>
            </a:r>
          </a:p>
          <a:p>
            <a:pPr marL="0" indent="0">
              <a:buNone/>
            </a:pPr>
            <a:r>
              <a:rPr lang="en-US" sz="2000" b="1" dirty="0"/>
              <a:t>2. Pedro &amp; Anna are in the church. </a:t>
            </a:r>
          </a:p>
          <a:p>
            <a:pPr marL="0" indent="0">
              <a:buNone/>
            </a:pPr>
            <a:r>
              <a:rPr lang="en-US" sz="2000" b="1" dirty="0"/>
              <a:t>3. Are we already in the bank? </a:t>
            </a:r>
          </a:p>
          <a:p>
            <a:pPr marL="0" indent="0">
              <a:buNone/>
            </a:pPr>
            <a:r>
              <a:rPr lang="en-US" sz="2000" b="1" dirty="0"/>
              <a:t>4. I’m in the town. </a:t>
            </a:r>
          </a:p>
          <a:p>
            <a:pPr marL="0" indent="0">
              <a:buNone/>
            </a:pPr>
            <a:r>
              <a:rPr lang="en-US" sz="2000" b="1" dirty="0"/>
              <a:t>5. Melissa is in the movie theater. </a:t>
            </a:r>
          </a:p>
          <a:p>
            <a:pPr marL="0" indent="0">
              <a:buNone/>
            </a:pPr>
            <a:r>
              <a:rPr lang="en-US" sz="2000" b="1" dirty="0"/>
              <a:t>6. Milk (leche) is in the coffee. </a:t>
            </a:r>
          </a:p>
          <a:p>
            <a:pPr marL="0" indent="0">
              <a:buNone/>
            </a:pPr>
            <a:r>
              <a:rPr lang="en-US" sz="2000" b="1" dirty="0"/>
              <a:t>7. Mark &amp; Bryan are in the school. </a:t>
            </a:r>
          </a:p>
          <a:p>
            <a:pPr marL="0" indent="0">
              <a:buNone/>
            </a:pPr>
            <a:r>
              <a:rPr lang="en-US" sz="2000" b="1" dirty="0"/>
              <a:t>8. The restaurant is in the store. </a:t>
            </a:r>
          </a:p>
          <a:p>
            <a:pPr marL="0" indent="0">
              <a:buNone/>
            </a:pPr>
            <a:r>
              <a:rPr lang="en-US" sz="2000" b="1" dirty="0"/>
              <a:t>9. Mr. Smith is in México.</a:t>
            </a:r>
          </a:p>
          <a:p>
            <a:pPr marL="0" indent="0">
              <a:buNone/>
            </a:pPr>
            <a:r>
              <a:rPr lang="en-US" sz="2000" b="1" dirty="0"/>
              <a:t>10. Martha &amp; Bill are in Canada.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C37C0-24A3-CF2E-0F14-A44D15F4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4" y="2222287"/>
            <a:ext cx="5303520" cy="4297680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1. Dany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la playa.</a:t>
            </a:r>
          </a:p>
          <a:p>
            <a:r>
              <a:rPr lang="en-US" sz="2000" b="1" dirty="0"/>
              <a:t>2. Pedro y Ana </a:t>
            </a:r>
            <a:r>
              <a:rPr lang="en-US" sz="2000" b="1" dirty="0" err="1"/>
              <a:t>están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la </a:t>
            </a:r>
            <a:r>
              <a:rPr lang="en-US" sz="2000" b="1" dirty="0" err="1"/>
              <a:t>iglesia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3. ¿Estamos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banco?</a:t>
            </a:r>
          </a:p>
          <a:p>
            <a:r>
              <a:rPr lang="en-US" sz="2000" b="1" dirty="0"/>
              <a:t>4.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estoy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pueblo.</a:t>
            </a:r>
          </a:p>
          <a:p>
            <a:r>
              <a:rPr lang="en-US" sz="2000" b="1" dirty="0"/>
              <a:t>5. Melissa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cine.</a:t>
            </a:r>
          </a:p>
          <a:p>
            <a:r>
              <a:rPr lang="en-US" sz="2000" b="1" dirty="0"/>
              <a:t>6. La leche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café.</a:t>
            </a:r>
          </a:p>
          <a:p>
            <a:r>
              <a:rPr lang="en-US" sz="2000" b="1" dirty="0"/>
              <a:t>7. Mark y Brian </a:t>
            </a:r>
            <a:r>
              <a:rPr lang="en-US" sz="2000" b="1" dirty="0" err="1"/>
              <a:t>están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la </a:t>
            </a:r>
            <a:r>
              <a:rPr lang="en-US" sz="2000" b="1" dirty="0" err="1"/>
              <a:t>escuela</a:t>
            </a:r>
            <a:r>
              <a:rPr lang="en-US" sz="2000" b="1" dirty="0"/>
              <a:t>.</a:t>
            </a:r>
          </a:p>
          <a:p>
            <a:r>
              <a:rPr lang="en-US" sz="2000" b="1" dirty="0"/>
              <a:t>8. El </a:t>
            </a:r>
            <a:r>
              <a:rPr lang="en-US" sz="2000" b="1" dirty="0" err="1"/>
              <a:t>restaurante</a:t>
            </a:r>
            <a:r>
              <a:rPr lang="en-US" sz="2000" b="1" dirty="0"/>
              <a:t>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la tienda.</a:t>
            </a:r>
          </a:p>
          <a:p>
            <a:r>
              <a:rPr lang="en-US" sz="2000" b="1" dirty="0"/>
              <a:t>9. El </a:t>
            </a:r>
            <a:r>
              <a:rPr lang="en-US" sz="2000" b="1" dirty="0" err="1"/>
              <a:t>señor</a:t>
            </a:r>
            <a:r>
              <a:rPr lang="en-US" sz="2000" b="1" dirty="0"/>
              <a:t> Smith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México.</a:t>
            </a:r>
          </a:p>
          <a:p>
            <a:r>
              <a:rPr lang="en-US" sz="2000" b="1" dirty="0"/>
              <a:t>10. Martha y Bill </a:t>
            </a:r>
            <a:r>
              <a:rPr lang="en-US" sz="2000" b="1" dirty="0" err="1"/>
              <a:t>están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Canadá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535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1800225"/>
            <a:ext cx="3444211" cy="42411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El </a:t>
            </a:r>
            <a:r>
              <a:rPr lang="en-US" sz="4800" dirty="0" err="1"/>
              <a:t>afabeto</a:t>
            </a:r>
            <a:endParaRPr lang="en-US" sz="4800" dirty="0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F406EC79-C208-2473-9E2E-DDA5BE4517A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39334" y="228600"/>
            <a:ext cx="5486400" cy="6400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17047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504F-D67A-7985-886C-2AD0FB0F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Pronunciation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F95-9442-E59B-25B2-E95BCD97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3931920"/>
          </a:xfrm>
        </p:spPr>
        <p:txBody>
          <a:bodyPr>
            <a:normAutofit fontScale="92500"/>
          </a:bodyPr>
          <a:lstStyle/>
          <a:p>
            <a:pPr>
              <a:buFont typeface="+mj-lt"/>
              <a:buAutoNum type="arabicParenR"/>
            </a:pPr>
            <a:r>
              <a:rPr lang="en-US" sz="2400" dirty="0"/>
              <a:t>In most places, the double L, </a:t>
            </a:r>
            <a:r>
              <a:rPr lang="en-US" sz="2400" dirty="0" err="1"/>
              <a:t>Ll</a:t>
            </a:r>
            <a:r>
              <a:rPr lang="en-US" sz="2400" dirty="0"/>
              <a:t>, is pronounced like the English 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llama (llama)	</a:t>
            </a:r>
            <a:r>
              <a:rPr lang="en-US" sz="2200" dirty="0" err="1"/>
              <a:t>llegar</a:t>
            </a:r>
            <a:r>
              <a:rPr lang="en-US" sz="2200" dirty="0"/>
              <a:t> (to arrive)	pasillo (aisle/hallway)</a:t>
            </a:r>
          </a:p>
          <a:p>
            <a:pPr>
              <a:buFont typeface="+mj-lt"/>
              <a:buAutoNum type="arabicParenR"/>
            </a:pPr>
            <a:r>
              <a:rPr lang="en-US" sz="2400" dirty="0"/>
              <a:t>The single “l” is pronounced like it is in English.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alma (soul)	alas (wings)	</a:t>
            </a:r>
            <a:r>
              <a:rPr lang="en-US" sz="2200" dirty="0" err="1"/>
              <a:t>pelo</a:t>
            </a:r>
            <a:r>
              <a:rPr lang="en-US" sz="2200" dirty="0"/>
              <a:t> (hair)</a:t>
            </a:r>
          </a:p>
          <a:p>
            <a:pPr>
              <a:buFont typeface="+mj-lt"/>
              <a:buAutoNum type="arabicParenR"/>
            </a:pPr>
            <a:r>
              <a:rPr lang="en-US" sz="2400" dirty="0"/>
              <a:t>The y is pronounced mostly like it is in English—a “</a:t>
            </a:r>
            <a:r>
              <a:rPr lang="en-US" sz="2400" dirty="0" err="1"/>
              <a:t>ya</a:t>
            </a:r>
            <a:r>
              <a:rPr lang="en-US" sz="2400" dirty="0"/>
              <a:t>” sound at the beginning or middle of a word (yellow, Maya), and an “oy” sound after an o (like boy in English). At the end of a word in other situations, however, it is pronounced like “</a:t>
            </a:r>
            <a:r>
              <a:rPr lang="en-US" sz="2400" dirty="0" err="1"/>
              <a:t>ee</a:t>
            </a:r>
            <a:r>
              <a:rPr lang="en-US" sz="2400" dirty="0"/>
              <a:t>” (like it is in the English word “happy”).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err="1"/>
              <a:t>ya</a:t>
            </a:r>
            <a:r>
              <a:rPr lang="en-US" sz="2200" dirty="0"/>
              <a:t> (already)		mayo (May)	soy	(am)	</a:t>
            </a:r>
            <a:r>
              <a:rPr lang="en-US" sz="2200" dirty="0" err="1"/>
              <a:t>muy</a:t>
            </a:r>
            <a:r>
              <a:rPr lang="en-US" sz="2200" dirty="0"/>
              <a:t> (very)</a:t>
            </a:r>
          </a:p>
        </p:txBody>
      </p:sp>
    </p:spTree>
    <p:extLst>
      <p:ext uri="{BB962C8B-B14F-4D97-AF65-F5344CB8AC3E}">
        <p14:creationId xmlns:p14="http://schemas.microsoft.com/office/powerpoint/2010/main" val="16222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504F-D67A-7985-886C-2AD0FB0F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Pronunciation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F95-9442-E59B-25B2-E95BCD97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39319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The “</a:t>
            </a:r>
            <a:r>
              <a:rPr lang="en-US" sz="2400" dirty="0" err="1"/>
              <a:t>ph</a:t>
            </a:r>
            <a:r>
              <a:rPr lang="en-US" sz="2400" dirty="0"/>
              <a:t>” combination (in English photo or elephant) is not used in Spanish. All “f” sounds are written with an f in Spanish.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100" dirty="0" err="1"/>
              <a:t>foto</a:t>
            </a:r>
            <a:r>
              <a:rPr lang="en-US" sz="2100" dirty="0"/>
              <a:t>	 (photo)		</a:t>
            </a:r>
            <a:r>
              <a:rPr lang="en-US" sz="2100" dirty="0" err="1"/>
              <a:t>elefante</a:t>
            </a:r>
            <a:r>
              <a:rPr lang="en-US" sz="2100" dirty="0"/>
              <a:t> (elephant)		</a:t>
            </a:r>
            <a:r>
              <a:rPr lang="en-US" sz="2100" dirty="0" err="1"/>
              <a:t>teléfono</a:t>
            </a:r>
            <a:r>
              <a:rPr lang="en-US" sz="2100" dirty="0"/>
              <a:t> (telephone)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The “h” in Spanish is silent. It is never pronounced.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100" dirty="0"/>
              <a:t>hotel(hotel)	</a:t>
            </a:r>
            <a:r>
              <a:rPr lang="en-US" sz="2100" dirty="0" err="1"/>
              <a:t>hermano</a:t>
            </a:r>
            <a:r>
              <a:rPr lang="en-US" sz="2100" dirty="0"/>
              <a:t>(brother)	</a:t>
            </a:r>
            <a:r>
              <a:rPr lang="en-US" sz="2100" dirty="0" err="1"/>
              <a:t>hijo</a:t>
            </a:r>
            <a:r>
              <a:rPr lang="en-US" sz="2100" dirty="0"/>
              <a:t>(son)	</a:t>
            </a:r>
            <a:r>
              <a:rPr lang="en-US" sz="2100" dirty="0" err="1"/>
              <a:t>búho</a:t>
            </a:r>
            <a:r>
              <a:rPr lang="en-US" sz="2100" dirty="0"/>
              <a:t>(owl)	</a:t>
            </a:r>
            <a:r>
              <a:rPr lang="en-US" sz="2100" dirty="0" err="1"/>
              <a:t>hola</a:t>
            </a:r>
            <a:r>
              <a:rPr lang="en-US" sz="2100" dirty="0"/>
              <a:t>(hello)	huevos(eggs)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The “h” sound in Spanish comes from the letter j, and sometimes by </a:t>
            </a:r>
            <a:r>
              <a:rPr lang="en-US" sz="2400" dirty="0" err="1"/>
              <a:t>ge</a:t>
            </a:r>
            <a:r>
              <a:rPr lang="en-US" sz="2400" dirty="0"/>
              <a:t>, </a:t>
            </a:r>
            <a:r>
              <a:rPr lang="en-US" sz="2400" dirty="0" err="1"/>
              <a:t>gi</a:t>
            </a:r>
            <a:r>
              <a:rPr lang="en-US" sz="2400" dirty="0"/>
              <a:t>, or x.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100" dirty="0" err="1"/>
              <a:t>ejercicio</a:t>
            </a:r>
            <a:r>
              <a:rPr lang="en-US" sz="2100" dirty="0"/>
              <a:t>(exercise)		</a:t>
            </a:r>
            <a:r>
              <a:rPr lang="en-US" sz="2100" dirty="0" err="1"/>
              <a:t>jueves</a:t>
            </a:r>
            <a:r>
              <a:rPr lang="en-US" sz="2100" dirty="0"/>
              <a:t>(Thursday)	</a:t>
            </a:r>
            <a:r>
              <a:rPr lang="en-US" sz="2100" dirty="0" err="1"/>
              <a:t>trabajar</a:t>
            </a:r>
            <a:r>
              <a:rPr lang="en-US" sz="2100" dirty="0"/>
              <a:t>(to work)	</a:t>
            </a:r>
            <a:r>
              <a:rPr lang="en-US" sz="2100" dirty="0" err="1"/>
              <a:t>gigante</a:t>
            </a:r>
            <a:r>
              <a:rPr lang="en-US" sz="2100" dirty="0"/>
              <a:t>(giant)	</a:t>
            </a:r>
            <a:r>
              <a:rPr lang="en-US" sz="2100" dirty="0" err="1"/>
              <a:t>generoso</a:t>
            </a:r>
            <a:r>
              <a:rPr lang="en-US" sz="2100" dirty="0"/>
              <a:t>(generous)		México 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When “g” is in a ga, go, </a:t>
            </a:r>
            <a:r>
              <a:rPr lang="en-US" sz="2400" dirty="0" err="1"/>
              <a:t>gu</a:t>
            </a:r>
            <a:r>
              <a:rPr lang="en-US" sz="2400" dirty="0"/>
              <a:t>, </a:t>
            </a:r>
            <a:r>
              <a:rPr lang="en-US" sz="2400" dirty="0" err="1"/>
              <a:t>gue</a:t>
            </a:r>
            <a:r>
              <a:rPr lang="en-US" sz="2400" dirty="0"/>
              <a:t>, or </a:t>
            </a:r>
            <a:r>
              <a:rPr lang="en-US" sz="2400" dirty="0" err="1"/>
              <a:t>gui</a:t>
            </a:r>
            <a:r>
              <a:rPr lang="en-US" sz="2400" dirty="0"/>
              <a:t> combination, it is a hard g like in the English word “go.”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100" dirty="0" err="1"/>
              <a:t>garaje</a:t>
            </a:r>
            <a:r>
              <a:rPr lang="en-US" sz="2100" dirty="0"/>
              <a:t>(garage)	</a:t>
            </a:r>
            <a:r>
              <a:rPr lang="en-US" sz="2100" dirty="0" err="1"/>
              <a:t>organizado</a:t>
            </a:r>
            <a:r>
              <a:rPr lang="en-US" sz="2100" dirty="0"/>
              <a:t>(organized)	</a:t>
            </a:r>
            <a:r>
              <a:rPr lang="en-US" sz="2100" dirty="0" err="1"/>
              <a:t>guerra</a:t>
            </a:r>
            <a:r>
              <a:rPr lang="en-US" sz="2100" dirty="0"/>
              <a:t>(war)		</a:t>
            </a:r>
            <a:r>
              <a:rPr lang="en-US" sz="2100" dirty="0" err="1"/>
              <a:t>gordo</a:t>
            </a:r>
            <a:r>
              <a:rPr lang="en-US" sz="2100" dirty="0"/>
              <a:t>(fat)	</a:t>
            </a:r>
            <a:r>
              <a:rPr lang="en-US" sz="2100" dirty="0" err="1"/>
              <a:t>lago</a:t>
            </a:r>
            <a:r>
              <a:rPr lang="en-US" sz="2100" dirty="0"/>
              <a:t>(lake)		</a:t>
            </a:r>
            <a:r>
              <a:rPr lang="en-US" sz="2100" dirty="0" err="1"/>
              <a:t>guitarra</a:t>
            </a:r>
            <a:r>
              <a:rPr lang="en-US" sz="2100" dirty="0"/>
              <a:t>(guitar)</a:t>
            </a:r>
          </a:p>
        </p:txBody>
      </p:sp>
    </p:spTree>
    <p:extLst>
      <p:ext uri="{BB962C8B-B14F-4D97-AF65-F5344CB8AC3E}">
        <p14:creationId xmlns:p14="http://schemas.microsoft.com/office/powerpoint/2010/main" val="907219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504F-D67A-7985-886C-2AD0FB0F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Pronunciation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F95-9442-E59B-25B2-E95BCD97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39319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arenR" startAt="8"/>
            </a:pPr>
            <a:r>
              <a:rPr lang="en-US" sz="2400" dirty="0"/>
              <a:t>The ñ is a nasal sound, sort of a “</a:t>
            </a:r>
            <a:r>
              <a:rPr lang="en-US" sz="2400" dirty="0" err="1"/>
              <a:t>ny</a:t>
            </a:r>
            <a:r>
              <a:rPr lang="en-US" sz="2400" dirty="0"/>
              <a:t>” sound like in “canyon.”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err="1"/>
              <a:t>español</a:t>
            </a:r>
            <a:r>
              <a:rPr lang="en-US" sz="2200" dirty="0"/>
              <a:t>(Spanish)	</a:t>
            </a:r>
            <a:r>
              <a:rPr lang="en-US" sz="2200" dirty="0" err="1"/>
              <a:t>baño</a:t>
            </a:r>
            <a:r>
              <a:rPr lang="en-US" sz="2200" dirty="0"/>
              <a:t>(bathroom)	</a:t>
            </a:r>
            <a:r>
              <a:rPr lang="en-US" sz="2200" dirty="0" err="1"/>
              <a:t>señora</a:t>
            </a:r>
            <a:r>
              <a:rPr lang="en-US" sz="2200" dirty="0"/>
              <a:t>(</a:t>
            </a:r>
            <a:r>
              <a:rPr lang="en-US" sz="2200" dirty="0" err="1"/>
              <a:t>mrs.</a:t>
            </a:r>
            <a:r>
              <a:rPr lang="en-US" sz="2200" dirty="0"/>
              <a:t>)	</a:t>
            </a:r>
            <a:r>
              <a:rPr lang="en-US" sz="2200" dirty="0" err="1"/>
              <a:t>mañana</a:t>
            </a:r>
            <a:r>
              <a:rPr lang="en-US" sz="2200" dirty="0"/>
              <a:t>(tomorrow)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en-US" sz="2400" dirty="0"/>
              <a:t>The k sound can have several spellings. Before e or </a:t>
            </a:r>
            <a:r>
              <a:rPr lang="en-US" sz="2400" dirty="0" err="1"/>
              <a:t>i</a:t>
            </a:r>
            <a:r>
              <a:rPr lang="en-US" sz="2400" dirty="0"/>
              <a:t>, it’s spelled with qu. Before the letters a, o, and u, it’s spelled with a c. In some words borrowed from other languages, the k sound is actually spelled with a K. 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Café(coffee)	</a:t>
            </a:r>
            <a:r>
              <a:rPr lang="en-US" sz="2200" dirty="0" err="1"/>
              <a:t>aquí</a:t>
            </a:r>
            <a:r>
              <a:rPr lang="en-US" sz="2200" dirty="0"/>
              <a:t>(here)	que(that)	</a:t>
            </a:r>
            <a:r>
              <a:rPr lang="en-US" sz="2200" dirty="0" err="1"/>
              <a:t>comedor</a:t>
            </a:r>
            <a:r>
              <a:rPr lang="en-US" sz="2200" dirty="0"/>
              <a:t>(dinning room)	</a:t>
            </a:r>
            <a:r>
              <a:rPr lang="en-US" sz="2200" dirty="0" err="1"/>
              <a:t>kilómetro</a:t>
            </a:r>
            <a:r>
              <a:rPr lang="en-US" sz="2200" dirty="0"/>
              <a:t>(kilometer) </a:t>
            </a:r>
            <a:r>
              <a:rPr lang="en-US" sz="2200" dirty="0" err="1"/>
              <a:t>quieto</a:t>
            </a:r>
            <a:r>
              <a:rPr lang="en-US" sz="2200" dirty="0"/>
              <a:t>(still)	</a:t>
            </a:r>
            <a:r>
              <a:rPr lang="en-US" sz="2200" dirty="0" err="1"/>
              <a:t>calificar</a:t>
            </a:r>
            <a:r>
              <a:rPr lang="en-US" sz="2200" dirty="0"/>
              <a:t>(qualify)</a:t>
            </a:r>
          </a:p>
          <a:p>
            <a:pPr marL="457200" indent="-457200">
              <a:buFont typeface="+mj-lt"/>
              <a:buAutoNum type="arabicParenR" startAt="8"/>
            </a:pPr>
            <a:r>
              <a:rPr lang="en-US" sz="2400" dirty="0"/>
              <a:t>Spelling tip: the only consonants that are ever doubled are cc, </a:t>
            </a:r>
            <a:r>
              <a:rPr lang="en-US" sz="2400" dirty="0" err="1"/>
              <a:t>ll</a:t>
            </a:r>
            <a:r>
              <a:rPr lang="en-US" sz="2400" dirty="0"/>
              <a:t>, </a:t>
            </a:r>
            <a:r>
              <a:rPr lang="en-US" sz="2400" dirty="0" err="1"/>
              <a:t>rr</a:t>
            </a:r>
            <a:r>
              <a:rPr lang="en-US" sz="2400" dirty="0"/>
              <a:t>. All three pairs sound differently doubled than they do singly.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err="1"/>
              <a:t>lección</a:t>
            </a:r>
            <a:r>
              <a:rPr lang="en-US" sz="2200" dirty="0"/>
              <a:t>(lesson)	</a:t>
            </a:r>
            <a:r>
              <a:rPr lang="en-US" sz="2200" dirty="0" err="1"/>
              <a:t>llamar</a:t>
            </a:r>
            <a:r>
              <a:rPr lang="en-US" sz="2200" dirty="0"/>
              <a:t>(to call)	</a:t>
            </a:r>
            <a:r>
              <a:rPr lang="en-US" sz="2200" dirty="0" err="1"/>
              <a:t>perro</a:t>
            </a:r>
            <a:r>
              <a:rPr lang="en-US" sz="2200" dirty="0"/>
              <a:t>(dog)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9333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2125</TotalTime>
  <Words>1220</Words>
  <Application>Microsoft Office PowerPoint</Application>
  <PresentationFormat>Widescreen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</vt:lpstr>
      <vt:lpstr>Wingdings 2</vt:lpstr>
      <vt:lpstr>Quotable</vt:lpstr>
      <vt:lpstr>Beginner Part I</vt:lpstr>
      <vt:lpstr>Vocabulary – Review</vt:lpstr>
      <vt:lpstr>Review -Verbo estar</vt:lpstr>
      <vt:lpstr>¿Dónde está (s) (an)?</vt:lpstr>
      <vt:lpstr>Conversation practice</vt:lpstr>
      <vt:lpstr>El afabeto</vt:lpstr>
      <vt:lpstr>Pronunciation tips</vt:lpstr>
      <vt:lpstr>Pronunciation tips</vt:lpstr>
      <vt:lpstr>Pronunciation tips</vt:lpstr>
      <vt:lpstr>Consonantes</vt:lpstr>
      <vt:lpstr>Escucha y escribe…</vt:lpstr>
      <vt:lpstr>Vocabulario: Directions &amp; adjectives</vt:lpstr>
      <vt:lpstr>Vocabulario: Directions &amp; adjectives</vt:lpstr>
      <vt:lpstr>Vocabulario: Directions &amp; adjectives</vt:lpstr>
      <vt:lpstr>Vocabulario: Directions &amp; adjectives</vt:lpstr>
      <vt:lpstr>Vocabulario: Directions &amp; adjectives</vt:lpstr>
      <vt:lpstr>Vocabulario: Directions &amp; adjectives</vt:lpstr>
      <vt:lpstr>Vocabulario: Directions &amp; adjectives</vt:lpstr>
      <vt:lpstr>¿Dónde está…? Where is…?  ¿Dónde están…? Where are…?</vt:lpstr>
      <vt:lpstr>Práctica: ¿Dónde está (n)?</vt:lpstr>
      <vt:lpstr>Práctica 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a viajar</dc:title>
  <dc:creator>Emma Garcia</dc:creator>
  <cp:lastModifiedBy>Futura Employee</cp:lastModifiedBy>
  <cp:revision>108</cp:revision>
  <dcterms:created xsi:type="dcterms:W3CDTF">2022-06-07T13:31:42Z</dcterms:created>
  <dcterms:modified xsi:type="dcterms:W3CDTF">2023-07-16T17:58:49Z</dcterms:modified>
</cp:coreProperties>
</file>