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71" r:id="rId4"/>
    <p:sldId id="268" r:id="rId5"/>
    <p:sldId id="259" r:id="rId6"/>
    <p:sldId id="260" r:id="rId7"/>
    <p:sldId id="262" r:id="rId8"/>
    <p:sldId id="269"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business.officedepot.com/index.d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AA330523-F25B-4007-B3E5-ABB5637D16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8B0E56CF-C72C-463F-94CC-B3B90014961B}"/>
              </a:ext>
            </a:extLst>
          </p:cNvPr>
          <p:cNvPicPr>
            <a:picLocks noChangeAspect="1"/>
          </p:cNvPicPr>
          <p:nvPr/>
        </p:nvPicPr>
        <p:blipFill>
          <a:blip r:embed="rId2"/>
          <a:stretch>
            <a:fillRect/>
          </a:stretch>
        </p:blipFill>
        <p:spPr>
          <a:xfrm>
            <a:off x="1165367" y="880512"/>
            <a:ext cx="4187868" cy="1497163"/>
          </a:xfrm>
          <a:prstGeom prst="rect">
            <a:avLst/>
          </a:prstGeom>
        </p:spPr>
      </p:pic>
      <p:sp>
        <p:nvSpPr>
          <p:cNvPr id="4" name="Title 3"/>
          <p:cNvSpPr>
            <a:spLocks noGrp="1"/>
          </p:cNvSpPr>
          <p:nvPr>
            <p:ph type="ctrTitle"/>
          </p:nvPr>
        </p:nvSpPr>
        <p:spPr>
          <a:xfrm>
            <a:off x="2183908" y="2991775"/>
            <a:ext cx="7093258" cy="1228199"/>
          </a:xfrm>
        </p:spPr>
        <p:txBody>
          <a:bodyPr>
            <a:normAutofit/>
          </a:bodyPr>
          <a:lstStyle/>
          <a:p>
            <a:pPr>
              <a:lnSpc>
                <a:spcPct val="90000"/>
              </a:lnSpc>
            </a:pPr>
            <a:r>
              <a:rPr lang="en-US" b="1" dirty="0"/>
              <a:t>Expenses Training</a:t>
            </a:r>
          </a:p>
        </p:txBody>
      </p:sp>
      <p:sp>
        <p:nvSpPr>
          <p:cNvPr id="5" name="Subtitle 4"/>
          <p:cNvSpPr>
            <a:spLocks noGrp="1"/>
          </p:cNvSpPr>
          <p:nvPr>
            <p:ph type="subTitle" idx="1"/>
          </p:nvPr>
        </p:nvSpPr>
        <p:spPr>
          <a:xfrm>
            <a:off x="4785064" y="4219974"/>
            <a:ext cx="4492102" cy="902442"/>
          </a:xfrm>
        </p:spPr>
        <p:txBody>
          <a:bodyPr>
            <a:normAutofit/>
          </a:bodyPr>
          <a:lstStyle/>
          <a:p>
            <a:r>
              <a:rPr lang="en-US" sz="2800" b="1" dirty="0"/>
              <a:t>Enrichment Classes</a:t>
            </a:r>
          </a:p>
        </p:txBody>
      </p:sp>
      <p:sp>
        <p:nvSpPr>
          <p:cNvPr id="6" name="Subtitle 4">
            <a:extLst>
              <a:ext uri="{FF2B5EF4-FFF2-40B4-BE49-F238E27FC236}">
                <a16:creationId xmlns:a16="http://schemas.microsoft.com/office/drawing/2014/main" id="{3A56F570-1675-4ADD-9DB2-7A1A57C944C4}"/>
              </a:ext>
            </a:extLst>
          </p:cNvPr>
          <p:cNvSpPr txBox="1">
            <a:spLocks/>
          </p:cNvSpPr>
          <p:nvPr/>
        </p:nvSpPr>
        <p:spPr>
          <a:xfrm>
            <a:off x="9891202" y="6453604"/>
            <a:ext cx="2300798" cy="463119"/>
          </a:xfrm>
          <a:prstGeom prst="rect">
            <a:avLst/>
          </a:prstGeom>
        </p:spPr>
        <p:txBody>
          <a:bodyPr vert="horz" lIns="91440" tIns="45720" rIns="91440" bIns="45720" rtlCol="0" anchor="t">
            <a:normAutofit fontScale="70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2800" b="1" dirty="0"/>
              <a:t>revised 2021-10</a:t>
            </a:r>
          </a:p>
        </p:txBody>
      </p:sp>
    </p:spTree>
    <p:extLst>
      <p:ext uri="{BB962C8B-B14F-4D97-AF65-F5344CB8AC3E}">
        <p14:creationId xmlns:p14="http://schemas.microsoft.com/office/powerpoint/2010/main" val="990438252"/>
      </p:ext>
    </p:extLst>
  </p:cSld>
  <p:clrMapOvr>
    <a:masterClrMapping/>
  </p:clrMapOvr>
  <mc:AlternateContent xmlns:mc="http://schemas.openxmlformats.org/markup-compatibility/2006" xmlns:p14="http://schemas.microsoft.com/office/powerpoint/2010/main">
    <mc:Choice Requires="p14">
      <p:transition spd="slow" p14:dur="2000" advTm="9987"/>
    </mc:Choice>
    <mc:Fallback xmlns="">
      <p:transition spd="slow" advTm="9987"/>
    </mc:Fallback>
  </mc:AlternateContent>
  <p:extLst>
    <p:ext uri="{E180D4A7-C9FB-4DFB-919C-405C955672EB}">
      <p14:showEvtLst xmlns:p14="http://schemas.microsoft.com/office/powerpoint/2010/main">
        <p14:playEvt time="935" objId="2"/>
        <p14:triggerEvt type="onClick" time="935" objId="2"/>
        <p14:stopEvt time="9211"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4607-7146-4D23-AD46-CEE69F4A5E0F}"/>
              </a:ext>
            </a:extLst>
          </p:cNvPr>
          <p:cNvSpPr>
            <a:spLocks noGrp="1"/>
          </p:cNvSpPr>
          <p:nvPr>
            <p:ph type="title"/>
          </p:nvPr>
        </p:nvSpPr>
        <p:spPr>
          <a:xfrm>
            <a:off x="677334" y="183467"/>
            <a:ext cx="8596668" cy="695417"/>
          </a:xfrm>
        </p:spPr>
        <p:txBody>
          <a:bodyPr/>
          <a:lstStyle/>
          <a:p>
            <a:r>
              <a:rPr lang="en-US" dirty="0"/>
              <a:t>Expense Reports</a:t>
            </a:r>
          </a:p>
        </p:txBody>
      </p:sp>
      <p:sp>
        <p:nvSpPr>
          <p:cNvPr id="5" name="Content Placeholder 2">
            <a:extLst>
              <a:ext uri="{FF2B5EF4-FFF2-40B4-BE49-F238E27FC236}">
                <a16:creationId xmlns:a16="http://schemas.microsoft.com/office/drawing/2014/main" id="{1D0F5083-7791-4DFF-A1FB-5F60BCFF5E0B}"/>
              </a:ext>
            </a:extLst>
          </p:cNvPr>
          <p:cNvSpPr txBox="1">
            <a:spLocks/>
          </p:cNvSpPr>
          <p:nvPr/>
        </p:nvSpPr>
        <p:spPr>
          <a:xfrm>
            <a:off x="677334" y="843366"/>
            <a:ext cx="9230064" cy="5979121"/>
          </a:xfrm>
          <a:prstGeom prst="rect">
            <a:avLst/>
          </a:prstGeom>
          <a:ln>
            <a:noFill/>
          </a:ln>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Excel document</a:t>
            </a:r>
          </a:p>
          <a:p>
            <a:r>
              <a:rPr lang="en-US" sz="2000" dirty="0"/>
              <a:t>Submitted monthly, only including expenses from the previous month</a:t>
            </a:r>
          </a:p>
          <a:p>
            <a:r>
              <a:rPr lang="en-US" sz="2000" dirty="0"/>
              <a:t>Expense Allotments – classroom management tools, printing, &amp; things to help enhance students learning</a:t>
            </a:r>
          </a:p>
          <a:p>
            <a:pPr lvl="1"/>
            <a:r>
              <a:rPr lang="en-US" sz="1800" dirty="0"/>
              <a:t>Semesterly, $25 for 1</a:t>
            </a:r>
            <a:r>
              <a:rPr lang="en-US" sz="1800" baseline="30000" dirty="0"/>
              <a:t>st</a:t>
            </a:r>
            <a:r>
              <a:rPr lang="en-US" sz="1800" dirty="0"/>
              <a:t> course, $10 for each additional course</a:t>
            </a:r>
          </a:p>
          <a:p>
            <a:pPr lvl="1"/>
            <a:r>
              <a:rPr lang="en-US" sz="1800" dirty="0"/>
              <a:t>If you teach 1 course in the fall semester </a:t>
            </a:r>
            <a:r>
              <a:rPr lang="en-US" sz="1800" dirty="0">
                <a:sym typeface="Wingdings" panose="05000000000000000000" pitchFamily="2" charset="2"/>
              </a:rPr>
              <a:t> $25 expense allotment,                                                       2 course  $35,      3 courses  $45</a:t>
            </a:r>
          </a:p>
          <a:p>
            <a:r>
              <a:rPr lang="en-US" sz="2000" dirty="0"/>
              <a:t>Receipts necessary for any reimbursement </a:t>
            </a:r>
            <a:r>
              <a:rPr lang="en-US" dirty="0"/>
              <a:t>(other than printing at home)</a:t>
            </a:r>
          </a:p>
          <a:p>
            <a:pPr lvl="1"/>
            <a:r>
              <a:rPr lang="en-US" dirty="0"/>
              <a:t>Scan &amp; email PDF attachment</a:t>
            </a:r>
          </a:p>
          <a:p>
            <a:pPr lvl="1"/>
            <a:r>
              <a:rPr lang="en-US" dirty="0"/>
              <a:t>Take a photo and email as attachment </a:t>
            </a:r>
            <a:r>
              <a:rPr lang="en-US" b="1" i="1" dirty="0"/>
              <a:t>*</a:t>
            </a:r>
            <a:r>
              <a:rPr lang="en-US" sz="2000" b="1" i="1" dirty="0"/>
              <a:t>TIP</a:t>
            </a:r>
            <a:r>
              <a:rPr lang="en-US" b="1" i="1" dirty="0"/>
              <a:t>: </a:t>
            </a:r>
            <a:r>
              <a:rPr lang="en-US" i="1" dirty="0"/>
              <a:t>take a photo of the receipt right away, so you don’t have to save the receipt for up to a month</a:t>
            </a:r>
            <a:endParaRPr lang="en-US" dirty="0"/>
          </a:p>
          <a:p>
            <a:r>
              <a:rPr lang="en-US" sz="2000" dirty="0"/>
              <a:t>Printing – 1</a:t>
            </a:r>
            <a:r>
              <a:rPr lang="en-US" sz="2000" baseline="30000" dirty="0"/>
              <a:t>st</a:t>
            </a:r>
            <a:r>
              <a:rPr lang="en-US" sz="2000" dirty="0"/>
              <a:t> day Parent Introduction Letter, Cultural Images</a:t>
            </a:r>
          </a:p>
          <a:p>
            <a:pPr lvl="1"/>
            <a:r>
              <a:rPr lang="en-US" sz="1800" dirty="0"/>
              <a:t>At-home copies </a:t>
            </a:r>
            <a:r>
              <a:rPr lang="en-US" sz="1800" dirty="0">
                <a:sym typeface="Wingdings" panose="05000000000000000000" pitchFamily="2" charset="2"/>
              </a:rPr>
              <a:t></a:t>
            </a:r>
            <a:r>
              <a:rPr lang="en-US" sz="1800" dirty="0"/>
              <a:t> $0.05 per copy</a:t>
            </a:r>
          </a:p>
          <a:p>
            <a:pPr lvl="1"/>
            <a:r>
              <a:rPr lang="en-US" sz="1800" dirty="0"/>
              <a:t>Printer paper &amp; ink separately are not reimbursable</a:t>
            </a:r>
          </a:p>
          <a:p>
            <a:r>
              <a:rPr lang="en-US" sz="2000" dirty="0"/>
              <a:t>$25 material deposit taken from first paycheck, returned in full on last paycheck when all items have been returned to area Manager</a:t>
            </a:r>
          </a:p>
          <a:p>
            <a:pPr lvl="1"/>
            <a:r>
              <a:rPr lang="en-US" sz="1800" dirty="0"/>
              <a:t>Covers Futura curriculum guides, flashcards, teacher kit, library items, any items expensed that another teacher could use</a:t>
            </a:r>
          </a:p>
          <a:p>
            <a:r>
              <a:rPr lang="en-US" sz="2000" dirty="0"/>
              <a:t>You are responsible for keeping track of your remaining expense allotment total</a:t>
            </a:r>
          </a:p>
        </p:txBody>
      </p:sp>
    </p:spTree>
    <p:extLst>
      <p:ext uri="{BB962C8B-B14F-4D97-AF65-F5344CB8AC3E}">
        <p14:creationId xmlns:p14="http://schemas.microsoft.com/office/powerpoint/2010/main" val="2342748042"/>
      </p:ext>
    </p:extLst>
  </p:cSld>
  <p:clrMapOvr>
    <a:masterClrMapping/>
  </p:clrMapOvr>
  <mc:AlternateContent xmlns:mc="http://schemas.openxmlformats.org/markup-compatibility/2006" xmlns:p14="http://schemas.microsoft.com/office/powerpoint/2010/main">
    <mc:Choice Requires="p14">
      <p:transition spd="slow" p14:dur="2000" advTm="140354"/>
    </mc:Choice>
    <mc:Fallback xmlns="">
      <p:transition spd="slow" advTm="140354"/>
    </mc:Fallback>
  </mc:AlternateContent>
  <p:extLst>
    <p:ext uri="{E180D4A7-C9FB-4DFB-919C-405C955672EB}">
      <p14:showEvtLst xmlns:p14="http://schemas.microsoft.com/office/powerpoint/2010/main">
        <p14:playEvt time="1047" objId="4"/>
        <p14:triggerEvt type="onClick" time="1047" objId="4"/>
        <p14:stopEvt time="140354"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4607-7146-4D23-AD46-CEE69F4A5E0F}"/>
              </a:ext>
            </a:extLst>
          </p:cNvPr>
          <p:cNvSpPr>
            <a:spLocks noGrp="1"/>
          </p:cNvSpPr>
          <p:nvPr>
            <p:ph type="title"/>
          </p:nvPr>
        </p:nvSpPr>
        <p:spPr>
          <a:xfrm>
            <a:off x="677334" y="449797"/>
            <a:ext cx="8596668" cy="695417"/>
          </a:xfrm>
        </p:spPr>
        <p:txBody>
          <a:bodyPr/>
          <a:lstStyle/>
          <a:p>
            <a:r>
              <a:rPr lang="en-US" dirty="0"/>
              <a:t>Printing at Office Depot / Office Max </a:t>
            </a:r>
          </a:p>
        </p:txBody>
      </p:sp>
      <p:sp>
        <p:nvSpPr>
          <p:cNvPr id="5" name="Content Placeholder 2">
            <a:extLst>
              <a:ext uri="{FF2B5EF4-FFF2-40B4-BE49-F238E27FC236}">
                <a16:creationId xmlns:a16="http://schemas.microsoft.com/office/drawing/2014/main" id="{1D0F5083-7791-4DFF-A1FB-5F60BCFF5E0B}"/>
              </a:ext>
            </a:extLst>
          </p:cNvPr>
          <p:cNvSpPr txBox="1">
            <a:spLocks/>
          </p:cNvSpPr>
          <p:nvPr/>
        </p:nvSpPr>
        <p:spPr>
          <a:xfrm>
            <a:off x="526416" y="1145214"/>
            <a:ext cx="8076046" cy="5362118"/>
          </a:xfrm>
          <a:prstGeom prst="rect">
            <a:avLst/>
          </a:prstGeom>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1</a:t>
            </a:r>
            <a:r>
              <a:rPr lang="en-US" sz="2000" baseline="30000" dirty="0"/>
              <a:t>st</a:t>
            </a:r>
            <a:r>
              <a:rPr lang="en-US" sz="2000" dirty="0"/>
              <a:t> day Parent Introduction Letter, Cultural Images</a:t>
            </a:r>
          </a:p>
          <a:p>
            <a:r>
              <a:rPr lang="en-US" sz="2000" dirty="0">
                <a:solidFill>
                  <a:schemeClr val="tx1"/>
                </a:solidFill>
              </a:rPr>
              <a:t>Office Depot/Office Max Store Purchasing Program</a:t>
            </a:r>
          </a:p>
          <a:p>
            <a:pPr lvl="1"/>
            <a:r>
              <a:rPr lang="en-US" sz="1800" dirty="0">
                <a:solidFill>
                  <a:schemeClr val="tx1"/>
                </a:solidFill>
              </a:rPr>
              <a:t>Discounted pricing</a:t>
            </a:r>
          </a:p>
          <a:p>
            <a:pPr lvl="1"/>
            <a:r>
              <a:rPr lang="en-US" sz="1800" dirty="0">
                <a:solidFill>
                  <a:schemeClr val="tx1"/>
                </a:solidFill>
              </a:rPr>
              <a:t>Print on colored paper</a:t>
            </a:r>
            <a:endParaRPr lang="en-US" sz="1600" dirty="0">
              <a:solidFill>
                <a:schemeClr val="tx1"/>
              </a:solidFill>
            </a:endParaRPr>
          </a:p>
          <a:p>
            <a:r>
              <a:rPr lang="en-US" sz="2000" dirty="0">
                <a:solidFill>
                  <a:schemeClr val="tx1"/>
                </a:solidFill>
              </a:rPr>
              <a:t>Order Prints Online</a:t>
            </a:r>
          </a:p>
          <a:p>
            <a:pPr lvl="1"/>
            <a:r>
              <a:rPr lang="en-US" sz="1800" dirty="0">
                <a:solidFill>
                  <a:schemeClr val="tx1"/>
                </a:solidFill>
                <a:hlinkClick r:id="rId2"/>
              </a:rPr>
              <a:t>https://business.officedepot.com/index.do</a:t>
            </a:r>
            <a:endParaRPr lang="en-US" sz="1800" dirty="0">
              <a:solidFill>
                <a:schemeClr val="tx1"/>
              </a:solidFill>
            </a:endParaRPr>
          </a:p>
          <a:p>
            <a:pPr lvl="1"/>
            <a:r>
              <a:rPr lang="en-US" sz="1800" dirty="0">
                <a:solidFill>
                  <a:schemeClr val="tx1"/>
                </a:solidFill>
              </a:rPr>
              <a:t>Log In: </a:t>
            </a:r>
            <a:r>
              <a:rPr lang="en-US" sz="1800" dirty="0" err="1">
                <a:solidFill>
                  <a:schemeClr val="tx1"/>
                </a:solidFill>
              </a:rPr>
              <a:t>FuturaAdventures</a:t>
            </a:r>
            <a:endParaRPr lang="en-US" sz="1800" dirty="0">
              <a:solidFill>
                <a:schemeClr val="tx1"/>
              </a:solidFill>
            </a:endParaRPr>
          </a:p>
          <a:p>
            <a:pPr lvl="1"/>
            <a:r>
              <a:rPr lang="en-US" sz="1800" dirty="0">
                <a:solidFill>
                  <a:schemeClr val="tx1"/>
                </a:solidFill>
              </a:rPr>
              <a:t>Password &amp; additional instructions to follow</a:t>
            </a:r>
          </a:p>
          <a:p>
            <a:r>
              <a:rPr lang="en-US" sz="2000" dirty="0">
                <a:solidFill>
                  <a:schemeClr val="tx1"/>
                </a:solidFill>
              </a:rPr>
              <a:t>Be sure to check with your local Office Depot/Office Max as each is run slightly differently</a:t>
            </a:r>
          </a:p>
        </p:txBody>
      </p:sp>
    </p:spTree>
    <p:extLst>
      <p:ext uri="{BB962C8B-B14F-4D97-AF65-F5344CB8AC3E}">
        <p14:creationId xmlns:p14="http://schemas.microsoft.com/office/powerpoint/2010/main" val="1014366550"/>
      </p:ext>
    </p:extLst>
  </p:cSld>
  <p:clrMapOvr>
    <a:masterClrMapping/>
  </p:clrMapOvr>
  <mc:AlternateContent xmlns:mc="http://schemas.openxmlformats.org/markup-compatibility/2006" xmlns:p14="http://schemas.microsoft.com/office/powerpoint/2010/main">
    <mc:Choice Requires="p14">
      <p:transition spd="slow" p14:dur="2000" advTm="42880"/>
    </mc:Choice>
    <mc:Fallback xmlns="">
      <p:transition spd="slow" advTm="42880"/>
    </mc:Fallback>
  </mc:AlternateContent>
  <p:extLst>
    <p:ext uri="{E180D4A7-C9FB-4DFB-919C-405C955672EB}">
      <p14:showEvtLst xmlns:p14="http://schemas.microsoft.com/office/powerpoint/2010/main">
        <p14:playEvt time="1120" objId="3"/>
        <p14:triggerEvt type="onClick" time="1120" objId="3"/>
        <p14:stopEvt time="42880"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B3CA-16AC-4B75-A29F-55D141BBDB21}"/>
              </a:ext>
            </a:extLst>
          </p:cNvPr>
          <p:cNvSpPr>
            <a:spLocks noGrp="1"/>
          </p:cNvSpPr>
          <p:nvPr>
            <p:ph type="title"/>
          </p:nvPr>
        </p:nvSpPr>
        <p:spPr>
          <a:xfrm>
            <a:off x="808074" y="184297"/>
            <a:ext cx="10058400" cy="694661"/>
          </a:xfrm>
        </p:spPr>
        <p:txBody>
          <a:bodyPr>
            <a:normAutofit/>
          </a:bodyPr>
          <a:lstStyle/>
          <a:p>
            <a:r>
              <a:rPr lang="en-US" b="1" u="sng" dirty="0"/>
              <a:t>Helpful Tips:</a:t>
            </a:r>
            <a:endParaRPr lang="en-US" dirty="0"/>
          </a:p>
        </p:txBody>
      </p:sp>
      <p:sp>
        <p:nvSpPr>
          <p:cNvPr id="3" name="Content Placeholder 2">
            <a:extLst>
              <a:ext uri="{FF2B5EF4-FFF2-40B4-BE49-F238E27FC236}">
                <a16:creationId xmlns:a16="http://schemas.microsoft.com/office/drawing/2014/main" id="{5DF434EC-5782-456C-B251-B0DA0C8DB64E}"/>
              </a:ext>
            </a:extLst>
          </p:cNvPr>
          <p:cNvSpPr>
            <a:spLocks noGrp="1"/>
          </p:cNvSpPr>
          <p:nvPr>
            <p:ph sz="half" idx="1"/>
          </p:nvPr>
        </p:nvSpPr>
        <p:spPr>
          <a:xfrm>
            <a:off x="255182" y="878958"/>
            <a:ext cx="4848446" cy="5979042"/>
          </a:xfrm>
        </p:spPr>
        <p:txBody>
          <a:bodyPr>
            <a:normAutofit/>
          </a:bodyPr>
          <a:lstStyle/>
          <a:p>
            <a:pPr marL="0" marR="0" lvl="0" indent="0">
              <a:lnSpc>
                <a:spcPct val="115000"/>
              </a:lnSpc>
              <a:spcBef>
                <a:spcPts val="0"/>
              </a:spcBef>
              <a:spcAft>
                <a:spcPts val="0"/>
              </a:spcAft>
              <a:buNone/>
            </a:pPr>
            <a:r>
              <a:rPr lang="en-US" sz="1500" b="1" dirty="0">
                <a:effectLst/>
                <a:latin typeface="Century Gothic" panose="020B0502020202020204" pitchFamily="34" charset="0"/>
                <a:ea typeface="Times New Roman" panose="02020603050405020304" pitchFamily="18" charset="0"/>
                <a:cs typeface="Arial" panose="020B0604020202020204" pitchFamily="34" charset="0"/>
              </a:rPr>
              <a:t>Take advantage of the Futura library!</a:t>
            </a:r>
            <a:r>
              <a:rPr lang="en-US" sz="1500" dirty="0">
                <a:effectLst/>
                <a:latin typeface="Century Gothic" panose="020B0502020202020204" pitchFamily="34" charset="0"/>
                <a:ea typeface="Times New Roman" panose="02020603050405020304" pitchFamily="18" charset="0"/>
                <a:cs typeface="Arial" panose="020B0604020202020204" pitchFamily="34" charset="0"/>
              </a:rPr>
              <a:t> Our Futura library has many useful items for a great classroom, such as:</a:t>
            </a:r>
            <a:endParaRPr lang="en-US" sz="1500"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500" dirty="0">
                <a:effectLst/>
                <a:latin typeface="Century Gothic" panose="020B0502020202020204" pitchFamily="34" charset="0"/>
                <a:ea typeface="Times New Roman" panose="02020603050405020304" pitchFamily="18" charset="0"/>
                <a:cs typeface="Arial" panose="020B0604020202020204" pitchFamily="34" charset="0"/>
              </a:rPr>
              <a:t>conversation balls</a:t>
            </a:r>
            <a:endParaRPr lang="en-US" sz="1500"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500" dirty="0">
                <a:effectLst/>
                <a:latin typeface="Century Gothic" panose="020B0502020202020204" pitchFamily="34" charset="0"/>
                <a:ea typeface="Times New Roman" panose="02020603050405020304" pitchFamily="18" charset="0"/>
                <a:cs typeface="Arial" panose="020B0604020202020204" pitchFamily="34" charset="0"/>
              </a:rPr>
              <a:t>flyswatters</a:t>
            </a:r>
            <a:endParaRPr lang="en-US" sz="1500"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500" dirty="0">
                <a:effectLst/>
                <a:latin typeface="Century Gothic" panose="020B0502020202020204" pitchFamily="34" charset="0"/>
                <a:ea typeface="Times New Roman" panose="02020603050405020304" pitchFamily="18" charset="0"/>
                <a:cs typeface="Arial" panose="020B0604020202020204" pitchFamily="34" charset="0"/>
              </a:rPr>
              <a:t>microphones</a:t>
            </a:r>
            <a:endParaRPr lang="en-US" sz="1500"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500" dirty="0">
                <a:effectLst/>
                <a:latin typeface="Century Gothic" panose="020B0502020202020204" pitchFamily="34" charset="0"/>
                <a:ea typeface="Times New Roman" panose="02020603050405020304" pitchFamily="18" charset="0"/>
                <a:cs typeface="Arial" panose="020B0604020202020204" pitchFamily="34" charset="0"/>
              </a:rPr>
              <a:t>white boards</a:t>
            </a:r>
            <a:endParaRPr lang="en-US" sz="1500"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Wingdings" panose="05000000000000000000" pitchFamily="2" charset="2"/>
              <a:buChar char=""/>
            </a:pPr>
            <a:r>
              <a:rPr lang="en-US" sz="1500" dirty="0">
                <a:effectLst/>
                <a:latin typeface="Century Gothic" panose="020B0502020202020204" pitchFamily="34" charset="0"/>
                <a:ea typeface="Times New Roman" panose="02020603050405020304" pitchFamily="18" charset="0"/>
                <a:cs typeface="Arial" panose="020B0604020202020204" pitchFamily="34" charset="0"/>
              </a:rPr>
              <a:t>stickers</a:t>
            </a:r>
            <a:endParaRPr lang="en-US" sz="1500" dirty="0">
              <a:effectLst/>
              <a:latin typeface="Times New Roman" panose="02020603050405020304" pitchFamily="18" charset="0"/>
              <a:ea typeface="Times New Roman" panose="02020603050405020304" pitchFamily="18" charset="0"/>
            </a:endParaRPr>
          </a:p>
          <a:p>
            <a:pPr marL="0" indent="0">
              <a:spcAft>
                <a:spcPts val="600"/>
              </a:spcAft>
              <a:buNone/>
            </a:pPr>
            <a:r>
              <a:rPr lang="en-US" sz="1500" b="1" dirty="0">
                <a:effectLst/>
                <a:latin typeface="Century Gothic" panose="020B0502020202020204" pitchFamily="34" charset="0"/>
                <a:ea typeface="Times New Roman" panose="02020603050405020304" pitchFamily="18" charset="0"/>
                <a:cs typeface="Arial" panose="020B0604020202020204" pitchFamily="34" charset="0"/>
              </a:rPr>
              <a:t>Start with the basics needed &amp; use the expense allotment to make you a better teacher:</a:t>
            </a:r>
            <a:r>
              <a:rPr lang="en-US" sz="1500" dirty="0">
                <a:effectLst/>
                <a:latin typeface="Century Gothic" panose="020B0502020202020204" pitchFamily="34" charset="0"/>
                <a:ea typeface="Times New Roman" panose="02020603050405020304" pitchFamily="18" charset="0"/>
                <a:cs typeface="Arial" panose="020B0604020202020204" pitchFamily="34" charset="0"/>
              </a:rPr>
              <a:t> Copies, certificates with stickers, visuals, props, etc.</a:t>
            </a:r>
            <a:endParaRPr lang="en-US" sz="1500" dirty="0">
              <a:effectLst/>
              <a:latin typeface="Times New Roman" panose="02020603050405020304" pitchFamily="18" charset="0"/>
              <a:ea typeface="Times New Roman" panose="02020603050405020304" pitchFamily="18" charset="0"/>
            </a:endParaRPr>
          </a:p>
          <a:p>
            <a:pPr marL="0" indent="0">
              <a:spcAft>
                <a:spcPts val="600"/>
              </a:spcAft>
              <a:buNone/>
            </a:pPr>
            <a:r>
              <a:rPr lang="en-US" sz="1500" b="1" dirty="0">
                <a:effectLst/>
                <a:latin typeface="Century Gothic" panose="020B0502020202020204" pitchFamily="34" charset="0"/>
                <a:ea typeface="Times New Roman" panose="02020603050405020304" pitchFamily="18" charset="0"/>
                <a:cs typeface="Arial" panose="020B0604020202020204" pitchFamily="34" charset="0"/>
              </a:rPr>
              <a:t>Don’t give a prize for EVERYTHING!</a:t>
            </a:r>
            <a:r>
              <a:rPr lang="en-US" sz="1500" dirty="0">
                <a:effectLst/>
                <a:latin typeface="Century Gothic" panose="020B0502020202020204" pitchFamily="34" charset="0"/>
                <a:ea typeface="Times New Roman" panose="02020603050405020304" pitchFamily="18" charset="0"/>
                <a:cs typeface="Arial" panose="020B0604020202020204" pitchFamily="34" charset="0"/>
              </a:rPr>
              <a:t> Students go through the whole day at school without candy/prizes, so it is okay to play a game and not to give the winners something each time. Please limit candy/treats in general. Stickers and high fives work well for praise! </a:t>
            </a:r>
            <a:endParaRPr lang="en-US" sz="1500" dirty="0">
              <a:effectLst/>
              <a:latin typeface="Times New Roman" panose="02020603050405020304" pitchFamily="18" charset="0"/>
              <a:ea typeface="Times New Roman" panose="02020603050405020304" pitchFamily="18" charset="0"/>
            </a:endParaRPr>
          </a:p>
          <a:p>
            <a:pPr marL="0" lvl="0" indent="0">
              <a:spcAft>
                <a:spcPts val="600"/>
              </a:spcAft>
              <a:buNone/>
            </a:pPr>
            <a:endParaRPr lang="en-US" dirty="0"/>
          </a:p>
        </p:txBody>
      </p:sp>
      <p:sp>
        <p:nvSpPr>
          <p:cNvPr id="4" name="Content Placeholder 3">
            <a:extLst>
              <a:ext uri="{FF2B5EF4-FFF2-40B4-BE49-F238E27FC236}">
                <a16:creationId xmlns:a16="http://schemas.microsoft.com/office/drawing/2014/main" id="{12156C81-0A95-454F-B435-16D4D40857A2}"/>
              </a:ext>
            </a:extLst>
          </p:cNvPr>
          <p:cNvSpPr>
            <a:spLocks noGrp="1"/>
          </p:cNvSpPr>
          <p:nvPr>
            <p:ph sz="half" idx="2"/>
          </p:nvPr>
        </p:nvSpPr>
        <p:spPr>
          <a:xfrm>
            <a:off x="5460036" y="439010"/>
            <a:ext cx="3926958" cy="5622203"/>
          </a:xfrm>
        </p:spPr>
        <p:txBody>
          <a:bodyPr>
            <a:normAutofit/>
          </a:bodyPr>
          <a:lstStyle/>
          <a:p>
            <a:pPr marL="0" marR="0" lvl="0" indent="0">
              <a:lnSpc>
                <a:spcPct val="115000"/>
              </a:lnSpc>
              <a:spcBef>
                <a:spcPts val="0"/>
              </a:spcBef>
              <a:spcAft>
                <a:spcPts val="0"/>
              </a:spcAft>
              <a:buNone/>
            </a:pPr>
            <a:r>
              <a:rPr lang="en-US" sz="1500" b="1" dirty="0">
                <a:effectLst/>
                <a:latin typeface="Century Gothic" panose="020B0502020202020204" pitchFamily="34" charset="0"/>
                <a:ea typeface="Times New Roman" panose="02020603050405020304" pitchFamily="18" charset="0"/>
                <a:cs typeface="Arial" panose="020B0604020202020204" pitchFamily="34" charset="0"/>
              </a:rPr>
              <a:t>Don’t stock up on craft items!</a:t>
            </a:r>
            <a:r>
              <a:rPr lang="en-US" sz="1500" dirty="0">
                <a:effectLst/>
                <a:latin typeface="Century Gothic" panose="020B0502020202020204" pitchFamily="34" charset="0"/>
                <a:ea typeface="Times New Roman" panose="02020603050405020304" pitchFamily="18" charset="0"/>
                <a:cs typeface="Arial" panose="020B0604020202020204" pitchFamily="34" charset="0"/>
              </a:rPr>
              <a:t> Crafts are a very small portion of our classes, so utilize the Futura library to pick up items instead of splurging on supplies.</a:t>
            </a:r>
          </a:p>
          <a:p>
            <a:pPr marL="0" marR="0" lvl="0" indent="0">
              <a:lnSpc>
                <a:spcPct val="115000"/>
              </a:lnSpc>
              <a:spcBef>
                <a:spcPts val="0"/>
              </a:spcBef>
              <a:spcAft>
                <a:spcPts val="0"/>
              </a:spcAft>
              <a:buNone/>
            </a:pPr>
            <a:endParaRPr lang="en-US" sz="15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500" dirty="0">
                <a:effectLst/>
                <a:latin typeface="Century Gothic" panose="020B0502020202020204" pitchFamily="34" charset="0"/>
                <a:ea typeface="Times New Roman" panose="02020603050405020304" pitchFamily="18" charset="0"/>
                <a:cs typeface="Arial" panose="020B0604020202020204" pitchFamily="34" charset="0"/>
              </a:rPr>
              <a:t>We are not allowed to use the classroom materials such as coloring supplies in the room you are using. You can ask the students to use colors if they have them in their backpacks. </a:t>
            </a:r>
            <a:endParaRPr lang="en-US" sz="15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500" dirty="0">
                <a:effectLst/>
                <a:latin typeface="Century Gothic" panose="020B0502020202020204" pitchFamily="34" charset="0"/>
                <a:ea typeface="Times New Roman" panose="02020603050405020304" pitchFamily="18" charset="0"/>
                <a:cs typeface="Arial" panose="020B0604020202020204" pitchFamily="34" charset="0"/>
              </a:rPr>
              <a:t>Don’t hesitate to ask your area manager or fellow teachers for any resources, questions, etc. </a:t>
            </a:r>
          </a:p>
          <a:p>
            <a:pPr marL="457200" marR="0">
              <a:spcBef>
                <a:spcPts val="0"/>
              </a:spcBef>
              <a:spcAft>
                <a:spcPts val="0"/>
              </a:spcAft>
            </a:pPr>
            <a:endParaRPr lang="en-US" sz="1500" dirty="0">
              <a:latin typeface="Century Gothic" panose="020B0502020202020204" pitchFamily="34" charset="0"/>
              <a:ea typeface="Times New Roman" panose="02020603050405020304" pitchFamily="18" charset="0"/>
              <a:cs typeface="Arial" panose="020B0604020202020204" pitchFamily="34" charset="0"/>
            </a:endParaRPr>
          </a:p>
          <a:p>
            <a:pPr marL="114300" marR="0" indent="0">
              <a:spcBef>
                <a:spcPts val="0"/>
              </a:spcBef>
              <a:spcAft>
                <a:spcPts val="0"/>
              </a:spcAft>
              <a:buNone/>
            </a:pPr>
            <a:endParaRPr lang="en-US" sz="1500" dirty="0">
              <a:effectLst/>
              <a:latin typeface="Times New Roman" panose="02020603050405020304" pitchFamily="18" charset="0"/>
              <a:ea typeface="Times New Roman" panose="02020603050405020304" pitchFamily="18" charset="0"/>
            </a:endParaRPr>
          </a:p>
          <a:p>
            <a:pPr marL="0" lvl="0" indent="0">
              <a:buNone/>
            </a:pPr>
            <a:endParaRPr lang="en-US" dirty="0"/>
          </a:p>
        </p:txBody>
      </p:sp>
      <p:sp>
        <p:nvSpPr>
          <p:cNvPr id="7" name="Rectangle 5">
            <a:extLst>
              <a:ext uri="{FF2B5EF4-FFF2-40B4-BE49-F238E27FC236}">
                <a16:creationId xmlns:a16="http://schemas.microsoft.com/office/drawing/2014/main" id="{BE6475F3-DBD9-D36F-0BDF-3BF4D0F04F81}"/>
              </a:ext>
            </a:extLst>
          </p:cNvPr>
          <p:cNvSpPr>
            <a:spLocks noChangeArrowheads="1"/>
          </p:cNvSpPr>
          <p:nvPr/>
        </p:nvSpPr>
        <p:spPr bwMode="auto">
          <a:xfrm>
            <a:off x="5460036" y="4013784"/>
            <a:ext cx="448306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sng"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WHERE TO GO: </a:t>
            </a:r>
            <a:endParaRPr kumimoji="0" lang="en-US" altLang="en-US" sz="15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5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Dollar Tree/Dollar General/Five Below</a:t>
            </a:r>
            <a:r>
              <a:rPr kumimoji="0" lang="en-US" altLang="en-US" sz="15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have great affordable options for classroom supplies! </a:t>
            </a:r>
            <a:endParaRPr kumimoji="0" lang="en-US" altLang="en-US" sz="15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5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Target</a:t>
            </a:r>
            <a:r>
              <a:rPr kumimoji="0" lang="en-US" altLang="en-US" sz="15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Dollar section at the front of the store can be a great resource. </a:t>
            </a:r>
          </a:p>
          <a:p>
            <a:pPr marL="285750" indent="-285750" defTabSz="914400">
              <a:buFont typeface="Arial" panose="020B0604020202020204" pitchFamily="34" charset="0"/>
              <a:buChar char="•"/>
            </a:pPr>
            <a:r>
              <a:rPr kumimoji="0" lang="en-US" altLang="en-US" sz="15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Office Max/Depot</a:t>
            </a:r>
            <a:r>
              <a:rPr kumimoji="0" lang="en-US" altLang="en-US" sz="15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 with the Futura Business Solutions SPC account for discounted copies and supplies. </a:t>
            </a:r>
          </a:p>
          <a:p>
            <a:pPr marL="285750" indent="-285750" defTabSz="914400">
              <a:buFont typeface="Arial" panose="020B0604020202020204" pitchFamily="34" charset="0"/>
              <a:buChar char="•"/>
            </a:pPr>
            <a:r>
              <a:rPr kumimoji="0" lang="en-US" altLang="en-US" sz="1500" b="1"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Michaels &amp; Hobby Lobby</a:t>
            </a:r>
            <a:r>
              <a:rPr kumimoji="0" lang="en-US" altLang="en-US" sz="15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can often have good prices. </a:t>
            </a:r>
            <a:endParaRPr kumimoji="0" lang="en-US" altLang="en-US" sz="1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pic>
        <p:nvPicPr>
          <p:cNvPr id="2052" name="Picture 3" descr="http://www.buzzle.com/images/quotes/teacher-appreciation-joyce-meyer.jpg">
            <a:extLst>
              <a:ext uri="{FF2B5EF4-FFF2-40B4-BE49-F238E27FC236}">
                <a16:creationId xmlns:a16="http://schemas.microsoft.com/office/drawing/2014/main" id="{A15E2977-CD90-6EA1-AEB4-2537F989C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6133" y="1413055"/>
            <a:ext cx="2277004" cy="227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57871"/>
      </p:ext>
    </p:extLst>
  </p:cSld>
  <p:clrMapOvr>
    <a:masterClrMapping/>
  </p:clrMapOvr>
  <mc:AlternateContent xmlns:mc="http://schemas.openxmlformats.org/markup-compatibility/2006" xmlns:p14="http://schemas.microsoft.com/office/powerpoint/2010/main">
    <mc:Choice Requires="p14">
      <p:transition spd="slow" p14:dur="2000" advTm="86097"/>
    </mc:Choice>
    <mc:Fallback xmlns="">
      <p:transition spd="slow" advTm="86097"/>
    </mc:Fallback>
  </mc:AlternateContent>
  <p:extLst>
    <p:ext uri="{E180D4A7-C9FB-4DFB-919C-405C955672EB}">
      <p14:showEvtLst xmlns:p14="http://schemas.microsoft.com/office/powerpoint/2010/main">
        <p14:playEvt time="1089" objId="5"/>
        <p14:triggerEvt type="onClick" time="1089" objId="5"/>
        <p14:stopEvt time="86097"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24" y="1443346"/>
            <a:ext cx="2496689" cy="1500554"/>
          </a:xfrm>
        </p:spPr>
        <p:txBody>
          <a:bodyPr/>
          <a:lstStyle/>
          <a:p>
            <a:r>
              <a:rPr lang="en-US" dirty="0"/>
              <a:t>Expense</a:t>
            </a:r>
            <a:br>
              <a:rPr lang="en-US" dirty="0"/>
            </a:br>
            <a:r>
              <a:rPr lang="en-US" dirty="0"/>
              <a:t>  Reports</a:t>
            </a:r>
          </a:p>
        </p:txBody>
      </p:sp>
      <p:sp>
        <p:nvSpPr>
          <p:cNvPr id="11" name="Rectangle 10">
            <a:extLst>
              <a:ext uri="{FF2B5EF4-FFF2-40B4-BE49-F238E27FC236}">
                <a16:creationId xmlns:a16="http://schemas.microsoft.com/office/drawing/2014/main" id="{264680A4-BC2E-4340-8D8B-AD2499E11597}"/>
              </a:ext>
            </a:extLst>
          </p:cNvPr>
          <p:cNvSpPr/>
          <p:nvPr/>
        </p:nvSpPr>
        <p:spPr>
          <a:xfrm>
            <a:off x="10558791" y="179846"/>
            <a:ext cx="857928" cy="830997"/>
          </a:xfrm>
          <a:prstGeom prst="rect">
            <a:avLst/>
          </a:prstGeom>
          <a:noFill/>
        </p:spPr>
        <p:txBody>
          <a:bodyPr wrap="none" lIns="91440" tIns="45720" rIns="91440" bIns="45720">
            <a:spAutoFit/>
          </a:bodyPr>
          <a:lstStyle/>
          <a:p>
            <a:pPr algn="ctr"/>
            <a:r>
              <a:rPr lang="en-US" sz="2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a:t>
            </a:r>
            <a:r>
              <a:rPr lang="en-US" sz="4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1</a:t>
            </a:r>
            <a:endParaRPr lang="en-US" sz="2800" b="0" cap="none" spc="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3486C09C-A7DE-421D-98CF-6B885B12588F}"/>
              </a:ext>
            </a:extLst>
          </p:cNvPr>
          <p:cNvSpPr/>
          <p:nvPr/>
        </p:nvSpPr>
        <p:spPr>
          <a:xfrm>
            <a:off x="10536139" y="1792515"/>
            <a:ext cx="857928" cy="830997"/>
          </a:xfrm>
          <a:prstGeom prst="rect">
            <a:avLst/>
          </a:prstGeom>
          <a:noFill/>
        </p:spPr>
        <p:txBody>
          <a:bodyPr wrap="none" lIns="91440" tIns="45720" rIns="91440" bIns="45720">
            <a:spAutoFit/>
          </a:bodyPr>
          <a:lstStyle/>
          <a:p>
            <a:pPr algn="ctr"/>
            <a:r>
              <a:rPr lang="en-US" sz="2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a:t>
            </a:r>
            <a:r>
              <a:rPr lang="en-US" sz="4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2</a:t>
            </a:r>
            <a:endParaRPr lang="en-US" sz="2800" b="0" cap="none" spc="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411B9CF5-B957-438D-A44D-88B86971740D}"/>
              </a:ext>
            </a:extLst>
          </p:cNvPr>
          <p:cNvSpPr/>
          <p:nvPr/>
        </p:nvSpPr>
        <p:spPr>
          <a:xfrm>
            <a:off x="10542013" y="3883913"/>
            <a:ext cx="857928" cy="830997"/>
          </a:xfrm>
          <a:prstGeom prst="rect">
            <a:avLst/>
          </a:prstGeom>
          <a:noFill/>
        </p:spPr>
        <p:txBody>
          <a:bodyPr wrap="none" lIns="91440" tIns="45720" rIns="91440" bIns="45720">
            <a:spAutoFit/>
          </a:bodyPr>
          <a:lstStyle/>
          <a:p>
            <a:pPr algn="ctr"/>
            <a:r>
              <a:rPr lang="en-US" sz="2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a:t>
            </a:r>
            <a:r>
              <a:rPr lang="en-US" sz="4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3</a:t>
            </a:r>
            <a:endParaRPr lang="en-US" sz="2800" b="0" cap="none" spc="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68A37BF5-E784-4385-9F27-298AB12DF556}"/>
              </a:ext>
            </a:extLst>
          </p:cNvPr>
          <p:cNvSpPr/>
          <p:nvPr/>
        </p:nvSpPr>
        <p:spPr>
          <a:xfrm>
            <a:off x="10510972" y="5431819"/>
            <a:ext cx="857928" cy="830997"/>
          </a:xfrm>
          <a:prstGeom prst="rect">
            <a:avLst/>
          </a:prstGeom>
          <a:noFill/>
        </p:spPr>
        <p:txBody>
          <a:bodyPr wrap="none" lIns="91440" tIns="45720" rIns="91440" bIns="45720">
            <a:spAutoFit/>
          </a:bodyPr>
          <a:lstStyle/>
          <a:p>
            <a:pPr algn="ctr"/>
            <a:r>
              <a:rPr lang="en-US" sz="2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a:t>
            </a:r>
            <a:r>
              <a:rPr lang="en-US" sz="4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4</a:t>
            </a:r>
            <a:endParaRPr lang="en-US" sz="2800" b="0" cap="none" spc="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127E2C39-AAFF-EB5F-66A0-2BEB8BFA2B0D}"/>
              </a:ext>
            </a:extLst>
          </p:cNvPr>
          <p:cNvPicPr>
            <a:picLocks noChangeAspect="1"/>
          </p:cNvPicPr>
          <p:nvPr/>
        </p:nvPicPr>
        <p:blipFill rotWithShape="1">
          <a:blip r:embed="rId2"/>
          <a:srcRect l="41250" t="21046" r="12372" b="13061"/>
          <a:stretch/>
        </p:blipFill>
        <p:spPr>
          <a:xfrm>
            <a:off x="2503007" y="240032"/>
            <a:ext cx="8055784" cy="6438122"/>
          </a:xfrm>
          <a:prstGeom prst="rect">
            <a:avLst/>
          </a:prstGeom>
        </p:spPr>
      </p:pic>
    </p:spTree>
    <p:extLst>
      <p:ext uri="{BB962C8B-B14F-4D97-AF65-F5344CB8AC3E}">
        <p14:creationId xmlns:p14="http://schemas.microsoft.com/office/powerpoint/2010/main" val="343153845"/>
      </p:ext>
    </p:extLst>
  </p:cSld>
  <p:clrMapOvr>
    <a:masterClrMapping/>
  </p:clrMapOvr>
  <mc:AlternateContent xmlns:mc="http://schemas.openxmlformats.org/markup-compatibility/2006" xmlns:p14="http://schemas.microsoft.com/office/powerpoint/2010/main">
    <mc:Choice Requires="p14">
      <p:transition spd="slow" p14:dur="2000" advTm="48515"/>
    </mc:Choice>
    <mc:Fallback xmlns="">
      <p:transition spd="slow" advTm="48515"/>
    </mc:Fallback>
  </mc:AlternateContent>
  <p:extLst>
    <p:ext uri="{E180D4A7-C9FB-4DFB-919C-405C955672EB}">
      <p14:showEvtLst xmlns:p14="http://schemas.microsoft.com/office/powerpoint/2010/main">
        <p14:playEvt time="845" objId="15"/>
        <p14:triggerEvt type="onClick" time="845" objId="15"/>
        <p14:stopEvt time="48515" objId="1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35" y="285750"/>
            <a:ext cx="9212139" cy="866776"/>
          </a:xfrm>
        </p:spPr>
        <p:txBody>
          <a:bodyPr>
            <a:normAutofit/>
          </a:bodyPr>
          <a:lstStyle/>
          <a:p>
            <a:r>
              <a:rPr lang="en-US" dirty="0"/>
              <a:t>Expense Report Example</a:t>
            </a:r>
          </a:p>
        </p:txBody>
      </p:sp>
      <p:sp>
        <p:nvSpPr>
          <p:cNvPr id="12" name="Rectangle 11">
            <a:extLst>
              <a:ext uri="{FF2B5EF4-FFF2-40B4-BE49-F238E27FC236}">
                <a16:creationId xmlns:a16="http://schemas.microsoft.com/office/drawing/2014/main" id="{356BAE94-4E35-41E4-802C-45CDD573E249}"/>
              </a:ext>
            </a:extLst>
          </p:cNvPr>
          <p:cNvSpPr/>
          <p:nvPr/>
        </p:nvSpPr>
        <p:spPr>
          <a:xfrm>
            <a:off x="10473305" y="1468976"/>
            <a:ext cx="857928" cy="830997"/>
          </a:xfrm>
          <a:prstGeom prst="rect">
            <a:avLst/>
          </a:prstGeom>
          <a:noFill/>
        </p:spPr>
        <p:txBody>
          <a:bodyPr wrap="none" lIns="91440" tIns="45720" rIns="91440" bIns="45720">
            <a:spAutoFit/>
          </a:bodyPr>
          <a:lstStyle/>
          <a:p>
            <a:pPr algn="ctr"/>
            <a:r>
              <a:rPr lang="en-US" sz="2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a:t>
            </a:r>
            <a:r>
              <a:rPr lang="en-US" sz="4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1</a:t>
            </a:r>
            <a:endParaRPr lang="en-US" sz="2800" b="0" cap="none" spc="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4BD3B425-EC33-4F96-AE98-D3A0D0B24562}"/>
              </a:ext>
            </a:extLst>
          </p:cNvPr>
          <p:cNvSpPr/>
          <p:nvPr/>
        </p:nvSpPr>
        <p:spPr>
          <a:xfrm>
            <a:off x="10479400" y="2932165"/>
            <a:ext cx="857928" cy="830997"/>
          </a:xfrm>
          <a:prstGeom prst="rect">
            <a:avLst/>
          </a:prstGeom>
          <a:noFill/>
        </p:spPr>
        <p:txBody>
          <a:bodyPr wrap="none" lIns="91440" tIns="45720" rIns="91440" bIns="45720">
            <a:spAutoFit/>
          </a:bodyPr>
          <a:lstStyle/>
          <a:p>
            <a:pPr algn="ctr"/>
            <a:r>
              <a:rPr lang="en-US" sz="2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a:t>
            </a:r>
            <a:r>
              <a:rPr lang="en-US" sz="4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2</a:t>
            </a:r>
            <a:endParaRPr lang="en-US" sz="2800" b="0" cap="none" spc="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319080CE-CD1B-4040-8E8B-CF4EAD22D813}"/>
              </a:ext>
            </a:extLst>
          </p:cNvPr>
          <p:cNvSpPr/>
          <p:nvPr/>
        </p:nvSpPr>
        <p:spPr>
          <a:xfrm>
            <a:off x="10473305" y="4679079"/>
            <a:ext cx="857928" cy="830997"/>
          </a:xfrm>
          <a:prstGeom prst="rect">
            <a:avLst/>
          </a:prstGeom>
          <a:noFill/>
        </p:spPr>
        <p:txBody>
          <a:bodyPr wrap="none" lIns="91440" tIns="45720" rIns="91440" bIns="45720">
            <a:spAutoFit/>
          </a:bodyPr>
          <a:lstStyle/>
          <a:p>
            <a:pPr algn="ctr"/>
            <a:r>
              <a:rPr lang="en-US" sz="2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a:t>
            </a:r>
            <a:r>
              <a:rPr lang="en-US" sz="4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3</a:t>
            </a:r>
            <a:endParaRPr lang="en-US" sz="2800" b="0" cap="none" spc="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F8FA6D7C-28EC-4749-BDD5-044689B0E0EC}"/>
              </a:ext>
            </a:extLst>
          </p:cNvPr>
          <p:cNvSpPr/>
          <p:nvPr/>
        </p:nvSpPr>
        <p:spPr>
          <a:xfrm>
            <a:off x="10473305" y="5943464"/>
            <a:ext cx="857928" cy="830997"/>
          </a:xfrm>
          <a:prstGeom prst="rect">
            <a:avLst/>
          </a:prstGeom>
          <a:noFill/>
        </p:spPr>
        <p:txBody>
          <a:bodyPr wrap="none" lIns="91440" tIns="45720" rIns="91440" bIns="45720">
            <a:spAutoFit/>
          </a:bodyPr>
          <a:lstStyle/>
          <a:p>
            <a:pPr algn="ctr"/>
            <a:r>
              <a:rPr lang="en-US" sz="2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a:t>
            </a:r>
            <a:r>
              <a:rPr lang="en-US" sz="480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sym typeface="Wingdings" panose="05000000000000000000" pitchFamily="2" charset="2"/>
              </a:rPr>
              <a:t>4</a:t>
            </a:r>
            <a:endParaRPr lang="en-US" sz="2800" b="0" cap="none" spc="0" dirty="0">
              <a:ln w="0">
                <a:solidFill>
                  <a:schemeClr val="accent4">
                    <a:lumMod val="60000"/>
                    <a:lumOff val="40000"/>
                  </a:schemeClr>
                </a:solidFill>
              </a:ln>
              <a:solidFill>
                <a:schemeClr val="accent4"/>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5BAD323E-D0C5-D1DC-D38D-4ACD5B8140AC}"/>
              </a:ext>
            </a:extLst>
          </p:cNvPr>
          <p:cNvPicPr>
            <a:picLocks noChangeAspect="1"/>
          </p:cNvPicPr>
          <p:nvPr/>
        </p:nvPicPr>
        <p:blipFill rotWithShape="1">
          <a:blip r:embed="rId2"/>
          <a:srcRect l="41097" t="21420" r="12143" b="33717"/>
          <a:stretch/>
        </p:blipFill>
        <p:spPr>
          <a:xfrm>
            <a:off x="168716" y="1152526"/>
            <a:ext cx="10174386" cy="5490870"/>
          </a:xfrm>
          <a:prstGeom prst="rect">
            <a:avLst/>
          </a:prstGeom>
        </p:spPr>
      </p:pic>
    </p:spTree>
    <p:extLst>
      <p:ext uri="{BB962C8B-B14F-4D97-AF65-F5344CB8AC3E}">
        <p14:creationId xmlns:p14="http://schemas.microsoft.com/office/powerpoint/2010/main" val="4259723600"/>
      </p:ext>
    </p:extLst>
  </p:cSld>
  <p:clrMapOvr>
    <a:masterClrMapping/>
  </p:clrMapOvr>
  <mc:AlternateContent xmlns:mc="http://schemas.openxmlformats.org/markup-compatibility/2006" xmlns:p14="http://schemas.microsoft.com/office/powerpoint/2010/main">
    <mc:Choice Requires="p14">
      <p:transition spd="slow" p14:dur="2000" advTm="70213"/>
    </mc:Choice>
    <mc:Fallback xmlns="">
      <p:transition spd="slow" advTm="70213"/>
    </mc:Fallback>
  </mc:AlternateContent>
  <p:extLst>
    <p:ext uri="{E180D4A7-C9FB-4DFB-919C-405C955672EB}">
      <p14:showEvtLst xmlns:p14="http://schemas.microsoft.com/office/powerpoint/2010/main">
        <p14:playEvt time="977" objId="16"/>
        <p14:triggerEvt type="onClick" time="977" objId="16"/>
        <p14:stopEvt time="70213" objId="1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891" y="177210"/>
            <a:ext cx="4993365" cy="949842"/>
          </a:xfrm>
        </p:spPr>
        <p:txBody>
          <a:bodyPr>
            <a:normAutofit/>
          </a:bodyPr>
          <a:lstStyle/>
          <a:p>
            <a:r>
              <a:rPr lang="en-US" dirty="0"/>
              <a:t>Examples of Receipts</a:t>
            </a:r>
          </a:p>
        </p:txBody>
      </p:sp>
      <p:pic>
        <p:nvPicPr>
          <p:cNvPr id="8" name="Picture 7">
            <a:extLst>
              <a:ext uri="{FF2B5EF4-FFF2-40B4-BE49-F238E27FC236}">
                <a16:creationId xmlns:a16="http://schemas.microsoft.com/office/drawing/2014/main" id="{12A6AD82-30F9-458E-953E-A0910624AD63}"/>
              </a:ext>
            </a:extLst>
          </p:cNvPr>
          <p:cNvPicPr>
            <a:picLocks noChangeAspect="1"/>
          </p:cNvPicPr>
          <p:nvPr/>
        </p:nvPicPr>
        <p:blipFill rotWithShape="1">
          <a:blip r:embed="rId2"/>
          <a:srcRect l="2583" t="12101" r="5220" b="11275"/>
          <a:stretch/>
        </p:blipFill>
        <p:spPr>
          <a:xfrm rot="5400000">
            <a:off x="6244857" y="1446032"/>
            <a:ext cx="6322828" cy="3941135"/>
          </a:xfrm>
          <a:prstGeom prst="rect">
            <a:avLst/>
          </a:prstGeom>
          <a:ln>
            <a:solidFill>
              <a:schemeClr val="accent1"/>
            </a:solidFill>
          </a:ln>
        </p:spPr>
      </p:pic>
      <p:pic>
        <p:nvPicPr>
          <p:cNvPr id="10" name="Picture 9">
            <a:extLst>
              <a:ext uri="{FF2B5EF4-FFF2-40B4-BE49-F238E27FC236}">
                <a16:creationId xmlns:a16="http://schemas.microsoft.com/office/drawing/2014/main" id="{CC21AD1B-AAB7-4FD5-AAD0-CB9BEDE3BCC9}"/>
              </a:ext>
            </a:extLst>
          </p:cNvPr>
          <p:cNvPicPr>
            <a:picLocks noChangeAspect="1"/>
          </p:cNvPicPr>
          <p:nvPr/>
        </p:nvPicPr>
        <p:blipFill rotWithShape="1">
          <a:blip r:embed="rId3"/>
          <a:srcRect l="15467" r="15158"/>
          <a:stretch/>
        </p:blipFill>
        <p:spPr>
          <a:xfrm rot="16200000">
            <a:off x="874232" y="614723"/>
            <a:ext cx="5730949" cy="6195631"/>
          </a:xfrm>
          <a:prstGeom prst="rect">
            <a:avLst/>
          </a:prstGeom>
          <a:ln>
            <a:solidFill>
              <a:schemeClr val="accent1"/>
            </a:solidFill>
          </a:ln>
        </p:spPr>
      </p:pic>
    </p:spTree>
    <p:extLst>
      <p:ext uri="{BB962C8B-B14F-4D97-AF65-F5344CB8AC3E}">
        <p14:creationId xmlns:p14="http://schemas.microsoft.com/office/powerpoint/2010/main" val="3519080685"/>
      </p:ext>
    </p:extLst>
  </p:cSld>
  <p:clrMapOvr>
    <a:masterClrMapping/>
  </p:clrMapOvr>
  <mc:AlternateContent xmlns:mc="http://schemas.openxmlformats.org/markup-compatibility/2006" xmlns:p14="http://schemas.microsoft.com/office/powerpoint/2010/main">
    <mc:Choice Requires="p14">
      <p:transition spd="slow" p14:dur="2000" advTm="49930"/>
    </mc:Choice>
    <mc:Fallback xmlns="">
      <p:transition spd="slow" advTm="49930"/>
    </mc:Fallback>
  </mc:AlternateContent>
  <p:extLst>
    <p:ext uri="{E180D4A7-C9FB-4DFB-919C-405C955672EB}">
      <p14:showEvtLst xmlns:p14="http://schemas.microsoft.com/office/powerpoint/2010/main">
        <p14:playEvt time="840" objId="3"/>
        <p14:triggerEvt type="onClick" time="840" objId="3"/>
        <p14:stopEvt time="49930"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4607-7146-4D23-AD46-CEE69F4A5E0F}"/>
              </a:ext>
            </a:extLst>
          </p:cNvPr>
          <p:cNvSpPr>
            <a:spLocks noGrp="1"/>
          </p:cNvSpPr>
          <p:nvPr>
            <p:ph type="title"/>
          </p:nvPr>
        </p:nvSpPr>
        <p:spPr>
          <a:xfrm>
            <a:off x="650701" y="243681"/>
            <a:ext cx="8596668" cy="695417"/>
          </a:xfrm>
        </p:spPr>
        <p:txBody>
          <a:bodyPr/>
          <a:lstStyle/>
          <a:p>
            <a:r>
              <a:rPr lang="en-US" dirty="0"/>
              <a:t>Expense Reports Recap</a:t>
            </a:r>
          </a:p>
        </p:txBody>
      </p:sp>
      <p:sp>
        <p:nvSpPr>
          <p:cNvPr id="3" name="Content Placeholder 2">
            <a:extLst>
              <a:ext uri="{FF2B5EF4-FFF2-40B4-BE49-F238E27FC236}">
                <a16:creationId xmlns:a16="http://schemas.microsoft.com/office/drawing/2014/main" id="{780379A9-2626-46C2-AF9F-864F5DAD0F6C}"/>
              </a:ext>
            </a:extLst>
          </p:cNvPr>
          <p:cNvSpPr>
            <a:spLocks noGrp="1"/>
          </p:cNvSpPr>
          <p:nvPr>
            <p:ph sz="half" idx="1"/>
          </p:nvPr>
        </p:nvSpPr>
        <p:spPr>
          <a:xfrm>
            <a:off x="313349" y="1065320"/>
            <a:ext cx="9629641" cy="5379867"/>
          </a:xfrm>
          <a:ln>
            <a:noFill/>
          </a:ln>
        </p:spPr>
        <p:txBody>
          <a:bodyPr>
            <a:normAutofit/>
          </a:bodyPr>
          <a:lstStyle/>
          <a:p>
            <a:r>
              <a:rPr lang="en-US" sz="2400" dirty="0"/>
              <a:t>Expense Allotment each semester based on number of classes assigned</a:t>
            </a:r>
          </a:p>
          <a:p>
            <a:r>
              <a:rPr lang="en-US" sz="2400" dirty="0"/>
              <a:t>Expense Reports with all receipts due each month by the 5</a:t>
            </a:r>
            <a:r>
              <a:rPr lang="en-US" sz="2400" baseline="30000" dirty="0"/>
              <a:t>th</a:t>
            </a:r>
            <a:r>
              <a:rPr lang="en-US" sz="2400" dirty="0"/>
              <a:t> at 5pm</a:t>
            </a:r>
          </a:p>
          <a:p>
            <a:pPr lvl="1"/>
            <a:r>
              <a:rPr lang="en-US" sz="2000" dirty="0"/>
              <a:t>If your first classes are in October, then your first expense report with receipts are due before </a:t>
            </a:r>
            <a:r>
              <a:rPr lang="en-US" sz="2000" dirty="0">
                <a:solidFill>
                  <a:srgbClr val="FF0000"/>
                </a:solidFill>
              </a:rPr>
              <a:t>November 5</a:t>
            </a:r>
            <a:r>
              <a:rPr lang="en-US" sz="2000" baseline="30000" dirty="0">
                <a:solidFill>
                  <a:srgbClr val="FF0000"/>
                </a:solidFill>
              </a:rPr>
              <a:t>th</a:t>
            </a:r>
            <a:r>
              <a:rPr lang="en-US" sz="2000" dirty="0">
                <a:solidFill>
                  <a:srgbClr val="FF0000"/>
                </a:solidFill>
              </a:rPr>
              <a:t> at 5pm</a:t>
            </a:r>
          </a:p>
          <a:p>
            <a:r>
              <a:rPr lang="en-US" sz="2400" dirty="0"/>
              <a:t>Submit all items with time sheets via email to:</a:t>
            </a:r>
          </a:p>
          <a:p>
            <a:pPr lvl="1"/>
            <a:r>
              <a:rPr lang="en-US" sz="2200" dirty="0"/>
              <a:t>payroll@FuturaAdventures.com</a:t>
            </a:r>
          </a:p>
          <a:p>
            <a:r>
              <a:rPr lang="en-US" sz="2400" dirty="0"/>
              <a:t>Paid with hourly wages</a:t>
            </a:r>
          </a:p>
          <a:p>
            <a:r>
              <a:rPr lang="en-US" sz="2400" dirty="0"/>
              <a:t>Questions? Contact Payroll</a:t>
            </a:r>
          </a:p>
          <a:p>
            <a:pPr lvl="1"/>
            <a:r>
              <a:rPr lang="en-US" sz="2000" dirty="0"/>
              <a:t>payroll@FuturaAdventures.com</a:t>
            </a:r>
          </a:p>
        </p:txBody>
      </p:sp>
    </p:spTree>
    <p:extLst>
      <p:ext uri="{BB962C8B-B14F-4D97-AF65-F5344CB8AC3E}">
        <p14:creationId xmlns:p14="http://schemas.microsoft.com/office/powerpoint/2010/main" val="3068576174"/>
      </p:ext>
    </p:extLst>
  </p:cSld>
  <p:clrMapOvr>
    <a:masterClrMapping/>
  </p:clrMapOvr>
  <mc:AlternateContent xmlns:mc="http://schemas.openxmlformats.org/markup-compatibility/2006" xmlns:p14="http://schemas.microsoft.com/office/powerpoint/2010/main">
    <mc:Choice Requires="p14">
      <p:transition spd="slow" p14:dur="2000" advTm="42419"/>
    </mc:Choice>
    <mc:Fallback xmlns="">
      <p:transition spd="slow" advTm="42419"/>
    </mc:Fallback>
  </mc:AlternateContent>
  <p:extLst>
    <p:ext uri="{E180D4A7-C9FB-4DFB-919C-405C955672EB}">
      <p14:showEvtLst xmlns:p14="http://schemas.microsoft.com/office/powerpoint/2010/main">
        <p14:playEvt time="847" objId="5"/>
        <p14:triggerEvt type="onClick" time="847" objId="5"/>
        <p14:stopEvt time="42419"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AA330523-F25B-4007-B3E5-ABB5637D16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8B0E56CF-C72C-463F-94CC-B3B90014961B}"/>
              </a:ext>
            </a:extLst>
          </p:cNvPr>
          <p:cNvPicPr>
            <a:picLocks noChangeAspect="1"/>
          </p:cNvPicPr>
          <p:nvPr/>
        </p:nvPicPr>
        <p:blipFill>
          <a:blip r:embed="rId2"/>
          <a:stretch>
            <a:fillRect/>
          </a:stretch>
        </p:blipFill>
        <p:spPr>
          <a:xfrm>
            <a:off x="996692" y="365607"/>
            <a:ext cx="2057227" cy="735459"/>
          </a:xfrm>
          <a:prstGeom prst="rect">
            <a:avLst/>
          </a:prstGeom>
        </p:spPr>
      </p:pic>
      <p:sp>
        <p:nvSpPr>
          <p:cNvPr id="4" name="Title 3"/>
          <p:cNvSpPr>
            <a:spLocks noGrp="1"/>
          </p:cNvSpPr>
          <p:nvPr>
            <p:ph type="ctrTitle"/>
          </p:nvPr>
        </p:nvSpPr>
        <p:spPr>
          <a:xfrm>
            <a:off x="690801" y="1176775"/>
            <a:ext cx="9607295" cy="3705943"/>
          </a:xfrm>
        </p:spPr>
        <p:txBody>
          <a:bodyPr anchor="ctr">
            <a:noAutofit/>
          </a:bodyPr>
          <a:lstStyle/>
          <a:p>
            <a:pPr algn="ctr">
              <a:lnSpc>
                <a:spcPct val="90000"/>
              </a:lnSpc>
            </a:pPr>
            <a:r>
              <a:rPr lang="en-US" sz="8000" b="1" dirty="0"/>
              <a:t>Have a </a:t>
            </a:r>
            <a:br>
              <a:rPr lang="en-US" sz="8000" b="1" dirty="0"/>
            </a:br>
            <a:r>
              <a:rPr lang="en-US" sz="8000" b="1" dirty="0"/>
              <a:t>GREAT year!</a:t>
            </a:r>
          </a:p>
        </p:txBody>
      </p:sp>
    </p:spTree>
    <p:extLst>
      <p:ext uri="{BB962C8B-B14F-4D97-AF65-F5344CB8AC3E}">
        <p14:creationId xmlns:p14="http://schemas.microsoft.com/office/powerpoint/2010/main" val="3668130967"/>
      </p:ext>
    </p:extLst>
  </p:cSld>
  <p:clrMapOvr>
    <a:masterClrMapping/>
  </p:clrMapOvr>
  <mc:AlternateContent xmlns:mc="http://schemas.openxmlformats.org/markup-compatibility/2006" xmlns:p14="http://schemas.microsoft.com/office/powerpoint/2010/main">
    <mc:Choice Requires="p14">
      <p:transition spd="slow" p14:dur="2000" advTm="3692"/>
    </mc:Choice>
    <mc:Fallback xmlns="">
      <p:transition spd="slow" advTm="3692"/>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13069</TotalTime>
  <Words>650</Words>
  <Application>Microsoft Office PowerPoint</Application>
  <PresentationFormat>Panorámica</PresentationFormat>
  <Paragraphs>68</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Century Gothic</vt:lpstr>
      <vt:lpstr>Times New Roman</vt:lpstr>
      <vt:lpstr>Trebuchet MS</vt:lpstr>
      <vt:lpstr>Wingdings</vt:lpstr>
      <vt:lpstr>Wingdings 3</vt:lpstr>
      <vt:lpstr>Facet</vt:lpstr>
      <vt:lpstr>Expenses Training</vt:lpstr>
      <vt:lpstr>Expense Reports</vt:lpstr>
      <vt:lpstr>Printing at Office Depot / Office Max </vt:lpstr>
      <vt:lpstr>Helpful Tips:</vt:lpstr>
      <vt:lpstr>Expense   Reports</vt:lpstr>
      <vt:lpstr>Expense Report Example</vt:lpstr>
      <vt:lpstr>Examples of Receipts</vt:lpstr>
      <vt:lpstr>Expense Reports Recap</vt:lpstr>
      <vt:lpstr>Have a  GREAT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Futura Language           Professionals</dc:title>
  <dc:creator>Dessa Unrath</dc:creator>
  <cp:lastModifiedBy>Futura Employee</cp:lastModifiedBy>
  <cp:revision>80</cp:revision>
  <dcterms:created xsi:type="dcterms:W3CDTF">2016-09-14T00:19:24Z</dcterms:created>
  <dcterms:modified xsi:type="dcterms:W3CDTF">2023-07-13T22:34:44Z</dcterms:modified>
</cp:coreProperties>
</file>