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4"/>
  </p:notesMasterIdLst>
  <p:sldIdLst>
    <p:sldId id="256" r:id="rId2"/>
    <p:sldId id="358" r:id="rId3"/>
    <p:sldId id="359" r:id="rId4"/>
    <p:sldId id="335" r:id="rId5"/>
    <p:sldId id="360" r:id="rId6"/>
    <p:sldId id="361" r:id="rId7"/>
    <p:sldId id="362" r:id="rId8"/>
    <p:sldId id="363" r:id="rId9"/>
    <p:sldId id="258" r:id="rId10"/>
    <p:sldId id="364" r:id="rId11"/>
    <p:sldId id="365" r:id="rId12"/>
    <p:sldId id="33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3680" autoAdjust="0"/>
  </p:normalViewPr>
  <p:slideViewPr>
    <p:cSldViewPr snapToGrid="0">
      <p:cViewPr varScale="1">
        <p:scale>
          <a:sx n="149" d="100"/>
          <a:sy n="149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CD5B-004A-4084-87E8-F3641E535C8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7EF9-9609-416D-A3D1-A64F3250B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973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19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316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0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995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43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54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01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30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854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727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49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54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985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reepngimg.com/png/88489-text-symbol-question-drawing-mark-free-download-png-h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introwgss/chapter/the-famil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err="1"/>
              <a:t>Beginer</a:t>
            </a:r>
            <a:r>
              <a:rPr lang="en-US" sz="8000" dirty="0"/>
              <a:t>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 err="1"/>
              <a:t>Clase</a:t>
            </a:r>
            <a:r>
              <a:rPr lang="en-US" sz="44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57FD-38E3-3CDF-7A49-24998587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r>
              <a:rPr lang="en-US" sz="4800" dirty="0"/>
              <a:t> Ramírez</a:t>
            </a:r>
          </a:p>
        </p:txBody>
      </p:sp>
      <p:pic>
        <p:nvPicPr>
          <p:cNvPr id="3" name="Picture 2" descr="Árbol Genealógico - La Familia - Juego interactivo">
            <a:extLst>
              <a:ext uri="{FF2B5EF4-FFF2-40B4-BE49-F238E27FC236}">
                <a16:creationId xmlns:a16="http://schemas.microsoft.com/office/drawing/2014/main" id="{652E4191-253B-51C6-61BB-B95AB99E3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128838"/>
            <a:ext cx="8586786" cy="4604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420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5714-E53C-0856-D8DF-3A54030D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familia</a:t>
            </a:r>
            <a:r>
              <a:rPr lang="en-US" dirty="0"/>
              <a:t> - </a:t>
            </a:r>
            <a:r>
              <a:rPr lang="en-US" dirty="0" err="1"/>
              <a:t>Relaciones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4568-1E52-7935-06EC-0EB52D53A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Pregunta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42EBA-9898-05CD-9C67-9373C52AD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577840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Elena con Jorge?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Roberto de Jorge?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Pedro con Sofía?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Sofía de Carolina?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Elena con Vicente?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Victoria de Pedro?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9D527-C8C4-E002-9758-94D4BFE2B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3D37F-0574-0153-025E-1522EDDE0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129" y="2773361"/>
            <a:ext cx="5303520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Elena y Jorge son </a:t>
            </a:r>
            <a:r>
              <a:rPr lang="en-US" sz="2000" dirty="0" err="1">
                <a:solidFill>
                  <a:srgbClr val="FFFF00"/>
                </a:solidFill>
              </a:rPr>
              <a:t>esposos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Roberto es </a:t>
            </a:r>
            <a:r>
              <a:rPr lang="en-US" sz="2000" dirty="0" err="1">
                <a:solidFill>
                  <a:srgbClr val="FFFF00"/>
                </a:solidFill>
              </a:rPr>
              <a:t>hijo</a:t>
            </a:r>
            <a:r>
              <a:rPr lang="en-US" sz="2000" dirty="0">
                <a:solidFill>
                  <a:srgbClr val="FFFF00"/>
                </a:solidFill>
              </a:rPr>
              <a:t> de Jorge.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Pedro y Sofía son </a:t>
            </a:r>
            <a:r>
              <a:rPr lang="en-US" sz="2000" dirty="0" err="1">
                <a:solidFill>
                  <a:srgbClr val="FFFF00"/>
                </a:solidFill>
              </a:rPr>
              <a:t>hermanos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Sofía es prima de Carolina.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Elena es abuela de Vicente.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Victoria es </a:t>
            </a:r>
            <a:r>
              <a:rPr lang="en-US" sz="2000" dirty="0" err="1">
                <a:solidFill>
                  <a:srgbClr val="FFFF00"/>
                </a:solidFill>
              </a:rPr>
              <a:t>tía</a:t>
            </a:r>
            <a:r>
              <a:rPr lang="en-US" sz="2000" dirty="0">
                <a:solidFill>
                  <a:srgbClr val="FFFF00"/>
                </a:solidFill>
              </a:rPr>
              <a:t> de Pedro.</a:t>
            </a:r>
          </a:p>
        </p:txBody>
      </p:sp>
    </p:spTree>
    <p:extLst>
      <p:ext uri="{BB962C8B-B14F-4D97-AF65-F5344CB8AC3E}">
        <p14:creationId xmlns:p14="http://schemas.microsoft.com/office/powerpoint/2010/main" val="282074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B8EC-340C-A6BE-A196-93BCAD2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¡Hasta la </a:t>
            </a:r>
            <a:r>
              <a:rPr lang="en-US" sz="5400" dirty="0" err="1"/>
              <a:t>próxima</a:t>
            </a:r>
            <a:r>
              <a:rPr lang="en-US" sz="5400" dirty="0"/>
              <a:t> </a:t>
            </a:r>
            <a:r>
              <a:rPr lang="en-US" sz="5400" dirty="0" err="1"/>
              <a:t>semana</a:t>
            </a:r>
            <a:r>
              <a:rPr lang="en-US" sz="5400" dirty="0"/>
              <a:t>!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F4F936C-65F0-75EB-4EE7-4E86E8771FA4}"/>
              </a:ext>
            </a:extLst>
          </p:cNvPr>
          <p:cNvSpPr/>
          <p:nvPr/>
        </p:nvSpPr>
        <p:spPr>
          <a:xfrm>
            <a:off x="1219200" y="2809461"/>
            <a:ext cx="1789044" cy="18553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53FF6-55C5-BCF8-FDB9-3FA4B21F5A07}"/>
              </a:ext>
            </a:extLst>
          </p:cNvPr>
          <p:cNvSpPr txBox="1"/>
          <p:nvPr/>
        </p:nvSpPr>
        <p:spPr>
          <a:xfrm>
            <a:off x="1464365" y="3506280"/>
            <a:ext cx="12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Adiós</a:t>
            </a:r>
            <a:r>
              <a:rPr lang="en-US" sz="2400" b="1" dirty="0"/>
              <a:t>!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4FC964C6-A797-0B8F-CC4D-12AC7CF8F96C}"/>
              </a:ext>
            </a:extLst>
          </p:cNvPr>
          <p:cNvSpPr/>
          <p:nvPr/>
        </p:nvSpPr>
        <p:spPr>
          <a:xfrm>
            <a:off x="2758764" y="4530453"/>
            <a:ext cx="2882347" cy="19670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D7D71B-8728-1FA1-B18E-8C766FEA2ABD}"/>
              </a:ext>
            </a:extLst>
          </p:cNvPr>
          <p:cNvSpPr/>
          <p:nvPr/>
        </p:nvSpPr>
        <p:spPr>
          <a:xfrm>
            <a:off x="4396407" y="2248108"/>
            <a:ext cx="2546422" cy="20077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669818BD-D92F-95AA-E0AE-33B8EAF11D65}"/>
              </a:ext>
            </a:extLst>
          </p:cNvPr>
          <p:cNvSpPr/>
          <p:nvPr/>
        </p:nvSpPr>
        <p:spPr>
          <a:xfrm>
            <a:off x="8273980" y="2352261"/>
            <a:ext cx="2546422" cy="2590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E0E4A-0168-E032-E74D-528000C17481}"/>
              </a:ext>
            </a:extLst>
          </p:cNvPr>
          <p:cNvSpPr txBox="1"/>
          <p:nvPr/>
        </p:nvSpPr>
        <p:spPr>
          <a:xfrm>
            <a:off x="4600505" y="2967335"/>
            <a:ext cx="24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pronto!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79241-5962-82A0-358B-3A5558DF6417}"/>
              </a:ext>
            </a:extLst>
          </p:cNvPr>
          <p:cNvSpPr txBox="1"/>
          <p:nvPr/>
        </p:nvSpPr>
        <p:spPr>
          <a:xfrm>
            <a:off x="8426379" y="3416828"/>
            <a:ext cx="254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la vista!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927CB-0F75-4832-D33B-5B9D3FE4DBC0}"/>
              </a:ext>
            </a:extLst>
          </p:cNvPr>
          <p:cNvSpPr txBox="1"/>
          <p:nvPr/>
        </p:nvSpPr>
        <p:spPr>
          <a:xfrm>
            <a:off x="3169580" y="5200692"/>
            <a:ext cx="20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¡Nos </a:t>
            </a:r>
            <a:r>
              <a:rPr lang="en-US" sz="2400" b="1" dirty="0" err="1"/>
              <a:t>vemos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41017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38846-0CCD-EC44-78B2-865F4EC4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 words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EE7EC6-FFA7-90B2-54B6-D234DE3DD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5520"/>
              </p:ext>
            </p:extLst>
          </p:nvPr>
        </p:nvGraphicFramePr>
        <p:xfrm>
          <a:off x="5290386" y="314326"/>
          <a:ext cx="6258150" cy="625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075">
                  <a:extLst>
                    <a:ext uri="{9D8B030D-6E8A-4147-A177-3AD203B41FA5}">
                      <a16:colId xmlns:a16="http://schemas.microsoft.com/office/drawing/2014/main" val="3589598112"/>
                    </a:ext>
                  </a:extLst>
                </a:gridCol>
                <a:gridCol w="3129075">
                  <a:extLst>
                    <a:ext uri="{9D8B030D-6E8A-4147-A177-3AD203B41FA5}">
                      <a16:colId xmlns:a16="http://schemas.microsoft.com/office/drawing/2014/main" val="3952726499"/>
                    </a:ext>
                  </a:extLst>
                </a:gridCol>
              </a:tblGrid>
              <a:tr h="923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Palabras de </a:t>
                      </a:r>
                      <a:r>
                        <a:rPr lang="en-US" sz="2400" dirty="0" err="1"/>
                        <a:t>pregunta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Question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0601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¿Por 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3998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Cuándo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2835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16548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35696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Adónde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 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4539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From 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6765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Cuál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Which?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57961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</a:t>
                      </a:r>
                      <a:r>
                        <a:rPr lang="en-US" sz="2000" b="1" dirty="0"/>
                        <a:t>/a?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much?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88212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Cuántos</a:t>
                      </a:r>
                      <a:r>
                        <a:rPr lang="en-US" sz="2000" b="1" dirty="0"/>
                        <a:t>/as?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many?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6616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Cómo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1369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Quién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25894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quién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From whom?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19763"/>
                  </a:ext>
                </a:extLst>
              </a:tr>
            </a:tbl>
          </a:graphicData>
        </a:graphic>
      </p:graphicFrame>
      <p:pic>
        <p:nvPicPr>
          <p:cNvPr id="6" name="Picture 5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F0148205-EC96-C52F-3A31-44CA51B0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8338" y="639097"/>
            <a:ext cx="3474720" cy="19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0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6"/>
            <a:ext cx="10905066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38846-0CCD-EC44-78B2-865F4EC4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76" y="2903757"/>
            <a:ext cx="3934982" cy="1811118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324612"/>
            <a:r>
              <a:rPr lang="en-US" sz="5400" b="1" kern="1200" dirty="0" err="1">
                <a:solidFill>
                  <a:srgbClr val="FEFEFE"/>
                </a:solidFill>
              </a:rPr>
              <a:t>Preguntas</a:t>
            </a:r>
            <a:r>
              <a:rPr lang="en-US" sz="5400" b="1" kern="1200" dirty="0">
                <a:solidFill>
                  <a:srgbClr val="FEFEFE"/>
                </a:solidFill>
              </a:rPr>
              <a:t> </a:t>
            </a:r>
            <a:r>
              <a:rPr lang="en-US" sz="5400" b="1" kern="1200" dirty="0" err="1">
                <a:solidFill>
                  <a:srgbClr val="FEFEFE"/>
                </a:solidFill>
              </a:rPr>
              <a:t>útiles</a:t>
            </a:r>
            <a:endParaRPr lang="en-US" sz="5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EE7EC6-FFA7-90B2-54B6-D234DE3DD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45198"/>
              </p:ext>
            </p:extLst>
          </p:nvPr>
        </p:nvGraphicFramePr>
        <p:xfrm>
          <a:off x="5020833" y="699887"/>
          <a:ext cx="6258150" cy="473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075">
                  <a:extLst>
                    <a:ext uri="{9D8B030D-6E8A-4147-A177-3AD203B41FA5}">
                      <a16:colId xmlns:a16="http://schemas.microsoft.com/office/drawing/2014/main" val="3589598112"/>
                    </a:ext>
                  </a:extLst>
                </a:gridCol>
                <a:gridCol w="3129075">
                  <a:extLst>
                    <a:ext uri="{9D8B030D-6E8A-4147-A177-3AD203B41FA5}">
                      <a16:colId xmlns:a16="http://schemas.microsoft.com/office/drawing/2014/main" val="3952726499"/>
                    </a:ext>
                  </a:extLst>
                </a:gridCol>
              </a:tblGrid>
              <a:tr h="923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Palabras </a:t>
                      </a:r>
                      <a:r>
                        <a:rPr lang="en-US" sz="2400" dirty="0" err="1"/>
                        <a:t>útiles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Handy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0601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 es </a:t>
                      </a:r>
                      <a:r>
                        <a:rPr lang="en-US" sz="2000" b="1" dirty="0" err="1"/>
                        <a:t>eso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 is that?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3998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Quién</a:t>
                      </a:r>
                      <a:r>
                        <a:rPr lang="en-US" sz="2000" b="1" dirty="0"/>
                        <a:t> 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Who is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2835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está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is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35696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Adónde</a:t>
                      </a:r>
                      <a:r>
                        <a:rPr lang="en-US" sz="2000" b="1" dirty="0"/>
                        <a:t> vas?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are you going?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4539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eres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6765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</a:t>
                      </a:r>
                      <a:r>
                        <a:rPr lang="en-US" sz="2000" b="1" dirty="0"/>
                        <a:t> cuesta?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much does it cost?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88212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Cuántos</a:t>
                      </a:r>
                      <a:r>
                        <a:rPr lang="en-US" sz="2000" b="1" dirty="0"/>
                        <a:t> hay?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many?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6616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Cómo</a:t>
                      </a:r>
                      <a:r>
                        <a:rPr lang="en-US" sz="2000" b="1" dirty="0"/>
                        <a:t> se llama?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 is his/her/you(f) 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13697"/>
                  </a:ext>
                </a:extLst>
              </a:tr>
            </a:tbl>
          </a:graphicData>
        </a:graphic>
      </p:graphicFrame>
      <p:pic>
        <p:nvPicPr>
          <p:cNvPr id="6" name="Picture 5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F0148205-EC96-C52F-3A31-44CA51B0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87546" y="930016"/>
            <a:ext cx="2489209" cy="13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3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Conversación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72" y="2165348"/>
            <a:ext cx="5394960" cy="448056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haces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vas a </a:t>
            </a:r>
            <a:r>
              <a:rPr lang="en-US" sz="2000" b="1" dirty="0" err="1"/>
              <a:t>trabajar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Cuántas</a:t>
            </a:r>
            <a:r>
              <a:rPr lang="en-US" sz="2000" b="1" dirty="0"/>
              <a:t> </a:t>
            </a:r>
            <a:r>
              <a:rPr lang="en-US" sz="2000" b="1" dirty="0" err="1"/>
              <a:t>mascotas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¿De </a:t>
            </a:r>
            <a:r>
              <a:rPr lang="en-US" sz="2000" b="1" dirty="0" err="1"/>
              <a:t>quién</a:t>
            </a:r>
            <a:r>
              <a:rPr lang="en-US" sz="2000" b="1" dirty="0"/>
              <a:t> es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libro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b="1" dirty="0"/>
              <a:t>¿Quién toca la puerta?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Cuál</a:t>
            </a:r>
            <a:r>
              <a:rPr lang="en-US" sz="2000" b="1" dirty="0"/>
              <a:t> </a:t>
            </a:r>
            <a:r>
              <a:rPr lang="en-US" sz="2000" b="1" dirty="0" err="1"/>
              <a:t>fruta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gusta</a:t>
            </a:r>
            <a:r>
              <a:rPr lang="en-US" sz="2000" b="1" dirty="0"/>
              <a:t> </a:t>
            </a:r>
            <a:r>
              <a:rPr lang="en-US" sz="2000" b="1" dirty="0" err="1"/>
              <a:t>más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¿Por 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estudias</a:t>
            </a:r>
            <a:r>
              <a:rPr lang="en-US" sz="2000" b="1" dirty="0"/>
              <a:t> </a:t>
            </a:r>
            <a:r>
              <a:rPr lang="en-US" sz="2000" b="1" dirty="0" err="1"/>
              <a:t>español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centro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estás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Cuántos</a:t>
            </a:r>
            <a:r>
              <a:rPr lang="en-US" sz="2000" b="1" dirty="0"/>
              <a:t> </a:t>
            </a:r>
            <a:r>
              <a:rPr lang="en-US" sz="2000" b="1" dirty="0" err="1"/>
              <a:t>años</a:t>
            </a:r>
            <a:r>
              <a:rPr lang="en-US" sz="2000" b="1" dirty="0"/>
              <a:t> </a:t>
            </a:r>
            <a:r>
              <a:rPr lang="en-US" sz="2000" b="1" dirty="0" err="1"/>
              <a:t>tiene</a:t>
            </a:r>
            <a:r>
              <a:rPr lang="en-US" sz="2000" b="1" dirty="0"/>
              <a:t> ….?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010" y="2165348"/>
            <a:ext cx="5394960" cy="44805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cocinando</a:t>
            </a:r>
            <a:r>
              <a:rPr lang="en-US" sz="2000" b="1" dirty="0">
                <a:solidFill>
                  <a:srgbClr val="FFFF00"/>
                </a:solidFill>
              </a:rPr>
              <a:t>/</a:t>
            </a:r>
            <a:r>
              <a:rPr lang="en-US" sz="2000" b="1" dirty="0" err="1">
                <a:solidFill>
                  <a:srgbClr val="FFFF00"/>
                </a:solidFill>
              </a:rPr>
              <a:t>estudiando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Voy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trabajar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toda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semana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Tengo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: un </a:t>
            </a:r>
            <a:r>
              <a:rPr lang="en-US" sz="2000" b="1" dirty="0" err="1">
                <a:solidFill>
                  <a:srgbClr val="FFFF00"/>
                </a:solidFill>
              </a:rPr>
              <a:t>pez</a:t>
            </a:r>
            <a:r>
              <a:rPr lang="en-US" sz="2000" b="1" dirty="0">
                <a:solidFill>
                  <a:srgbClr val="FFFF00"/>
                </a:solidFill>
              </a:rPr>
              <a:t>, un </a:t>
            </a:r>
            <a:r>
              <a:rPr lang="en-US" sz="2000" b="1" dirty="0" err="1">
                <a:solidFill>
                  <a:srgbClr val="FFFF00"/>
                </a:solidFill>
              </a:rPr>
              <a:t>perro</a:t>
            </a:r>
            <a:r>
              <a:rPr lang="en-US" sz="2000" b="1" dirty="0">
                <a:solidFill>
                  <a:srgbClr val="FFFF00"/>
                </a:solidFill>
              </a:rPr>
              <a:t> y un </a:t>
            </a:r>
            <a:r>
              <a:rPr lang="en-US" sz="2000" b="1" dirty="0" err="1">
                <a:solidFill>
                  <a:srgbClr val="FFFF00"/>
                </a:solidFill>
              </a:rPr>
              <a:t>gato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libro</a:t>
            </a:r>
            <a:r>
              <a:rPr lang="en-US" sz="2000" b="1" dirty="0">
                <a:solidFill>
                  <a:srgbClr val="FFFF00"/>
                </a:solidFill>
              </a:rPr>
              <a:t> es de mi amigo Juan.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vecino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toca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puerta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Me </a:t>
            </a:r>
            <a:r>
              <a:rPr lang="en-US" sz="2000" b="1" dirty="0" err="1">
                <a:solidFill>
                  <a:srgbClr val="FFFF00"/>
                </a:solidFill>
              </a:rPr>
              <a:t>gusta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más</a:t>
            </a:r>
            <a:r>
              <a:rPr lang="en-US" sz="2000" b="1" dirty="0">
                <a:solidFill>
                  <a:srgbClr val="FFFF00"/>
                </a:solidFill>
              </a:rPr>
              <a:t> la manzana.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Porque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quiero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comunicarme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centro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millas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bien, ¿y </a:t>
            </a:r>
            <a:r>
              <a:rPr lang="en-US" sz="2000" b="1" dirty="0" err="1">
                <a:solidFill>
                  <a:srgbClr val="FFFF00"/>
                </a:solidFill>
              </a:rPr>
              <a:t>tú</a:t>
            </a:r>
            <a:r>
              <a:rPr lang="en-US" sz="2000" b="1" dirty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Mi </a:t>
            </a:r>
            <a:r>
              <a:rPr lang="en-US" sz="2000" b="1" dirty="0" err="1">
                <a:solidFill>
                  <a:srgbClr val="FFFF00"/>
                </a:solidFill>
              </a:rPr>
              <a:t>hijo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tiene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veintiun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años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190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Práctica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72" y="2165348"/>
            <a:ext cx="5394960" cy="448056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es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nombre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b="1" dirty="0" err="1"/>
              <a:t>tú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usted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Carla?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b="1" dirty="0"/>
              <a:t>¿                 cuesta?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</a:t>
            </a:r>
            <a:r>
              <a:rPr lang="en-US" sz="2000" b="1" dirty="0" err="1"/>
              <a:t>clases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coche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vas de </a:t>
            </a:r>
            <a:r>
              <a:rPr lang="en-US" sz="2000" b="1" dirty="0" err="1"/>
              <a:t>vacaciones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no comes?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es </a:t>
            </a:r>
            <a:r>
              <a:rPr lang="en-US" sz="2000" b="1" dirty="0" err="1"/>
              <a:t>tu</a:t>
            </a:r>
            <a:r>
              <a:rPr lang="en-US" sz="2000" b="1" dirty="0"/>
              <a:t> amigo?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010" y="2165348"/>
            <a:ext cx="5394960" cy="44805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Mi </a:t>
            </a:r>
            <a:r>
              <a:rPr lang="en-US" sz="2000" b="1" dirty="0" err="1">
                <a:solidFill>
                  <a:srgbClr val="FFFF00"/>
                </a:solidFill>
              </a:rPr>
              <a:t>nombre</a:t>
            </a:r>
            <a:r>
              <a:rPr lang="en-US" sz="2000" b="1" dirty="0">
                <a:solidFill>
                  <a:srgbClr val="FFFF00"/>
                </a:solidFill>
              </a:rPr>
              <a:t> es María.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Yo</a:t>
            </a:r>
            <a:r>
              <a:rPr lang="en-US" sz="2000" b="1" dirty="0">
                <a:solidFill>
                  <a:srgbClr val="FFFF00"/>
                </a:solidFill>
              </a:rPr>
              <a:t> soy de México.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Yo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muy</a:t>
            </a:r>
            <a:r>
              <a:rPr lang="en-US" sz="2000" b="1" dirty="0">
                <a:solidFill>
                  <a:srgbClr val="FFFF00"/>
                </a:solidFill>
              </a:rPr>
              <a:t> bien, gracias.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Ella </a:t>
            </a: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en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escuela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Cuesta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dólares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Tengo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clases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en</a:t>
            </a:r>
            <a:r>
              <a:rPr lang="en-US" sz="2000" b="1" dirty="0">
                <a:solidFill>
                  <a:srgbClr val="FFFF00"/>
                </a:solidFill>
              </a:rPr>
              <a:t> el </a:t>
            </a:r>
            <a:r>
              <a:rPr lang="en-US" sz="2000" b="1" dirty="0" err="1">
                <a:solidFill>
                  <a:srgbClr val="FFFF00"/>
                </a:solidFill>
              </a:rPr>
              <a:t>estacionamiento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Voy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España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Porque</a:t>
            </a:r>
            <a:r>
              <a:rPr lang="en-US" sz="2000" b="1" dirty="0">
                <a:solidFill>
                  <a:srgbClr val="FFFF00"/>
                </a:solidFill>
              </a:rPr>
              <a:t> no </a:t>
            </a:r>
            <a:r>
              <a:rPr lang="en-US" sz="2000" b="1" dirty="0" err="1">
                <a:solidFill>
                  <a:srgbClr val="FFFF00"/>
                </a:solidFill>
              </a:rPr>
              <a:t>tengo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hambre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Él</a:t>
            </a:r>
            <a:r>
              <a:rPr lang="en-US" sz="2000" b="1" dirty="0">
                <a:solidFill>
                  <a:srgbClr val="FFFF00"/>
                </a:solidFill>
              </a:rPr>
              <a:t> es alto y </a:t>
            </a:r>
            <a:r>
              <a:rPr lang="en-US" sz="2000" b="1" dirty="0" err="1">
                <a:solidFill>
                  <a:srgbClr val="FFFF00"/>
                </a:solidFill>
              </a:rPr>
              <a:t>muy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agradable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C28AAC-625A-4973-CD34-1BBC0DA66473}"/>
              </a:ext>
            </a:extLst>
          </p:cNvPr>
          <p:cNvSpPr/>
          <p:nvPr/>
        </p:nvSpPr>
        <p:spPr>
          <a:xfrm>
            <a:off x="1138067" y="3117848"/>
            <a:ext cx="10058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Cómo</a:t>
            </a:r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D06D31-C917-0936-7FDA-AA3EFF714A5B}"/>
              </a:ext>
            </a:extLst>
          </p:cNvPr>
          <p:cNvSpPr/>
          <p:nvPr/>
        </p:nvSpPr>
        <p:spPr>
          <a:xfrm>
            <a:off x="1121704" y="3563304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FDCC0-564F-3E43-C57B-1E0240918812}"/>
              </a:ext>
            </a:extLst>
          </p:cNvPr>
          <p:cNvSpPr/>
          <p:nvPr/>
        </p:nvSpPr>
        <p:spPr>
          <a:xfrm>
            <a:off x="1138067" y="4048128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Cuánto</a:t>
            </a:r>
            <a:endParaRPr 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092AA5-794B-EFC0-6531-98F332A79712}"/>
              </a:ext>
            </a:extLst>
          </p:cNvPr>
          <p:cNvSpPr/>
          <p:nvPr/>
        </p:nvSpPr>
        <p:spPr>
          <a:xfrm>
            <a:off x="1121704" y="4460559"/>
            <a:ext cx="1280160" cy="2714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Cuántas</a:t>
            </a:r>
            <a:endParaRPr lang="en-US" sz="2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072684-6BD5-5DA2-BAF7-E17734528D24}"/>
              </a:ext>
            </a:extLst>
          </p:cNvPr>
          <p:cNvSpPr/>
          <p:nvPr/>
        </p:nvSpPr>
        <p:spPr>
          <a:xfrm>
            <a:off x="1141706" y="4932998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AD55F-3E7F-D2E0-83A5-A1FD843B0D12}"/>
              </a:ext>
            </a:extLst>
          </p:cNvPr>
          <p:cNvSpPr/>
          <p:nvPr/>
        </p:nvSpPr>
        <p:spPr>
          <a:xfrm>
            <a:off x="1138067" y="5764151"/>
            <a:ext cx="137160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Por </a:t>
            </a:r>
            <a:r>
              <a:rPr lang="en-US" sz="2000" b="1" dirty="0" err="1"/>
              <a:t>qué</a:t>
            </a:r>
            <a:endParaRPr lang="en-US" sz="2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152E68-3936-C644-B262-5E0AF29997E5}"/>
              </a:ext>
            </a:extLst>
          </p:cNvPr>
          <p:cNvSpPr/>
          <p:nvPr/>
        </p:nvSpPr>
        <p:spPr>
          <a:xfrm>
            <a:off x="1151061" y="6173724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Cómo</a:t>
            </a:r>
            <a:endParaRPr lang="en-US" sz="2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D67D45-5B41-BF3A-EFD0-6845F715D5EE}"/>
              </a:ext>
            </a:extLst>
          </p:cNvPr>
          <p:cNvSpPr/>
          <p:nvPr/>
        </p:nvSpPr>
        <p:spPr>
          <a:xfrm>
            <a:off x="1151061" y="5342571"/>
            <a:ext cx="137160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Adónde</a:t>
            </a:r>
            <a:endParaRPr lang="en-US" sz="2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4E46C6-D473-E3A8-6120-7DE4ACB00639}"/>
              </a:ext>
            </a:extLst>
          </p:cNvPr>
          <p:cNvSpPr/>
          <p:nvPr/>
        </p:nvSpPr>
        <p:spPr>
          <a:xfrm>
            <a:off x="1151061" y="2672712"/>
            <a:ext cx="14630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De </a:t>
            </a:r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A079B8-74B3-5E6A-D105-B3E2D358215C}"/>
              </a:ext>
            </a:extLst>
          </p:cNvPr>
          <p:cNvSpPr/>
          <p:nvPr/>
        </p:nvSpPr>
        <p:spPr>
          <a:xfrm>
            <a:off x="1121704" y="2209637"/>
            <a:ext cx="10058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6339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546F4-B082-5395-F582-B965865D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492106-F4DB-0758-7D90-2F6501230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28297"/>
              </p:ext>
            </p:extLst>
          </p:nvPr>
        </p:nvGraphicFramePr>
        <p:xfrm>
          <a:off x="5284896" y="349187"/>
          <a:ext cx="626364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147">
                  <a:extLst>
                    <a:ext uri="{9D8B030D-6E8A-4147-A177-3AD203B41FA5}">
                      <a16:colId xmlns:a16="http://schemas.microsoft.com/office/drawing/2014/main" val="782081760"/>
                    </a:ext>
                  </a:extLst>
                </a:gridCol>
                <a:gridCol w="3424493">
                  <a:extLst>
                    <a:ext uri="{9D8B030D-6E8A-4147-A177-3AD203B41FA5}">
                      <a16:colId xmlns:a16="http://schemas.microsoft.com/office/drawing/2014/main" val="3454201640"/>
                    </a:ext>
                  </a:extLst>
                </a:gridCol>
              </a:tblGrid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La Familia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The family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4052538369"/>
                  </a:ext>
                </a:extLst>
              </a:tr>
              <a:tr h="98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madre</a:t>
                      </a:r>
                      <a:r>
                        <a:rPr lang="en-US" sz="2000" b="1" dirty="0">
                          <a:effectLst/>
                        </a:rPr>
                        <a:t> / </a:t>
                      </a:r>
                      <a:r>
                        <a:rPr lang="en-US" sz="2000" b="1" dirty="0" err="1">
                          <a:effectLst/>
                        </a:rPr>
                        <a:t>mamá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mother/ mom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2538325906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padre/ </a:t>
                      </a:r>
                      <a:r>
                        <a:rPr lang="en-US" sz="2000" b="1" dirty="0" err="1">
                          <a:effectLst/>
                        </a:rPr>
                        <a:t>papá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father/ dad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917641956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Los padres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The parents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979826412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hijo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hija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son / the daughter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527897407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Los hijos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children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693520089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nieto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nieta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grandson/ granddaughter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499920338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Los nietos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grandchildren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2358254502"/>
                  </a:ext>
                </a:extLst>
              </a:tr>
              <a:tr h="98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La madrastra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stepmother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10824654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outdoor, sky, flying, people&#10;&#10;Description automatically generated">
            <a:extLst>
              <a:ext uri="{FF2B5EF4-FFF2-40B4-BE49-F238E27FC236}">
                <a16:creationId xmlns:a16="http://schemas.microsoft.com/office/drawing/2014/main" id="{A0A1F9A9-61C1-3278-403C-5F7609599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242" y="528637"/>
            <a:ext cx="3586174" cy="2687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8907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393B2-4D0D-2C9E-D998-15A87665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EA50D5-9689-7416-DE59-BEB72A1A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36806"/>
              </p:ext>
            </p:extLst>
          </p:nvPr>
        </p:nvGraphicFramePr>
        <p:xfrm>
          <a:off x="5290386" y="457199"/>
          <a:ext cx="6263640" cy="59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33">
                  <a:extLst>
                    <a:ext uri="{9D8B030D-6E8A-4147-A177-3AD203B41FA5}">
                      <a16:colId xmlns:a16="http://schemas.microsoft.com/office/drawing/2014/main" val="1132174391"/>
                    </a:ext>
                  </a:extLst>
                </a:gridCol>
                <a:gridCol w="3275407">
                  <a:extLst>
                    <a:ext uri="{9D8B030D-6E8A-4147-A177-3AD203B41FA5}">
                      <a16:colId xmlns:a16="http://schemas.microsoft.com/office/drawing/2014/main" val="2324734505"/>
                    </a:ext>
                  </a:extLst>
                </a:gridCol>
              </a:tblGrid>
              <a:tr h="605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La Familia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8" marR="59578" marT="59578" marB="5957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The family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8" marR="59578" marT="59578" marB="59578"/>
                </a:tc>
                <a:extLst>
                  <a:ext uri="{0D108BD9-81ED-4DB2-BD59-A6C34878D82A}">
                    <a16:rowId xmlns:a16="http://schemas.microsoft.com/office/drawing/2014/main" val="3601119922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padrastro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>
                          <a:effectLst/>
                        </a:rPr>
                        <a:t>The stepfather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4073440962"/>
                  </a:ext>
                </a:extLst>
              </a:tr>
              <a:tr h="90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hermanastro</a:t>
                      </a:r>
                      <a:r>
                        <a:rPr lang="en-US" sz="2000" b="1" dirty="0">
                          <a:effectLst/>
                        </a:rPr>
                        <a:t>/ la </a:t>
                      </a:r>
                      <a:r>
                        <a:rPr lang="en-US" sz="2000" b="1" dirty="0" err="1">
                          <a:effectLst/>
                        </a:rPr>
                        <a:t>hermanastra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>
                          <a:effectLst/>
                        </a:rPr>
                        <a:t>The stepbrother/ stepsister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36319573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hermano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The brother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2062713273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hermana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sister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237292477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Los hermanos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siblings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1287582943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Mayor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Older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102664964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Menor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younger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3372469290"/>
                  </a:ext>
                </a:extLst>
              </a:tr>
            </a:tbl>
          </a:graphicData>
        </a:graphic>
      </p:graphicFrame>
      <p:pic>
        <p:nvPicPr>
          <p:cNvPr id="4" name="Picture 3" descr="A picture containing outdoor, sky, flying, people&#10;&#10;Description automatically generated">
            <a:extLst>
              <a:ext uri="{FF2B5EF4-FFF2-40B4-BE49-F238E27FC236}">
                <a16:creationId xmlns:a16="http://schemas.microsoft.com/office/drawing/2014/main" id="{66FA0E64-7D97-7C6C-DD3B-28ECAB512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242" y="740171"/>
            <a:ext cx="3586174" cy="2687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485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D5C9-1196-AB87-C246-01C6BFEA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9F1342-CD85-523A-9EAA-41DC9F6A8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447"/>
              </p:ext>
            </p:extLst>
          </p:nvPr>
        </p:nvGraphicFramePr>
        <p:xfrm>
          <a:off x="5278784" y="337272"/>
          <a:ext cx="6322666" cy="618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268">
                  <a:extLst>
                    <a:ext uri="{9D8B030D-6E8A-4147-A177-3AD203B41FA5}">
                      <a16:colId xmlns:a16="http://schemas.microsoft.com/office/drawing/2014/main" val="3862246761"/>
                    </a:ext>
                  </a:extLst>
                </a:gridCol>
                <a:gridCol w="3759398">
                  <a:extLst>
                    <a:ext uri="{9D8B030D-6E8A-4147-A177-3AD203B41FA5}">
                      <a16:colId xmlns:a16="http://schemas.microsoft.com/office/drawing/2014/main" val="1401259508"/>
                    </a:ext>
                  </a:extLst>
                </a:gridCol>
              </a:tblGrid>
              <a:tr h="745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000">
                          <a:effectLst/>
                        </a:rPr>
                        <a:t>La Familia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4" marR="73244" marT="73244" marB="7324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000">
                          <a:effectLst/>
                        </a:rPr>
                        <a:t>The family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4" marR="73244" marT="73244" marB="73244"/>
                </a:tc>
                <a:extLst>
                  <a:ext uri="{0D108BD9-81ED-4DB2-BD59-A6C34878D82A}">
                    <a16:rowId xmlns:a16="http://schemas.microsoft.com/office/drawing/2014/main" val="1293727447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El abuelo / La abuela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grandfather / the grandmother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691492350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esposo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esposa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husband / The wife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856776875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El cuñado/ la cuñada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brother-in-law/ sister-in-law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766463052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suegra</a:t>
                      </a:r>
                      <a:r>
                        <a:rPr lang="en-US" sz="2000" b="1" dirty="0">
                          <a:effectLst/>
                        </a:rPr>
                        <a:t>/ El </a:t>
                      </a:r>
                      <a:r>
                        <a:rPr lang="en-US" sz="2000" b="1" dirty="0" err="1">
                          <a:effectLst/>
                        </a:rPr>
                        <a:t>suegro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The mother-in-law / The father-in-law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678585147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El primo / La prima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cousin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1754360835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El tío /La tía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uncle / the aunt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949333849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El sobrino / La sobrina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nephew /niece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531866231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La mascota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pet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41717792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EDB7AA8-9661-3C30-03F5-C274C63F5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50311" y="958640"/>
            <a:ext cx="2730774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4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DD20-984A-4B28-AE89-7F04BE06981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Verbo Tener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AA846-7076-4393-B2B5-31002E945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Singular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B1887-0C9B-41C4-9B3E-AAD5B6B67A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Yo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tengo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cs typeface="Calibri" panose="020F0502020204030204" pitchFamily="34" charset="0"/>
              </a:rPr>
              <a:t>Tú </a:t>
            </a:r>
            <a:r>
              <a:rPr lang="en-US" sz="3200" b="1" dirty="0" err="1">
                <a:cs typeface="Calibri" panose="020F0502020204030204" pitchFamily="34" charset="0"/>
              </a:rPr>
              <a:t>tienes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Usted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Él</a:t>
            </a:r>
            <a:r>
              <a:rPr lang="en-US" sz="3200" b="1" dirty="0">
                <a:cs typeface="Calibri" panose="020F0502020204030204" pitchFamily="34" charset="0"/>
              </a:rPr>
              <a:t> /Ella </a:t>
            </a:r>
            <a:r>
              <a:rPr lang="en-US" sz="3200" b="1" dirty="0" err="1">
                <a:cs typeface="Calibri" panose="020F0502020204030204" pitchFamily="34" charset="0"/>
              </a:rPr>
              <a:t>tiene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FE738-1A22-4545-8B12-4F261A4E8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Plural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C433B-9468-4355-B67E-2B6A50820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2" y="2719322"/>
            <a:ext cx="4995175" cy="3383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Nosotros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tenemos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Vosotros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tenéis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Ustedes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tienen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Ellos</a:t>
            </a:r>
            <a:r>
              <a:rPr lang="en-US" sz="3200" b="1" dirty="0">
                <a:cs typeface="Calibri" panose="020F0502020204030204" pitchFamily="34" charset="0"/>
              </a:rPr>
              <a:t>/</a:t>
            </a:r>
            <a:r>
              <a:rPr lang="en-US" sz="3200" b="1" dirty="0" err="1">
                <a:cs typeface="Calibri" panose="020F0502020204030204" pitchFamily="34" charset="0"/>
              </a:rPr>
              <a:t>Ellas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tienen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28B8F1B-4597-841D-FF79-2D0275C09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0210" y="149991"/>
            <a:ext cx="3108960" cy="156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96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6117</TotalTime>
  <Words>709</Words>
  <Application>Microsoft Office PowerPoint</Application>
  <PresentationFormat>Widescreen</PresentationFormat>
  <Paragraphs>193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Wingdings</vt:lpstr>
      <vt:lpstr>Wingdings 2</vt:lpstr>
      <vt:lpstr>Quotable</vt:lpstr>
      <vt:lpstr>Beginer Part 2</vt:lpstr>
      <vt:lpstr>Question words</vt:lpstr>
      <vt:lpstr>Preguntas útiles</vt:lpstr>
      <vt:lpstr>Conversación</vt:lpstr>
      <vt:lpstr>Práctica</vt:lpstr>
      <vt:lpstr>La familia</vt:lpstr>
      <vt:lpstr>La familia</vt:lpstr>
      <vt:lpstr>La familia</vt:lpstr>
      <vt:lpstr>Verbo Tener</vt:lpstr>
      <vt:lpstr>La familia Ramírez</vt:lpstr>
      <vt:lpstr>La familia - Relaciones</vt:lpstr>
      <vt:lpstr>¡Hasta la próxima semana!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Lindsey Stapel</cp:lastModifiedBy>
  <cp:revision>122</cp:revision>
  <dcterms:created xsi:type="dcterms:W3CDTF">2022-06-07T13:31:42Z</dcterms:created>
  <dcterms:modified xsi:type="dcterms:W3CDTF">2023-12-01T20:59:40Z</dcterms:modified>
</cp:coreProperties>
</file>