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sldIdLst>
    <p:sldId id="256" r:id="rId2"/>
    <p:sldId id="284" r:id="rId3"/>
    <p:sldId id="285" r:id="rId4"/>
    <p:sldId id="293" r:id="rId5"/>
    <p:sldId id="257" r:id="rId6"/>
    <p:sldId id="259" r:id="rId7"/>
    <p:sldId id="258" r:id="rId8"/>
    <p:sldId id="260" r:id="rId9"/>
    <p:sldId id="261" r:id="rId10"/>
    <p:sldId id="281" r:id="rId11"/>
    <p:sldId id="262" r:id="rId12"/>
    <p:sldId id="282" r:id="rId13"/>
    <p:sldId id="294" r:id="rId14"/>
    <p:sldId id="295" r:id="rId15"/>
    <p:sldId id="273" r:id="rId16"/>
    <p:sldId id="296" r:id="rId17"/>
    <p:sldId id="297" r:id="rId18"/>
    <p:sldId id="278" r:id="rId19"/>
    <p:sldId id="28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38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02584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77591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01000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1025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771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4092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1626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7646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1134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04282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5599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332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358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067EDB11-C0EA-487A-8C22-AE3FBA35FAF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60755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67EDB11-C0EA-487A-8C22-AE3FBA35FAF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380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</p:sldLayoutIdLst>
  <p:transition spd="slow">
    <p:wipe/>
  </p:transition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4_vrchgz6c" TargetMode="Externa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9D0A7-7890-351E-9FD2-245D302987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dirty="0" err="1"/>
              <a:t>Vamos</a:t>
            </a:r>
            <a:r>
              <a:rPr lang="en-US" sz="8000" dirty="0"/>
              <a:t> a </a:t>
            </a:r>
            <a:r>
              <a:rPr lang="en-US" sz="8000" dirty="0" err="1"/>
              <a:t>viajar</a:t>
            </a:r>
            <a:endParaRPr lang="en-US" sz="8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F58851-56FD-78E6-4F02-BDA8E2C883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748892"/>
          </a:xfrm>
        </p:spPr>
        <p:txBody>
          <a:bodyPr>
            <a:noAutofit/>
          </a:bodyPr>
          <a:lstStyle/>
          <a:p>
            <a:pPr algn="r"/>
            <a:r>
              <a:rPr lang="en-US" sz="4400" b="1" dirty="0" err="1"/>
              <a:t>Clase</a:t>
            </a:r>
            <a:r>
              <a:rPr lang="en-US" sz="4400" b="1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776003891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77B64-DE7A-AA3C-A5DD-778CCCB6C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err="1"/>
              <a:t>Vocabulario</a:t>
            </a:r>
            <a:r>
              <a:rPr lang="en-US" sz="5400" dirty="0"/>
              <a:t> </a:t>
            </a:r>
            <a:r>
              <a:rPr lang="en-US" sz="5400" dirty="0" err="1"/>
              <a:t>clase</a:t>
            </a:r>
            <a:r>
              <a:rPr lang="en-US" sz="5400" dirty="0"/>
              <a:t> 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0D5DC-5A74-CD8F-B79D-2E204D23E3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 err="1"/>
              <a:t>Alojarse</a:t>
            </a:r>
            <a:endParaRPr lang="en-US" sz="32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EA06B5-27F5-E4EF-EFB2-BC4373A58D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200" b="1" dirty="0" err="1"/>
              <a:t>Alquilar</a:t>
            </a:r>
            <a:endParaRPr lang="en-US" sz="3200" b="1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B50ECA5-E434-0F73-1120-F51567A57D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8" y="2847597"/>
            <a:ext cx="5189537" cy="2916994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FC11AD0-FE76-43FC-2E6C-25F9ECBCB8E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27" y="2751138"/>
            <a:ext cx="4668596" cy="31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159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77B64-DE7A-AA3C-A5DD-778CCCB6C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err="1"/>
              <a:t>Vocabulario</a:t>
            </a:r>
            <a:r>
              <a:rPr lang="en-US" sz="5400" dirty="0"/>
              <a:t> </a:t>
            </a:r>
            <a:r>
              <a:rPr lang="en-US" sz="5400" dirty="0" err="1"/>
              <a:t>clase</a:t>
            </a:r>
            <a:r>
              <a:rPr lang="en-US" sz="5400" dirty="0"/>
              <a:t> 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0D5DC-5A74-CD8F-B79D-2E204D23E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4729" y="2174875"/>
            <a:ext cx="5189857" cy="576262"/>
          </a:xfrm>
        </p:spPr>
        <p:txBody>
          <a:bodyPr/>
          <a:lstStyle/>
          <a:p>
            <a:r>
              <a:rPr lang="en-US" sz="3200" b="1" dirty="0" err="1"/>
              <a:t>Cancelar</a:t>
            </a:r>
            <a:endParaRPr lang="en-US" sz="32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EA06B5-27F5-E4EF-EFB2-BC4373A58D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200" b="1" dirty="0" err="1"/>
              <a:t>Descansar</a:t>
            </a:r>
            <a:endParaRPr lang="en-US" sz="3200" b="1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90A0983-3F74-710A-7D94-1B5938991A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8" y="3095202"/>
            <a:ext cx="5189537" cy="2421783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7E5C9F3-0FD6-ED20-508C-402DC80FB74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791" y="2751138"/>
            <a:ext cx="4664868" cy="31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06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77B64-DE7A-AA3C-A5DD-778CCCB6C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err="1"/>
              <a:t>Vocabulario</a:t>
            </a:r>
            <a:r>
              <a:rPr lang="en-US" sz="5400" dirty="0"/>
              <a:t> </a:t>
            </a:r>
            <a:r>
              <a:rPr lang="en-US" sz="5400" dirty="0" err="1"/>
              <a:t>clase</a:t>
            </a:r>
            <a:r>
              <a:rPr lang="en-US" sz="5400" dirty="0"/>
              <a:t> 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0D5DC-5A74-CD8F-B79D-2E204D23E3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 err="1"/>
              <a:t>Despegar</a:t>
            </a:r>
            <a:endParaRPr lang="en-US" sz="32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EA06B5-27F5-E4EF-EFB2-BC4373A58D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200" b="1" dirty="0" err="1"/>
              <a:t>Embarcar</a:t>
            </a:r>
            <a:endParaRPr lang="en-US" sz="3200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EDA4F9B-239D-E472-A96E-CCB289B4A5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78" y="2751138"/>
            <a:ext cx="4663957" cy="3109912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0832E94-5F43-E04A-29B2-A5463903E5A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791" y="2751138"/>
            <a:ext cx="4664868" cy="31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258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77B64-DE7A-AA3C-A5DD-778CCCB6C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err="1"/>
              <a:t>Vocabulario</a:t>
            </a:r>
            <a:r>
              <a:rPr lang="en-US" sz="5400" dirty="0"/>
              <a:t> </a:t>
            </a:r>
            <a:r>
              <a:rPr lang="en-US" sz="5400" dirty="0" err="1"/>
              <a:t>clase</a:t>
            </a:r>
            <a:r>
              <a:rPr lang="en-US" sz="5400" dirty="0"/>
              <a:t> 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0D5DC-5A74-CD8F-B79D-2E204D23E3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 err="1"/>
              <a:t>Hospedarse</a:t>
            </a:r>
            <a:endParaRPr lang="en-US" sz="32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EA06B5-27F5-E4EF-EFB2-BC4373A58D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200" b="1" dirty="0" err="1"/>
              <a:t>Registrarse</a:t>
            </a:r>
            <a:endParaRPr lang="en-US" sz="3200" b="1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429B20F-AEE9-8740-40FA-CA11B28CB5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22" y="2751138"/>
            <a:ext cx="4664868" cy="3109912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1EFDC6F-49E8-EE48-F524-118EC5F58FA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32" y="2751138"/>
            <a:ext cx="4667785" cy="31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352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77B64-DE7A-AA3C-A5DD-778CCCB6C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err="1"/>
              <a:t>Vocabulario</a:t>
            </a:r>
            <a:r>
              <a:rPr lang="en-US" sz="5400" dirty="0"/>
              <a:t> </a:t>
            </a:r>
            <a:r>
              <a:rPr lang="en-US" sz="5400" dirty="0" err="1"/>
              <a:t>clase</a:t>
            </a:r>
            <a:r>
              <a:rPr lang="en-US" sz="5400" dirty="0"/>
              <a:t> 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0D5DC-5A74-CD8F-B79D-2E204D23E3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 err="1"/>
              <a:t>Retirarse</a:t>
            </a:r>
            <a:endParaRPr lang="en-US" sz="3200" b="1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06EF895-74A9-71CF-9F75-11E5AE80E0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49" y="2751138"/>
            <a:ext cx="4661014" cy="31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10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785EB-74BF-9DD8-FCCC-AC0AAE1B0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err="1"/>
              <a:t>Conversación</a:t>
            </a:r>
            <a:endParaRPr lang="en-US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A33C0-69CA-3AAA-3E6C-BE3EC9F99C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 err="1"/>
              <a:t>Español</a:t>
            </a:r>
            <a:endParaRPr lang="en-US" sz="32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5A4A5-C4A5-32E7-4127-EB607B6F6C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659674"/>
          </a:xfrm>
        </p:spPr>
        <p:txBody>
          <a:bodyPr>
            <a:noAutofit/>
          </a:bodyPr>
          <a:lstStyle/>
          <a:p>
            <a:r>
              <a:rPr lang="en-US" sz="2000" b="1" dirty="0"/>
              <a:t>¿</a:t>
            </a:r>
            <a:r>
              <a:rPr lang="en-US" sz="2000" b="1" dirty="0" err="1"/>
              <a:t>Cuánto</a:t>
            </a:r>
            <a:r>
              <a:rPr lang="en-US" sz="2000" b="1" dirty="0"/>
              <a:t> cuesta </a:t>
            </a:r>
            <a:r>
              <a:rPr lang="en-US" sz="2000" b="1" dirty="0" err="1"/>
              <a:t>el</a:t>
            </a:r>
            <a:r>
              <a:rPr lang="en-US" sz="2000" b="1" dirty="0"/>
              <a:t> </a:t>
            </a:r>
            <a:r>
              <a:rPr lang="en-US" sz="2000" b="1" dirty="0" err="1"/>
              <a:t>boleto</a:t>
            </a:r>
            <a:r>
              <a:rPr lang="en-US" sz="2000" b="1" dirty="0"/>
              <a:t>?</a:t>
            </a:r>
          </a:p>
          <a:p>
            <a:r>
              <a:rPr lang="es-ES" sz="2000" b="1" dirty="0"/>
              <a:t>¿Cuándo vas a llegar al aeropuerto?</a:t>
            </a:r>
            <a:endParaRPr lang="en-US" sz="2000" b="1" dirty="0"/>
          </a:p>
          <a:p>
            <a:r>
              <a:rPr lang="en-US" sz="2000" b="1" dirty="0"/>
              <a:t>¿</a:t>
            </a:r>
            <a:r>
              <a:rPr lang="en-US" sz="2000" b="1" dirty="0" err="1"/>
              <a:t>Dónde</a:t>
            </a:r>
            <a:r>
              <a:rPr lang="en-US" sz="2000" b="1" dirty="0"/>
              <a:t> </a:t>
            </a:r>
            <a:r>
              <a:rPr lang="en-US" sz="2000" b="1" dirty="0" err="1"/>
              <a:t>vamos</a:t>
            </a:r>
            <a:r>
              <a:rPr lang="en-US" sz="2000" b="1" dirty="0"/>
              <a:t> para </a:t>
            </a:r>
            <a:r>
              <a:rPr lang="en-US" sz="2000" b="1" dirty="0" err="1"/>
              <a:t>registrarnos</a:t>
            </a:r>
            <a:r>
              <a:rPr lang="en-US" sz="2000" b="1" dirty="0"/>
              <a:t>?</a:t>
            </a:r>
          </a:p>
          <a:p>
            <a:r>
              <a:rPr lang="en-US" sz="2000" b="1" dirty="0"/>
              <a:t>¿</a:t>
            </a:r>
            <a:r>
              <a:rPr lang="en-US" sz="2000" b="1" dirty="0" err="1"/>
              <a:t>Cuándo</a:t>
            </a:r>
            <a:r>
              <a:rPr lang="en-US" sz="2000" b="1" dirty="0"/>
              <a:t> </a:t>
            </a:r>
            <a:r>
              <a:rPr lang="en-US" sz="2000" b="1" dirty="0" err="1"/>
              <a:t>necesitamos</a:t>
            </a:r>
            <a:r>
              <a:rPr lang="en-US" sz="2000" b="1" dirty="0"/>
              <a:t> </a:t>
            </a:r>
            <a:r>
              <a:rPr lang="en-US" sz="2000" b="1" dirty="0" err="1"/>
              <a:t>retirarnos</a:t>
            </a:r>
            <a:r>
              <a:rPr lang="en-US" sz="2000" b="1" dirty="0"/>
              <a:t>?</a:t>
            </a:r>
          </a:p>
          <a:p>
            <a:r>
              <a:rPr lang="en-US" sz="2000" b="1" dirty="0"/>
              <a:t>¿</a:t>
            </a:r>
            <a:r>
              <a:rPr lang="en-US" sz="2000" b="1" dirty="0" err="1"/>
              <a:t>Estás</a:t>
            </a:r>
            <a:r>
              <a:rPr lang="en-US" sz="2000" b="1" dirty="0"/>
              <a:t> </a:t>
            </a:r>
            <a:r>
              <a:rPr lang="en-US" sz="2000" b="1" dirty="0" err="1"/>
              <a:t>listos</a:t>
            </a:r>
            <a:r>
              <a:rPr lang="en-US" sz="2000" b="1" dirty="0"/>
              <a:t> </a:t>
            </a:r>
            <a:r>
              <a:rPr lang="en-US" sz="2000" b="1" dirty="0" err="1"/>
              <a:t>parar</a:t>
            </a:r>
            <a:r>
              <a:rPr lang="en-US" sz="2000" b="1" dirty="0"/>
              <a:t> </a:t>
            </a:r>
            <a:r>
              <a:rPr lang="en-US" sz="2000" b="1" dirty="0" err="1"/>
              <a:t>despegar</a:t>
            </a:r>
            <a:r>
              <a:rPr lang="en-US" sz="2000" b="1" dirty="0"/>
              <a:t>?</a:t>
            </a:r>
          </a:p>
          <a:p>
            <a:r>
              <a:rPr lang="es-ES" sz="2000" b="1" dirty="0"/>
              <a:t>¿Qué recomiendas para la cena?</a:t>
            </a:r>
            <a:endParaRPr lang="en-US" sz="2000" b="1" dirty="0"/>
          </a:p>
          <a:p>
            <a:r>
              <a:rPr lang="es-ES" b="1" dirty="0"/>
              <a:t>¿Necesitamos reservar una mesa en el restaurante del hotel?</a:t>
            </a:r>
          </a:p>
          <a:p>
            <a:r>
              <a:rPr lang="es-ES" b="1" dirty="0"/>
              <a:t>¿Debemos alquilar un auto o podemos usar un taxi?</a:t>
            </a:r>
          </a:p>
          <a:p>
            <a:endParaRPr lang="es-ES" b="1" dirty="0"/>
          </a:p>
          <a:p>
            <a:endParaRPr lang="en-US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35E0A2-E752-FA44-56FD-F8955C3859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200" b="1" dirty="0" err="1"/>
              <a:t>Español</a:t>
            </a:r>
            <a:endParaRPr lang="en-US" sz="32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611D5-B1F8-98EC-58DD-62A009B647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659674"/>
          </a:xfrm>
        </p:spPr>
        <p:txBody>
          <a:bodyPr>
            <a:normAutofit fontScale="92500" lnSpcReduction="20000"/>
          </a:bodyPr>
          <a:lstStyle/>
          <a:p>
            <a:r>
              <a:rPr lang="en-US" sz="2000" b="1" dirty="0"/>
              <a:t>How much does the ticket cost?</a:t>
            </a:r>
          </a:p>
          <a:p>
            <a:r>
              <a:rPr lang="en-US" sz="2000" b="1" dirty="0"/>
              <a:t>When are you going to arrive to the airport?</a:t>
            </a:r>
          </a:p>
          <a:p>
            <a:r>
              <a:rPr lang="en-US" sz="2000" b="1" dirty="0"/>
              <a:t>Where do we go to check in?</a:t>
            </a:r>
          </a:p>
          <a:p>
            <a:r>
              <a:rPr lang="en-US" sz="2000" b="1" dirty="0"/>
              <a:t>When do we need to check out?</a:t>
            </a:r>
          </a:p>
          <a:p>
            <a:r>
              <a:rPr lang="en-US" sz="2000" b="1" dirty="0"/>
              <a:t>Are you ready to take off?</a:t>
            </a:r>
          </a:p>
          <a:p>
            <a:r>
              <a:rPr lang="en-US" sz="2000" b="1" dirty="0"/>
              <a:t>What do you recommend for dinner?</a:t>
            </a:r>
          </a:p>
          <a:p>
            <a:r>
              <a:rPr lang="en-US" sz="2000" b="1" dirty="0"/>
              <a:t>Do we need to reserve a table at the hotel restaurant?</a:t>
            </a:r>
          </a:p>
          <a:p>
            <a:r>
              <a:rPr lang="en-US" sz="2000" b="1" dirty="0"/>
              <a:t>Do we need to rent a car or can we use a taxi?</a:t>
            </a:r>
          </a:p>
        </p:txBody>
      </p:sp>
    </p:spTree>
    <p:extLst>
      <p:ext uri="{BB962C8B-B14F-4D97-AF65-F5344CB8AC3E}">
        <p14:creationId xmlns:p14="http://schemas.microsoft.com/office/powerpoint/2010/main" val="26053626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785EB-74BF-9DD8-FCCC-AC0AAE1B0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err="1"/>
              <a:t>Conversación</a:t>
            </a:r>
            <a:endParaRPr lang="en-US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A33C0-69CA-3AAA-3E6C-BE3EC9F99C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 err="1"/>
              <a:t>Español</a:t>
            </a:r>
            <a:endParaRPr lang="en-US" sz="32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5A4A5-C4A5-32E7-4127-EB607B6F6C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659674"/>
          </a:xfrm>
        </p:spPr>
        <p:txBody>
          <a:bodyPr>
            <a:noAutofit/>
          </a:bodyPr>
          <a:lstStyle/>
          <a:p>
            <a:r>
              <a:rPr lang="es-ES" sz="2000" b="1" dirty="0"/>
              <a:t>¿Podría llamarme a un taxi?</a:t>
            </a:r>
          </a:p>
          <a:p>
            <a:r>
              <a:rPr lang="es-ES" sz="2000" b="1" dirty="0"/>
              <a:t>¿A dónde se dirige?</a:t>
            </a:r>
          </a:p>
          <a:p>
            <a:r>
              <a:rPr lang="en-US" sz="2000" b="1" dirty="0"/>
              <a:t>¿</a:t>
            </a:r>
            <a:r>
              <a:rPr lang="en-US" sz="2000" b="1" dirty="0" err="1"/>
              <a:t>Puede</a:t>
            </a:r>
            <a:r>
              <a:rPr lang="en-US" sz="2000" b="1" dirty="0"/>
              <a:t> </a:t>
            </a:r>
            <a:r>
              <a:rPr lang="en-US" sz="2000" b="1" dirty="0" err="1"/>
              <a:t>darme</a:t>
            </a:r>
            <a:r>
              <a:rPr lang="en-US" sz="2000" b="1" dirty="0"/>
              <a:t> </a:t>
            </a:r>
            <a:r>
              <a:rPr lang="en-US" sz="2000" b="1" dirty="0" err="1"/>
              <a:t>otra</a:t>
            </a:r>
            <a:r>
              <a:rPr lang="en-US" sz="2000" b="1" dirty="0"/>
              <a:t> </a:t>
            </a:r>
            <a:r>
              <a:rPr lang="en-US" sz="2000" b="1" dirty="0" err="1"/>
              <a:t>toalla</a:t>
            </a:r>
            <a:r>
              <a:rPr lang="en-US" sz="2000" b="1" dirty="0"/>
              <a:t>?</a:t>
            </a:r>
            <a:endParaRPr lang="es-ES" b="1" dirty="0"/>
          </a:p>
          <a:p>
            <a:endParaRPr lang="en-US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35E0A2-E752-FA44-56FD-F8955C3859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200" b="1" dirty="0" err="1"/>
              <a:t>Español</a:t>
            </a:r>
            <a:endParaRPr lang="en-US" sz="32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611D5-B1F8-98EC-58DD-62A009B647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659674"/>
          </a:xfrm>
        </p:spPr>
        <p:txBody>
          <a:bodyPr>
            <a:normAutofit/>
          </a:bodyPr>
          <a:lstStyle/>
          <a:p>
            <a:r>
              <a:rPr lang="en-US" sz="2000" b="1" dirty="0"/>
              <a:t>Can you call me a cab?</a:t>
            </a:r>
          </a:p>
          <a:p>
            <a:r>
              <a:rPr lang="en-US" sz="2000" b="1" dirty="0"/>
              <a:t>Where are you going?</a:t>
            </a:r>
          </a:p>
          <a:p>
            <a:r>
              <a:rPr lang="en-US" sz="2000" b="1" dirty="0"/>
              <a:t>Can you give me another towel?</a:t>
            </a:r>
          </a:p>
        </p:txBody>
      </p:sp>
    </p:spTree>
    <p:extLst>
      <p:ext uri="{BB962C8B-B14F-4D97-AF65-F5344CB8AC3E}">
        <p14:creationId xmlns:p14="http://schemas.microsoft.com/office/powerpoint/2010/main" val="973926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785EB-74BF-9DD8-FCCC-AC0AAE1B0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err="1"/>
              <a:t>Conversación-práctica</a:t>
            </a:r>
            <a:endParaRPr lang="en-US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A33C0-69CA-3AAA-3E6C-BE3EC9F99C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/>
              <a:t>Persona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5A4A5-C4A5-32E7-4127-EB607B6F6C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659674"/>
          </a:xfrm>
        </p:spPr>
        <p:txBody>
          <a:bodyPr>
            <a:noAutofit/>
          </a:bodyPr>
          <a:lstStyle/>
          <a:p>
            <a:r>
              <a:rPr lang="en-US" sz="2000" b="1" dirty="0"/>
              <a:t>¿</a:t>
            </a:r>
            <a:r>
              <a:rPr lang="en-US" sz="2000" b="1" dirty="0" err="1"/>
              <a:t>Cuánto</a:t>
            </a:r>
            <a:r>
              <a:rPr lang="en-US" sz="2000" b="1" dirty="0"/>
              <a:t> cuesta </a:t>
            </a:r>
            <a:r>
              <a:rPr lang="en-US" sz="2000" b="1" dirty="0" err="1"/>
              <a:t>el</a:t>
            </a:r>
            <a:r>
              <a:rPr lang="en-US" sz="2000" b="1" dirty="0"/>
              <a:t> </a:t>
            </a:r>
            <a:r>
              <a:rPr lang="en-US" sz="2000" b="1" dirty="0" err="1"/>
              <a:t>boleto</a:t>
            </a:r>
            <a:r>
              <a:rPr lang="en-US" sz="2000" b="1" dirty="0"/>
              <a:t>?</a:t>
            </a:r>
            <a:endParaRPr lang="es-ES" sz="2000" b="1" dirty="0"/>
          </a:p>
          <a:p>
            <a:r>
              <a:rPr lang="es-ES" sz="2000" b="1" dirty="0"/>
              <a:t>Si. Tengo mi pasaporte y mis documentos para viajar.</a:t>
            </a:r>
          </a:p>
          <a:p>
            <a:r>
              <a:rPr lang="en-US" sz="2000" b="1" dirty="0"/>
              <a:t>Si, </a:t>
            </a:r>
            <a:r>
              <a:rPr lang="en-US" sz="2000" b="1" dirty="0" err="1"/>
              <a:t>necesito</a:t>
            </a:r>
            <a:r>
              <a:rPr lang="en-US" sz="2000" b="1" dirty="0"/>
              <a:t> un taxi para </a:t>
            </a:r>
            <a:r>
              <a:rPr lang="en-US" sz="2000" b="1" dirty="0" err="1"/>
              <a:t>ir</a:t>
            </a:r>
            <a:r>
              <a:rPr lang="en-US" sz="2000" b="1" dirty="0"/>
              <a:t> al </a:t>
            </a:r>
            <a:r>
              <a:rPr lang="en-US" sz="2000" b="1" dirty="0" err="1"/>
              <a:t>aeuropuerto</a:t>
            </a:r>
            <a:r>
              <a:rPr lang="en-US" sz="2000" b="1" dirty="0"/>
              <a:t>.</a:t>
            </a:r>
          </a:p>
          <a:p>
            <a:r>
              <a:rPr lang="en-US" sz="2000" b="1" dirty="0" err="1"/>
              <a:t>Muchas</a:t>
            </a:r>
            <a:r>
              <a:rPr lang="en-US" sz="2000" b="1" dirty="0"/>
              <a:t> gracias!</a:t>
            </a:r>
            <a:endParaRPr lang="en-US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35E0A2-E752-FA44-56FD-F8955C3859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200" b="1" dirty="0"/>
              <a:t>Persona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611D5-B1F8-98EC-58DD-62A009B647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659674"/>
          </a:xfrm>
        </p:spPr>
        <p:txBody>
          <a:bodyPr>
            <a:normAutofit/>
          </a:bodyPr>
          <a:lstStyle/>
          <a:p>
            <a:r>
              <a:rPr lang="en-US" sz="2000" b="1" dirty="0"/>
              <a:t>Cuesta $40. ¿</a:t>
            </a:r>
            <a:r>
              <a:rPr lang="en-US" sz="2000" b="1" dirty="0" err="1"/>
              <a:t>Estás</a:t>
            </a:r>
            <a:r>
              <a:rPr lang="en-US" sz="2000" b="1" dirty="0"/>
              <a:t> </a:t>
            </a:r>
            <a:r>
              <a:rPr lang="en-US" sz="2000" b="1" dirty="0" err="1"/>
              <a:t>listos</a:t>
            </a:r>
            <a:r>
              <a:rPr lang="en-US" sz="2000" b="1" dirty="0"/>
              <a:t> </a:t>
            </a:r>
            <a:r>
              <a:rPr lang="en-US" sz="2000" b="1" dirty="0" err="1"/>
              <a:t>parar</a:t>
            </a:r>
            <a:r>
              <a:rPr lang="en-US" sz="2000" b="1" dirty="0"/>
              <a:t> </a:t>
            </a:r>
            <a:r>
              <a:rPr lang="en-US" sz="2000" b="1" dirty="0" err="1"/>
              <a:t>despegar</a:t>
            </a:r>
            <a:r>
              <a:rPr lang="en-US" sz="2000" b="1" dirty="0"/>
              <a:t>?</a:t>
            </a:r>
          </a:p>
          <a:p>
            <a:r>
              <a:rPr lang="en-US" sz="2000" b="1" dirty="0"/>
              <a:t>Bueno. ¿</a:t>
            </a:r>
            <a:r>
              <a:rPr lang="en-US" sz="2000" b="1" dirty="0" err="1"/>
              <a:t>Necesitas</a:t>
            </a:r>
            <a:r>
              <a:rPr lang="en-US" sz="2000" b="1" dirty="0"/>
              <a:t> </a:t>
            </a:r>
            <a:r>
              <a:rPr lang="en-US" sz="2000" b="1" dirty="0" err="1"/>
              <a:t>llamar</a:t>
            </a:r>
            <a:r>
              <a:rPr lang="en-US" sz="2000" b="1" dirty="0"/>
              <a:t> a un taxi?</a:t>
            </a:r>
          </a:p>
          <a:p>
            <a:r>
              <a:rPr lang="en-US" sz="2000" b="1" dirty="0" err="1"/>
              <a:t>Puedo</a:t>
            </a:r>
            <a:r>
              <a:rPr lang="en-US" sz="2000" b="1" dirty="0"/>
              <a:t> </a:t>
            </a:r>
            <a:r>
              <a:rPr lang="en-US" sz="2000" b="1" dirty="0" err="1"/>
              <a:t>ayudarte</a:t>
            </a:r>
            <a:r>
              <a:rPr lang="en-US" sz="2000" b="1" dirty="0"/>
              <a:t> </a:t>
            </a:r>
            <a:r>
              <a:rPr lang="en-US" sz="2000" b="1" dirty="0" err="1"/>
              <a:t>alquilar</a:t>
            </a:r>
            <a:r>
              <a:rPr lang="en-US" sz="2000" b="1" dirty="0"/>
              <a:t> a un auto.</a:t>
            </a:r>
          </a:p>
          <a:p>
            <a:r>
              <a:rPr lang="en-US" sz="2000" b="1" dirty="0"/>
              <a:t>De nada. ¡</a:t>
            </a:r>
            <a:r>
              <a:rPr lang="en-US" sz="2000" b="1" dirty="0" err="1"/>
              <a:t>Disfruta</a:t>
            </a:r>
            <a:r>
              <a:rPr lang="en-US" sz="2000" b="1" dirty="0"/>
              <a:t> </a:t>
            </a:r>
            <a:r>
              <a:rPr lang="en-US" sz="2000" b="1" dirty="0" err="1"/>
              <a:t>tu</a:t>
            </a:r>
            <a:r>
              <a:rPr lang="en-US" sz="2000" b="1" dirty="0"/>
              <a:t> </a:t>
            </a:r>
            <a:r>
              <a:rPr lang="en-US" sz="2000" b="1" dirty="0" err="1"/>
              <a:t>viaje</a:t>
            </a:r>
            <a:r>
              <a:rPr lang="en-US" sz="2000" b="1" dirty="0"/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89426D-36CD-5A06-5934-106A0D43C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873" y="4939494"/>
            <a:ext cx="1664542" cy="170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17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785EB-74BF-9DD8-FCCC-AC0AAE1B0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Nota Cultural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166F19F-8089-B00E-660D-7EDEB8A925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4728" y="2751138"/>
            <a:ext cx="10242047" cy="3109913"/>
          </a:xfrm>
        </p:spPr>
        <p:txBody>
          <a:bodyPr>
            <a:normAutofit/>
          </a:bodyPr>
          <a:lstStyle/>
          <a:p>
            <a:r>
              <a:rPr lang="en-US" dirty="0"/>
              <a:t>The following 5-minute video shows a traveler arriving to Mexico city international airport. You can notice the signs in the </a:t>
            </a:r>
            <a:r>
              <a:rPr lang="en-US" i="1" dirty="0" err="1"/>
              <a:t>aeropuerto</a:t>
            </a:r>
            <a:r>
              <a:rPr lang="en-US" i="1" dirty="0"/>
              <a:t> </a:t>
            </a:r>
            <a:r>
              <a:rPr lang="en-US" dirty="0"/>
              <a:t>in Spanish. The traveler speaks in English, but it can be used as a nice visual of what to expect when arriving to a Spanish speaking country and can also be used for conversation starters and practice opportunities.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https://www.youtube.com/watch?v=s4_vrchgz6c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831731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BB8EC-340C-A6BE-A196-93BCAD2B0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¡Hasta la </a:t>
            </a:r>
            <a:r>
              <a:rPr lang="en-US" sz="5400" dirty="0" err="1"/>
              <a:t>próxima</a:t>
            </a:r>
            <a:r>
              <a:rPr lang="en-US" sz="5400" dirty="0"/>
              <a:t> </a:t>
            </a:r>
            <a:r>
              <a:rPr lang="en-US" sz="5400" dirty="0" err="1"/>
              <a:t>semana</a:t>
            </a:r>
            <a:r>
              <a:rPr lang="en-US" sz="5400" dirty="0"/>
              <a:t>!</a:t>
            </a:r>
          </a:p>
        </p:txBody>
      </p:sp>
      <p:sp>
        <p:nvSpPr>
          <p:cNvPr id="4" name="Teardrop 3">
            <a:extLst>
              <a:ext uri="{FF2B5EF4-FFF2-40B4-BE49-F238E27FC236}">
                <a16:creationId xmlns:a16="http://schemas.microsoft.com/office/drawing/2014/main" id="{AF4F936C-65F0-75EB-4EE7-4E86E8771FA4}"/>
              </a:ext>
            </a:extLst>
          </p:cNvPr>
          <p:cNvSpPr/>
          <p:nvPr/>
        </p:nvSpPr>
        <p:spPr>
          <a:xfrm>
            <a:off x="1219200" y="2809461"/>
            <a:ext cx="1789044" cy="1855304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753FF6-55C5-BCF8-FDB9-3FA4B21F5A07}"/>
              </a:ext>
            </a:extLst>
          </p:cNvPr>
          <p:cNvSpPr txBox="1"/>
          <p:nvPr/>
        </p:nvSpPr>
        <p:spPr>
          <a:xfrm>
            <a:off x="1464365" y="3506280"/>
            <a:ext cx="129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¡</a:t>
            </a:r>
            <a:r>
              <a:rPr lang="en-US" sz="2400" b="1" dirty="0" err="1"/>
              <a:t>Adiós</a:t>
            </a:r>
            <a:r>
              <a:rPr lang="en-US" sz="2400" b="1" dirty="0"/>
              <a:t>!</a:t>
            </a: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4FC964C6-A797-0B8F-CC4D-12AC7CF8F96C}"/>
              </a:ext>
            </a:extLst>
          </p:cNvPr>
          <p:cNvSpPr/>
          <p:nvPr/>
        </p:nvSpPr>
        <p:spPr>
          <a:xfrm>
            <a:off x="2758764" y="4530453"/>
            <a:ext cx="2882347" cy="1967062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45D7D71B-8728-1FA1-B18E-8C766FEA2ABD}"/>
              </a:ext>
            </a:extLst>
          </p:cNvPr>
          <p:cNvSpPr/>
          <p:nvPr/>
        </p:nvSpPr>
        <p:spPr>
          <a:xfrm>
            <a:off x="4396407" y="2248108"/>
            <a:ext cx="2546422" cy="2007704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669818BD-D92F-95AA-E0AE-33B8EAF11D65}"/>
              </a:ext>
            </a:extLst>
          </p:cNvPr>
          <p:cNvSpPr/>
          <p:nvPr/>
        </p:nvSpPr>
        <p:spPr>
          <a:xfrm>
            <a:off x="8273980" y="2352261"/>
            <a:ext cx="2546422" cy="259080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6E0E4A-0168-E032-E74D-528000C17481}"/>
              </a:ext>
            </a:extLst>
          </p:cNvPr>
          <p:cNvSpPr txBox="1"/>
          <p:nvPr/>
        </p:nvSpPr>
        <p:spPr>
          <a:xfrm>
            <a:off x="4600505" y="2967335"/>
            <a:ext cx="2418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¡Hasta pronto!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179241-5962-82A0-358B-3A5558DF6417}"/>
              </a:ext>
            </a:extLst>
          </p:cNvPr>
          <p:cNvSpPr txBox="1"/>
          <p:nvPr/>
        </p:nvSpPr>
        <p:spPr>
          <a:xfrm>
            <a:off x="8426379" y="3416828"/>
            <a:ext cx="2546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¡Hasta la vista!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7927CB-0F75-4832-D33B-5B9D3FE4DBC0}"/>
              </a:ext>
            </a:extLst>
          </p:cNvPr>
          <p:cNvSpPr txBox="1"/>
          <p:nvPr/>
        </p:nvSpPr>
        <p:spPr>
          <a:xfrm>
            <a:off x="3169580" y="5200692"/>
            <a:ext cx="2060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¡</a:t>
            </a:r>
            <a:r>
              <a:rPr lang="en-US" sz="2400" b="1" dirty="0" err="1"/>
              <a:t>Buen</a:t>
            </a:r>
            <a:r>
              <a:rPr lang="en-US" sz="2400" b="1" dirty="0"/>
              <a:t> </a:t>
            </a:r>
            <a:r>
              <a:rPr lang="en-US" sz="2400" b="1" dirty="0" err="1"/>
              <a:t>viaje</a:t>
            </a:r>
            <a:r>
              <a:rPr lang="en-US" sz="2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4410175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21110-AE72-1475-E643-EE1152E5A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Repaso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77137-43C7-AEE5-A7A0-C135BE4A40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 err="1"/>
              <a:t>Español</a:t>
            </a:r>
            <a:endParaRPr lang="en-US" sz="32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6526F2-79A2-8031-1D04-DAE2B9493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4729" y="2751139"/>
            <a:ext cx="5189856" cy="316447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6400" b="1" dirty="0"/>
              <a:t>¿</a:t>
            </a:r>
            <a:r>
              <a:rPr lang="en-US" sz="6400" b="1" dirty="0" err="1"/>
              <a:t>Cuánto</a:t>
            </a:r>
            <a:r>
              <a:rPr lang="en-US" sz="6400" b="1" dirty="0"/>
              <a:t> cuesta?</a:t>
            </a:r>
          </a:p>
          <a:p>
            <a:pPr marL="0" marR="0">
              <a:lnSpc>
                <a:spcPct val="120000"/>
              </a:lnSpc>
              <a:spcBef>
                <a:spcPts val="600"/>
              </a:spcBef>
            </a:pPr>
            <a:r>
              <a:rPr lang="es-CO" sz="6400" b="1" dirty="0">
                <a:ea typeface="Calibri" panose="020F0502020204030204" pitchFamily="34" charset="0"/>
                <a:cs typeface="Times New Roman" panose="02020603050405020304" pitchFamily="18" charset="0"/>
              </a:rPr>
              <a:t>Quiero…</a:t>
            </a:r>
            <a:endParaRPr lang="es-CO" sz="6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6400" b="1" dirty="0"/>
              <a:t>¿</a:t>
            </a:r>
            <a:r>
              <a:rPr lang="en-US" sz="6400" b="1" dirty="0" err="1"/>
              <a:t>Tienes</a:t>
            </a:r>
            <a:r>
              <a:rPr lang="en-US" sz="6400" b="1" dirty="0"/>
              <a:t>…?</a:t>
            </a:r>
          </a:p>
          <a:p>
            <a:pPr marL="0" marR="0">
              <a:lnSpc>
                <a:spcPct val="120000"/>
              </a:lnSpc>
              <a:spcBef>
                <a:spcPts val="600"/>
              </a:spcBef>
            </a:pPr>
            <a:r>
              <a:rPr lang="en-US" sz="6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Necesito</a:t>
            </a:r>
            <a:r>
              <a:rPr lang="en-US" sz="6400" b="1" dirty="0"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6400" b="1" dirty="0">
              <a:ea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6400" b="1" dirty="0"/>
              <a:t>Los </a:t>
            </a:r>
            <a:r>
              <a:rPr lang="en-US" sz="6400" b="1" dirty="0" err="1"/>
              <a:t>dólares</a:t>
            </a:r>
            <a:endParaRPr lang="en-US" sz="6400" b="1" dirty="0"/>
          </a:p>
          <a:p>
            <a:pPr marL="0" marR="0">
              <a:lnSpc>
                <a:spcPct val="120000"/>
              </a:lnSpc>
              <a:spcBef>
                <a:spcPts val="600"/>
              </a:spcBef>
            </a:pPr>
            <a:r>
              <a:rPr lang="en-US" sz="6400" b="1" dirty="0">
                <a:effectLst/>
                <a:ea typeface="Times New Roman" panose="02020603050405020304" pitchFamily="18" charset="0"/>
              </a:rPr>
              <a:t>Los centavos</a:t>
            </a:r>
          </a:p>
          <a:p>
            <a:pPr marL="0" marR="0">
              <a:lnSpc>
                <a:spcPct val="120000"/>
              </a:lnSpc>
              <a:spcBef>
                <a:spcPts val="600"/>
              </a:spcBef>
            </a:pPr>
            <a:r>
              <a:rPr lang="en-US" sz="6400" b="1" dirty="0">
                <a:ea typeface="Times New Roman" panose="02020603050405020304" pitchFamily="18" charset="0"/>
              </a:rPr>
              <a:t>El </a:t>
            </a:r>
            <a:r>
              <a:rPr lang="en-US" sz="6400" b="1" dirty="0" err="1">
                <a:ea typeface="Times New Roman" panose="02020603050405020304" pitchFamily="18" charset="0"/>
              </a:rPr>
              <a:t>cambio</a:t>
            </a:r>
            <a:endParaRPr lang="en-US" sz="6400" b="1" dirty="0">
              <a:ea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600"/>
              </a:spcBef>
            </a:pPr>
            <a:r>
              <a:rPr lang="en-US" sz="6400" b="1" dirty="0">
                <a:effectLst/>
                <a:ea typeface="Times New Roman" panose="02020603050405020304" pitchFamily="18" charset="0"/>
              </a:rPr>
              <a:t>El banco	</a:t>
            </a:r>
          </a:p>
          <a:p>
            <a:pPr marL="0" marR="0">
              <a:lnSpc>
                <a:spcPct val="120000"/>
              </a:lnSpc>
              <a:spcBef>
                <a:spcPts val="600"/>
              </a:spcBef>
            </a:pPr>
            <a:r>
              <a:rPr lang="en-US" sz="6400" b="1" dirty="0">
                <a:ea typeface="Times New Roman" panose="02020603050405020304" pitchFamily="18" charset="0"/>
              </a:rPr>
              <a:t>La casa de </a:t>
            </a:r>
            <a:r>
              <a:rPr lang="en-US" sz="6400" b="1" dirty="0" err="1">
                <a:ea typeface="Times New Roman" panose="02020603050405020304" pitchFamily="18" charset="0"/>
              </a:rPr>
              <a:t>cambio</a:t>
            </a:r>
            <a:endParaRPr lang="en-US" sz="6400" b="1" dirty="0">
              <a:effectLst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BE4F7B-6948-0D81-8C3F-9B0A8FDCB9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200" b="1" dirty="0" err="1"/>
              <a:t>Inglés</a:t>
            </a:r>
            <a:endParaRPr lang="en-US" sz="32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F26567-327C-5AF8-2EE4-D176BBB667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65967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600" b="1" dirty="0"/>
              <a:t>How much is…?</a:t>
            </a:r>
          </a:p>
          <a:p>
            <a:pPr>
              <a:spcBef>
                <a:spcPts val="600"/>
              </a:spcBef>
            </a:pPr>
            <a:r>
              <a:rPr lang="en-US" sz="1600" b="1" dirty="0"/>
              <a:t>I want…</a:t>
            </a:r>
          </a:p>
          <a:p>
            <a:pPr>
              <a:spcBef>
                <a:spcPts val="600"/>
              </a:spcBef>
            </a:pPr>
            <a:r>
              <a:rPr lang="en-US" sz="1600" b="1" dirty="0"/>
              <a:t>Do you have…?</a:t>
            </a:r>
          </a:p>
          <a:p>
            <a:pPr>
              <a:spcBef>
                <a:spcPts val="600"/>
              </a:spcBef>
            </a:pPr>
            <a:r>
              <a:rPr lang="en-US" sz="1600" b="1" dirty="0"/>
              <a:t>I need…</a:t>
            </a:r>
          </a:p>
          <a:p>
            <a:pPr>
              <a:spcBef>
                <a:spcPts val="600"/>
              </a:spcBef>
            </a:pPr>
            <a:r>
              <a:rPr lang="en-US" sz="1600" b="1" dirty="0"/>
              <a:t>dollars</a:t>
            </a:r>
          </a:p>
          <a:p>
            <a:pPr>
              <a:spcBef>
                <a:spcPts val="600"/>
              </a:spcBef>
            </a:pPr>
            <a:r>
              <a:rPr lang="en-US" sz="1600" b="1" dirty="0"/>
              <a:t>cents</a:t>
            </a:r>
          </a:p>
          <a:p>
            <a:pPr>
              <a:spcBef>
                <a:spcPts val="600"/>
              </a:spcBef>
            </a:pPr>
            <a:r>
              <a:rPr lang="en-US" sz="1600" b="1" dirty="0"/>
              <a:t>change</a:t>
            </a:r>
          </a:p>
          <a:p>
            <a:pPr>
              <a:spcBef>
                <a:spcPts val="600"/>
              </a:spcBef>
            </a:pPr>
            <a:r>
              <a:rPr lang="en-US" sz="1600" b="1" dirty="0"/>
              <a:t>bank</a:t>
            </a:r>
          </a:p>
          <a:p>
            <a:pPr>
              <a:spcBef>
                <a:spcPts val="600"/>
              </a:spcBef>
            </a:pPr>
            <a:r>
              <a:rPr lang="en-US" sz="1600" b="1" dirty="0"/>
              <a:t>exchange bank</a:t>
            </a:r>
          </a:p>
        </p:txBody>
      </p:sp>
    </p:spTree>
    <p:extLst>
      <p:ext uri="{BB962C8B-B14F-4D97-AF65-F5344CB8AC3E}">
        <p14:creationId xmlns:p14="http://schemas.microsoft.com/office/powerpoint/2010/main" val="41638551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21110-AE72-1475-E643-EE1152E5A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Repaso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77137-43C7-AEE5-A7A0-C135BE4A4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2141" y="2082994"/>
            <a:ext cx="5189857" cy="576262"/>
          </a:xfrm>
        </p:spPr>
        <p:txBody>
          <a:bodyPr/>
          <a:lstStyle/>
          <a:p>
            <a:r>
              <a:rPr lang="en-US" sz="3200" b="1" dirty="0" err="1"/>
              <a:t>Inglés</a:t>
            </a:r>
            <a:endParaRPr lang="en-US" sz="32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6526F2-79A2-8031-1D04-DAE2B94939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marR="0">
              <a:spcBef>
                <a:spcPts val="600"/>
              </a:spcBef>
            </a:pPr>
            <a:r>
              <a:rPr lang="en-US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Cambiar</a:t>
            </a:r>
            <a:r>
              <a:rPr lang="en-US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($)</a:t>
            </a:r>
            <a:endParaRPr lang="en-US" sz="2400" b="1" dirty="0"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</a:pPr>
            <a:r>
              <a:rPr lang="es-CO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El precio</a:t>
            </a:r>
            <a:endParaRPr lang="es-CO" sz="2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</a:pPr>
            <a:r>
              <a:rPr lang="en-US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El mercado</a:t>
            </a:r>
            <a:endParaRPr lang="en-US" sz="2400" b="1" dirty="0"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</a:pPr>
            <a:r>
              <a:rPr lang="es-CO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La tienda</a:t>
            </a:r>
            <a:endParaRPr lang="en-US" sz="2400" b="1" dirty="0">
              <a:ea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</a:pPr>
            <a:r>
              <a:rPr lang="en-US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en-US" sz="24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supermercado</a:t>
            </a:r>
            <a:endParaRPr lang="en-US" sz="2400" b="1" dirty="0"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</a:pPr>
            <a:r>
              <a:rPr lang="en-US" sz="2400" b="1" dirty="0">
                <a:effectLst/>
                <a:ea typeface="Times New Roman" panose="02020603050405020304" pitchFamily="18" charset="0"/>
              </a:rPr>
              <a:t>El </a:t>
            </a:r>
            <a:r>
              <a:rPr lang="en-US" sz="2400" b="1" dirty="0" err="1">
                <a:effectLst/>
                <a:ea typeface="Times New Roman" panose="02020603050405020304" pitchFamily="18" charset="0"/>
              </a:rPr>
              <a:t>recuerdo</a:t>
            </a:r>
            <a:endParaRPr lang="en-US" sz="2400" b="1" dirty="0"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</a:pPr>
            <a:r>
              <a:rPr lang="en-US" sz="2400" b="1" dirty="0">
                <a:ea typeface="Times New Roman" panose="02020603050405020304" pitchFamily="18" charset="0"/>
              </a:rPr>
              <a:t>La </a:t>
            </a:r>
            <a:r>
              <a:rPr lang="en-US" sz="2400" b="1" dirty="0" err="1">
                <a:ea typeface="Times New Roman" panose="02020603050405020304" pitchFamily="18" charset="0"/>
              </a:rPr>
              <a:t>artesan</a:t>
            </a:r>
            <a:r>
              <a:rPr lang="en-US" sz="2400" b="1" dirty="0" err="1"/>
              <a:t>í</a:t>
            </a:r>
            <a:r>
              <a:rPr lang="en-US" sz="2400" b="1" dirty="0" err="1">
                <a:ea typeface="Times New Roman" panose="02020603050405020304" pitchFamily="18" charset="0"/>
              </a:rPr>
              <a:t>a</a:t>
            </a:r>
            <a:r>
              <a:rPr lang="en-US" sz="2400" b="1" dirty="0">
                <a:ea typeface="Times New Roman" panose="02020603050405020304" pitchFamily="18" charset="0"/>
              </a:rPr>
              <a:t> </a:t>
            </a:r>
            <a:endParaRPr lang="en-US" sz="2400" b="1" dirty="0">
              <a:effectLst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BE4F7B-6948-0D81-8C3F-9B0A8FDCB9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7081" y="2139821"/>
            <a:ext cx="5194583" cy="576262"/>
          </a:xfrm>
        </p:spPr>
        <p:txBody>
          <a:bodyPr/>
          <a:lstStyle/>
          <a:p>
            <a:r>
              <a:rPr lang="en-US" sz="3200" b="1" dirty="0" err="1"/>
              <a:t>Español</a:t>
            </a:r>
            <a:endParaRPr lang="en-US" sz="32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F26567-327C-5AF8-2EE4-D176BBB667D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</a:pPr>
            <a:r>
              <a:rPr lang="en-US" sz="2400" b="1" dirty="0"/>
              <a:t>To exchange ($)</a:t>
            </a:r>
          </a:p>
          <a:p>
            <a:pPr>
              <a:spcBef>
                <a:spcPts val="600"/>
              </a:spcBef>
            </a:pPr>
            <a:r>
              <a:rPr lang="en-US" sz="2400" b="1" dirty="0"/>
              <a:t>price</a:t>
            </a:r>
          </a:p>
          <a:p>
            <a:pPr>
              <a:spcBef>
                <a:spcPts val="600"/>
              </a:spcBef>
            </a:pPr>
            <a:r>
              <a:rPr lang="en-US" sz="2400" b="1" dirty="0"/>
              <a:t>market</a:t>
            </a:r>
          </a:p>
          <a:p>
            <a:pPr>
              <a:spcBef>
                <a:spcPts val="600"/>
              </a:spcBef>
            </a:pPr>
            <a:r>
              <a:rPr lang="en-US" sz="2400" b="1" dirty="0"/>
              <a:t>store</a:t>
            </a:r>
          </a:p>
          <a:p>
            <a:pPr>
              <a:spcBef>
                <a:spcPts val="600"/>
              </a:spcBef>
            </a:pPr>
            <a:r>
              <a:rPr lang="en-US" sz="2400" b="1" dirty="0"/>
              <a:t>Grocery store</a:t>
            </a:r>
          </a:p>
          <a:p>
            <a:pPr>
              <a:spcBef>
                <a:spcPts val="600"/>
              </a:spcBef>
            </a:pPr>
            <a:r>
              <a:rPr lang="en-US" sz="2400" b="1" dirty="0"/>
              <a:t>Souvenir</a:t>
            </a:r>
          </a:p>
          <a:p>
            <a:pPr>
              <a:spcBef>
                <a:spcPts val="600"/>
              </a:spcBef>
            </a:pPr>
            <a:r>
              <a:rPr lang="en-US" sz="2400" b="1" dirty="0"/>
              <a:t>Crafts/</a:t>
            </a:r>
            <a:r>
              <a:rPr lang="en-US" sz="2400" b="1" dirty="0" err="1"/>
              <a:t>handricraft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30831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21110-AE72-1475-E643-EE1152E5A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Repaso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77137-43C7-AEE5-A7A0-C135BE4A4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2141" y="2082994"/>
            <a:ext cx="5189857" cy="576262"/>
          </a:xfrm>
        </p:spPr>
        <p:txBody>
          <a:bodyPr/>
          <a:lstStyle/>
          <a:p>
            <a:r>
              <a:rPr lang="en-US" sz="3200" b="1" dirty="0" err="1"/>
              <a:t>Inglés</a:t>
            </a:r>
            <a:endParaRPr lang="en-US" sz="32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6526F2-79A2-8031-1D04-DAE2B94939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marR="0">
              <a:spcBef>
                <a:spcPts val="600"/>
              </a:spcBef>
            </a:pPr>
            <a:r>
              <a:rPr lang="en-US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veinte</a:t>
            </a:r>
            <a:endParaRPr lang="en-US" sz="2400" b="1" dirty="0"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</a:pPr>
            <a:r>
              <a:rPr lang="es-CO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treinta</a:t>
            </a:r>
            <a:endParaRPr lang="es-CO" sz="2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</a:pPr>
            <a:r>
              <a:rPr lang="en-US" sz="24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cuarenta</a:t>
            </a:r>
            <a:endParaRPr lang="en-US" sz="2400" b="1" dirty="0"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</a:pPr>
            <a:r>
              <a:rPr lang="en-US" sz="2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cincuenta</a:t>
            </a:r>
            <a:endParaRPr lang="en-US" sz="2400" b="1" dirty="0">
              <a:ea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</a:pPr>
            <a:r>
              <a:rPr lang="en-US" sz="24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seisenta</a:t>
            </a:r>
            <a:endParaRPr lang="en-US" sz="2400" b="1" dirty="0"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</a:pPr>
            <a:r>
              <a:rPr lang="en-US" sz="2400" b="1" dirty="0" err="1">
                <a:effectLst/>
                <a:ea typeface="Times New Roman" panose="02020603050405020304" pitchFamily="18" charset="0"/>
              </a:rPr>
              <a:t>setenta</a:t>
            </a:r>
            <a:endParaRPr lang="en-US" sz="2400" b="1" dirty="0"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</a:pPr>
            <a:r>
              <a:rPr lang="en-US" sz="2400" b="1" dirty="0" err="1">
                <a:ea typeface="Times New Roman" panose="02020603050405020304" pitchFamily="18" charset="0"/>
              </a:rPr>
              <a:t>ochenta</a:t>
            </a:r>
            <a:endParaRPr lang="en-US" sz="2400" b="1" dirty="0"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</a:pPr>
            <a:r>
              <a:rPr lang="en-US" sz="2400" b="1" dirty="0" err="1">
                <a:ea typeface="Times New Roman" panose="02020603050405020304" pitchFamily="18" charset="0"/>
              </a:rPr>
              <a:t>n</a:t>
            </a:r>
            <a:r>
              <a:rPr lang="en-US" sz="2400" b="1" dirty="0" err="1">
                <a:effectLst/>
                <a:ea typeface="Times New Roman" panose="02020603050405020304" pitchFamily="18" charset="0"/>
              </a:rPr>
              <a:t>oventa</a:t>
            </a:r>
            <a:endParaRPr lang="en-US" sz="2400" b="1" dirty="0"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</a:pPr>
            <a:r>
              <a:rPr lang="en-US" sz="2400" b="1" dirty="0" err="1">
                <a:ea typeface="Times New Roman" panose="02020603050405020304" pitchFamily="18" charset="0"/>
              </a:rPr>
              <a:t>cien</a:t>
            </a:r>
            <a:endParaRPr lang="en-US" sz="2400" b="1" dirty="0">
              <a:effectLst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BE4F7B-6948-0D81-8C3F-9B0A8FDCB9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7081" y="2139821"/>
            <a:ext cx="5194583" cy="576262"/>
          </a:xfrm>
        </p:spPr>
        <p:txBody>
          <a:bodyPr/>
          <a:lstStyle/>
          <a:p>
            <a:r>
              <a:rPr lang="en-US" sz="3200" b="1" dirty="0" err="1"/>
              <a:t>Español</a:t>
            </a:r>
            <a:endParaRPr lang="en-US" sz="32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F26567-327C-5AF8-2EE4-D176BBB667D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62500" lnSpcReduction="20000"/>
          </a:bodyPr>
          <a:lstStyle/>
          <a:p>
            <a:pPr>
              <a:spcBef>
                <a:spcPts val="600"/>
              </a:spcBef>
            </a:pPr>
            <a:r>
              <a:rPr lang="en-US" sz="2400" b="1" dirty="0"/>
              <a:t>twenty</a:t>
            </a:r>
          </a:p>
          <a:p>
            <a:pPr>
              <a:spcBef>
                <a:spcPts val="600"/>
              </a:spcBef>
            </a:pPr>
            <a:r>
              <a:rPr lang="en-US" sz="2400" b="1" dirty="0"/>
              <a:t>thirty</a:t>
            </a:r>
          </a:p>
          <a:p>
            <a:pPr>
              <a:spcBef>
                <a:spcPts val="600"/>
              </a:spcBef>
            </a:pPr>
            <a:r>
              <a:rPr lang="en-US" sz="2400" b="1" dirty="0" err="1"/>
              <a:t>fourty</a:t>
            </a:r>
            <a:endParaRPr lang="en-US" sz="2400" b="1" dirty="0"/>
          </a:p>
          <a:p>
            <a:pPr>
              <a:spcBef>
                <a:spcPts val="600"/>
              </a:spcBef>
            </a:pPr>
            <a:r>
              <a:rPr lang="en-US" sz="2400" b="1" dirty="0"/>
              <a:t>fifty</a:t>
            </a:r>
          </a:p>
          <a:p>
            <a:pPr>
              <a:spcBef>
                <a:spcPts val="600"/>
              </a:spcBef>
            </a:pPr>
            <a:r>
              <a:rPr lang="en-US" sz="2400" b="1" dirty="0"/>
              <a:t>sixty</a:t>
            </a:r>
          </a:p>
          <a:p>
            <a:pPr>
              <a:spcBef>
                <a:spcPts val="600"/>
              </a:spcBef>
            </a:pPr>
            <a:r>
              <a:rPr lang="en-US" sz="2400" b="1" dirty="0"/>
              <a:t>seventy</a:t>
            </a:r>
          </a:p>
          <a:p>
            <a:pPr>
              <a:spcBef>
                <a:spcPts val="600"/>
              </a:spcBef>
            </a:pPr>
            <a:r>
              <a:rPr lang="en-US" sz="2400" b="1" dirty="0"/>
              <a:t>eighty</a:t>
            </a:r>
          </a:p>
          <a:p>
            <a:pPr>
              <a:spcBef>
                <a:spcPts val="600"/>
              </a:spcBef>
            </a:pPr>
            <a:r>
              <a:rPr lang="en-US" sz="2400" b="1" dirty="0"/>
              <a:t>ninety</a:t>
            </a:r>
          </a:p>
          <a:p>
            <a:pPr>
              <a:spcBef>
                <a:spcPts val="600"/>
              </a:spcBef>
            </a:pPr>
            <a:r>
              <a:rPr lang="en-US" sz="2400" b="1" dirty="0"/>
              <a:t>one-hundred</a:t>
            </a:r>
          </a:p>
        </p:txBody>
      </p:sp>
    </p:spTree>
    <p:extLst>
      <p:ext uri="{BB962C8B-B14F-4D97-AF65-F5344CB8AC3E}">
        <p14:creationId xmlns:p14="http://schemas.microsoft.com/office/powerpoint/2010/main" val="39192313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77B64-DE7A-AA3C-A5DD-778CCCB6C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err="1"/>
              <a:t>Vocabulario</a:t>
            </a:r>
            <a:r>
              <a:rPr lang="en-US" sz="5400" dirty="0"/>
              <a:t> </a:t>
            </a:r>
            <a:r>
              <a:rPr lang="en-US" sz="5400" dirty="0" err="1"/>
              <a:t>clase</a:t>
            </a:r>
            <a:r>
              <a:rPr lang="en-US" sz="5400" dirty="0"/>
              <a:t> 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0D5DC-5A74-CD8F-B79D-2E204D23E3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/>
              <a:t>El </a:t>
            </a:r>
            <a:r>
              <a:rPr lang="en-US" sz="3200" b="1" dirty="0" err="1"/>
              <a:t>itinerario</a:t>
            </a:r>
            <a:endParaRPr lang="en-US" sz="32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EA06B5-27F5-E4EF-EFB2-BC4373A58D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800" b="1" dirty="0"/>
              <a:t>Los </a:t>
            </a:r>
            <a:r>
              <a:rPr lang="en-US" sz="2800" b="1" dirty="0" err="1"/>
              <a:t>documentos</a:t>
            </a:r>
            <a:r>
              <a:rPr lang="en-US" sz="2800" b="1" dirty="0"/>
              <a:t> para </a:t>
            </a:r>
            <a:r>
              <a:rPr lang="en-US" sz="2800" b="1" dirty="0" err="1"/>
              <a:t>viajar</a:t>
            </a:r>
            <a:endParaRPr lang="en-US" sz="2800" b="1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7E1E309-6E71-8A88-3B52-0CA200185A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54200" y="2751138"/>
            <a:ext cx="3109912" cy="3109912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D88830A-E95E-EDF2-3B2D-CBDCDF90ECA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52791" y="2751138"/>
            <a:ext cx="4664868" cy="31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60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77B64-DE7A-AA3C-A5DD-778CCCB6C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err="1"/>
              <a:t>Vocabulario</a:t>
            </a:r>
            <a:r>
              <a:rPr lang="en-US" sz="5400" dirty="0"/>
              <a:t> </a:t>
            </a:r>
            <a:r>
              <a:rPr lang="en-US" sz="5400" dirty="0" err="1"/>
              <a:t>clase</a:t>
            </a:r>
            <a:r>
              <a:rPr lang="en-US" sz="5400" dirty="0"/>
              <a:t> 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0D5DC-5A74-CD8F-B79D-2E204D23E3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/>
              <a:t>El </a:t>
            </a:r>
            <a:r>
              <a:rPr lang="en-US" sz="3200" b="1" dirty="0" err="1"/>
              <a:t>seguro</a:t>
            </a:r>
            <a:r>
              <a:rPr lang="en-US" sz="3200" b="1" dirty="0"/>
              <a:t> de </a:t>
            </a:r>
            <a:r>
              <a:rPr lang="en-US" sz="3200" b="1" dirty="0" err="1"/>
              <a:t>viaje</a:t>
            </a:r>
            <a:endParaRPr lang="en-US" sz="32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EA06B5-27F5-E4EF-EFB2-BC4373A58D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200" b="1" dirty="0"/>
              <a:t>El </a:t>
            </a:r>
            <a:r>
              <a:rPr lang="en-US" sz="3200" b="1" dirty="0" err="1"/>
              <a:t>pasaporte</a:t>
            </a:r>
            <a:endParaRPr lang="en-US" sz="3200" b="1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6C4F70B-72B0-DC41-50FF-C977C18A72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0" y="3003373"/>
            <a:ext cx="4975722" cy="2857678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C275965-0EB3-ECB9-2805-2484F055018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328" y="2751138"/>
            <a:ext cx="3709793" cy="31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631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77B64-DE7A-AA3C-A5DD-778CCCB6C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err="1"/>
              <a:t>Vocabulario</a:t>
            </a:r>
            <a:r>
              <a:rPr lang="en-US" sz="5400" dirty="0"/>
              <a:t> </a:t>
            </a:r>
            <a:r>
              <a:rPr lang="en-US" sz="5400" dirty="0" err="1"/>
              <a:t>clase</a:t>
            </a:r>
            <a:r>
              <a:rPr lang="en-US" sz="5400" dirty="0"/>
              <a:t> 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0D5DC-5A74-CD8F-B79D-2E204D23E3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/>
              <a:t>Los </a:t>
            </a:r>
            <a:r>
              <a:rPr lang="en-US" sz="3200" b="1" dirty="0" err="1"/>
              <a:t>boletos</a:t>
            </a:r>
            <a:endParaRPr lang="en-US" sz="32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EA06B5-27F5-E4EF-EFB2-BC4373A58D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200" b="1" dirty="0"/>
              <a:t>La </a:t>
            </a:r>
            <a:r>
              <a:rPr lang="en-US" sz="3200" b="1" dirty="0" err="1"/>
              <a:t>aduana</a:t>
            </a:r>
            <a:endParaRPr lang="en-US" sz="3200" b="1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6D26547-E8EE-5CB5-7FAC-96BBB06393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22" y="2751138"/>
            <a:ext cx="4664868" cy="3109912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EBEFF6E-66D9-3632-91EB-74EA58AAA58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807" y="2751138"/>
            <a:ext cx="4488835" cy="31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35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77B64-DE7A-AA3C-A5DD-778CCCB6C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err="1"/>
              <a:t>Vocabulario</a:t>
            </a:r>
            <a:r>
              <a:rPr lang="en-US" sz="5400" dirty="0"/>
              <a:t> </a:t>
            </a:r>
            <a:r>
              <a:rPr lang="en-US" sz="5400" dirty="0" err="1"/>
              <a:t>clase</a:t>
            </a:r>
            <a:r>
              <a:rPr lang="en-US" sz="5400" dirty="0"/>
              <a:t> 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0D5DC-5A74-CD8F-B79D-2E204D23E3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/>
              <a:t>La </a:t>
            </a:r>
            <a:r>
              <a:rPr lang="en-US" sz="3200" b="1" dirty="0" err="1"/>
              <a:t>migración</a:t>
            </a:r>
            <a:endParaRPr lang="en-US" sz="32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EA06B5-27F5-E4EF-EFB2-BC4373A58D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200" b="1" dirty="0"/>
              <a:t>El </a:t>
            </a:r>
            <a:r>
              <a:rPr lang="en-US" sz="3200" b="1" dirty="0" err="1"/>
              <a:t>aeropuerto</a:t>
            </a:r>
            <a:endParaRPr lang="en-US" sz="3200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1429A3F-8AC7-67E9-7F9D-5553132BCF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90" y="2880713"/>
            <a:ext cx="4151184" cy="2980337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ACD8B7E-C1A1-0860-EC1B-79BC16C8AB7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813" y="2880713"/>
            <a:ext cx="4667785" cy="31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121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77B64-DE7A-AA3C-A5DD-778CCCB6C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err="1"/>
              <a:t>Vocabulario</a:t>
            </a:r>
            <a:r>
              <a:rPr lang="en-US" sz="5400" dirty="0"/>
              <a:t> </a:t>
            </a:r>
            <a:r>
              <a:rPr lang="en-US" sz="5400" dirty="0" err="1"/>
              <a:t>clase</a:t>
            </a:r>
            <a:r>
              <a:rPr lang="en-US" sz="5400" dirty="0"/>
              <a:t> 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0D5DC-5A74-CD8F-B79D-2E204D23E3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/>
              <a:t>La </a:t>
            </a:r>
            <a:r>
              <a:rPr lang="en-US" sz="3200" b="1" dirty="0" err="1"/>
              <a:t>estación</a:t>
            </a:r>
            <a:r>
              <a:rPr lang="en-US" sz="3200" b="1" dirty="0"/>
              <a:t> del </a:t>
            </a:r>
            <a:r>
              <a:rPr lang="en-US" sz="3200" b="1" dirty="0" err="1"/>
              <a:t>tren</a:t>
            </a:r>
            <a:endParaRPr lang="en-US" sz="32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EA06B5-27F5-E4EF-EFB2-BC4373A58D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200" b="1" dirty="0"/>
              <a:t>El hotel/El </a:t>
            </a:r>
            <a:r>
              <a:rPr lang="en-US" sz="3200" b="1" dirty="0" err="1"/>
              <a:t>hostal</a:t>
            </a:r>
            <a:endParaRPr lang="en-US" sz="3200" b="1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A07AD2C-03EF-89F4-4A6F-CDEAA93518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8" y="2846537"/>
            <a:ext cx="5189537" cy="2919114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6CF7599-CAB2-6087-C861-2CF524195E7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307" y="2751138"/>
            <a:ext cx="3595835" cy="31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2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9264</TotalTime>
  <Words>518</Words>
  <Application>Microsoft Office PowerPoint</Application>
  <PresentationFormat>Widescreen</PresentationFormat>
  <Paragraphs>136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Calibri</vt:lpstr>
      <vt:lpstr>Century Gothic</vt:lpstr>
      <vt:lpstr>Times New Roman</vt:lpstr>
      <vt:lpstr>Wingdings 2</vt:lpstr>
      <vt:lpstr>Quotable</vt:lpstr>
      <vt:lpstr>Vamos a viajar</vt:lpstr>
      <vt:lpstr>Repaso</vt:lpstr>
      <vt:lpstr>Repaso</vt:lpstr>
      <vt:lpstr>Repaso</vt:lpstr>
      <vt:lpstr>Vocabulario clase 5</vt:lpstr>
      <vt:lpstr>Vocabulario clase 5</vt:lpstr>
      <vt:lpstr>Vocabulario clase 5</vt:lpstr>
      <vt:lpstr>Vocabulario clase 5</vt:lpstr>
      <vt:lpstr>Vocabulario clase 5</vt:lpstr>
      <vt:lpstr>Vocabulario clase 5</vt:lpstr>
      <vt:lpstr>Vocabulario clase 5</vt:lpstr>
      <vt:lpstr>Vocabulario clase 5</vt:lpstr>
      <vt:lpstr>Vocabulario clase 5</vt:lpstr>
      <vt:lpstr>Vocabulario clase 5</vt:lpstr>
      <vt:lpstr>Conversación</vt:lpstr>
      <vt:lpstr>Conversación</vt:lpstr>
      <vt:lpstr>Conversación-práctica</vt:lpstr>
      <vt:lpstr>Nota Cultural</vt:lpstr>
      <vt:lpstr>¡Hasta la próxima semana!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Vamos a viajar</dc:title>
  <dc:creator>Emma Garcia</dc:creator>
  <cp:lastModifiedBy>Lindsey Stapel</cp:lastModifiedBy>
  <cp:revision>119</cp:revision>
  <dcterms:created xsi:type="dcterms:W3CDTF">2022-06-07T13:31:42Z</dcterms:created>
  <dcterms:modified xsi:type="dcterms:W3CDTF">2024-03-18T18:32:24Z</dcterms:modified>
</cp:coreProperties>
</file>