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veat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6" d="100"/>
          <a:sy n="196" d="100"/>
        </p:scale>
        <p:origin x="111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68b3bd1f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68b3bd1f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68b3bd1ff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68b3bd1ff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a9cfaa6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a9cfaa6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68b3bd1ff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68b3bd1ff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8b3bd1ff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8b3bd1ff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8b3bd1ff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8b3bd1ff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8b3bd1ff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68b3bd1ff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68b3bd1ff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68b3bd1ff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8b3bd1ff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68b3bd1ff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8b3bd1f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68b3bd1ff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8b3bd1ff6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68b3bd1ff6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68b3bd1f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68b3bd1f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8b3bd1f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68b3bd1f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68b3bd1f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68b3bd1f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68b3bd1ff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68b3bd1ff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8b3bd1ff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68b3bd1ff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8b3bd1ff6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8b3bd1ff6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68b3bd1ff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68b3bd1ff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68b3bd1ff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68b3bd1ff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684875" y="0"/>
            <a:ext cx="5883000" cy="20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Caveat"/>
                <a:ea typeface="Caveat"/>
                <a:cs typeface="Caveat"/>
                <a:sym typeface="Caveat"/>
              </a:rPr>
              <a:t>El flamenco</a:t>
            </a:r>
            <a:endParaRPr sz="96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250" y="1700725"/>
            <a:ext cx="4644250" cy="30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54200"/>
            <a:ext cx="2480375" cy="33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7775" y="1610200"/>
            <a:ext cx="1964375" cy="287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64425"/>
            <a:ext cx="85206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What are the basic elements of flamenco dance?</a:t>
            </a:r>
            <a:endParaRPr sz="3600" b="1"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311700" y="1331000"/>
            <a:ext cx="8520600" cy="2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el </a:t>
            </a:r>
            <a:r>
              <a:rPr lang="en" sz="3000" b="1">
                <a:solidFill>
                  <a:schemeClr val="dk1"/>
                </a:solidFill>
              </a:rPr>
              <a:t>floreo </a:t>
            </a:r>
            <a:r>
              <a:rPr lang="en" sz="3000">
                <a:solidFill>
                  <a:schemeClr val="dk1"/>
                </a:solidFill>
              </a:rPr>
              <a:t>(</a:t>
            </a:r>
            <a:r>
              <a:rPr lang="en" sz="3000" i="1">
                <a:solidFill>
                  <a:schemeClr val="dk1"/>
                </a:solidFill>
              </a:rPr>
              <a:t>flowery movement of hands</a:t>
            </a:r>
            <a:r>
              <a:rPr lang="en" sz="3000">
                <a:solidFill>
                  <a:schemeClr val="dk1"/>
                </a:solidFill>
              </a:rPr>
              <a:t>)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el </a:t>
            </a:r>
            <a:r>
              <a:rPr lang="en" sz="3000" b="1">
                <a:solidFill>
                  <a:schemeClr val="dk1"/>
                </a:solidFill>
              </a:rPr>
              <a:t>zapateado </a:t>
            </a:r>
            <a:r>
              <a:rPr lang="en" sz="3000">
                <a:solidFill>
                  <a:schemeClr val="dk1"/>
                </a:solidFill>
              </a:rPr>
              <a:t>(</a:t>
            </a:r>
            <a:r>
              <a:rPr lang="en" sz="3000" i="1">
                <a:solidFill>
                  <a:schemeClr val="dk1"/>
                </a:solidFill>
              </a:rPr>
              <a:t>rhythmic sounds of feet</a:t>
            </a:r>
            <a:r>
              <a:rPr lang="en" sz="3000">
                <a:solidFill>
                  <a:schemeClr val="dk1"/>
                </a:solidFill>
              </a:rPr>
              <a:t>)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las </a:t>
            </a:r>
            <a:r>
              <a:rPr lang="en" sz="3000" b="1">
                <a:solidFill>
                  <a:schemeClr val="dk1"/>
                </a:solidFill>
              </a:rPr>
              <a:t>palmas </a:t>
            </a:r>
            <a:r>
              <a:rPr lang="en" sz="3000">
                <a:solidFill>
                  <a:schemeClr val="dk1"/>
                </a:solidFill>
              </a:rPr>
              <a:t>(</a:t>
            </a:r>
            <a:r>
              <a:rPr lang="en" sz="3000" i="1">
                <a:solidFill>
                  <a:schemeClr val="dk1"/>
                </a:solidFill>
              </a:rPr>
              <a:t>rhythmic clapping</a:t>
            </a:r>
            <a:r>
              <a:rPr lang="en" sz="3000">
                <a:solidFill>
                  <a:schemeClr val="dk1"/>
                </a:solidFill>
              </a:rPr>
              <a:t>)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la </a:t>
            </a:r>
            <a:r>
              <a:rPr lang="en" sz="3000" b="1">
                <a:solidFill>
                  <a:schemeClr val="dk1"/>
                </a:solidFill>
              </a:rPr>
              <a:t>emoción </a:t>
            </a:r>
            <a:r>
              <a:rPr lang="en" sz="3000">
                <a:solidFill>
                  <a:schemeClr val="dk1"/>
                </a:solidFill>
              </a:rPr>
              <a:t>(</a:t>
            </a:r>
            <a:r>
              <a:rPr lang="en" sz="3000" i="1">
                <a:solidFill>
                  <a:schemeClr val="dk1"/>
                </a:solidFill>
              </a:rPr>
              <a:t>facial expressions</a:t>
            </a:r>
            <a:r>
              <a:rPr lang="en" sz="3000">
                <a:solidFill>
                  <a:schemeClr val="dk1"/>
                </a:solidFill>
              </a:rPr>
              <a:t>)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250" y="118800"/>
            <a:ext cx="1403050" cy="19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025" y="2462899"/>
            <a:ext cx="1996900" cy="131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5350" y="3502400"/>
            <a:ext cx="1825825" cy="15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look at pictures from a real flamenco show in Madrid!</a:t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00" y="1017725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475" y="-108750"/>
            <a:ext cx="7002998" cy="525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25" y="37750"/>
            <a:ext cx="3801001" cy="506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025" y="37750"/>
            <a:ext cx="3801001" cy="506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525" y="-54375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00" y="-12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8775" y="-12"/>
            <a:ext cx="3810801" cy="5081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25" y="25013"/>
            <a:ext cx="3820101" cy="509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5025" y="25013"/>
            <a:ext cx="3820101" cy="5093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100" y="0"/>
            <a:ext cx="6715802" cy="503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800" y="38100"/>
            <a:ext cx="6756398" cy="50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3800" y="76200"/>
            <a:ext cx="64515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0600" y="101175"/>
            <a:ext cx="3591575" cy="478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57350" y="18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What is flamenco?</a:t>
            </a:r>
            <a:endParaRPr sz="4800" b="1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211375"/>
            <a:ext cx="8520600" cy="3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dk1"/>
                </a:solidFill>
              </a:rPr>
              <a:t>Flamenco is an </a:t>
            </a:r>
            <a:r>
              <a:rPr lang="en" sz="3000" b="1" u="sng">
                <a:solidFill>
                  <a:schemeClr val="dk1"/>
                </a:solidFill>
              </a:rPr>
              <a:t>art form</a:t>
            </a:r>
            <a:r>
              <a:rPr lang="en" sz="3000" u="sng">
                <a:solidFill>
                  <a:schemeClr val="dk1"/>
                </a:solidFill>
              </a:rPr>
              <a:t> that includes three parts:</a:t>
            </a:r>
            <a:endParaRPr sz="3000" u="sng">
              <a:solidFill>
                <a:schemeClr val="dk1"/>
              </a:solidFill>
            </a:endParaRPr>
          </a:p>
          <a:p>
            <a:pPr marL="457200" lvl="0" indent="-40481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el </a:t>
            </a:r>
            <a:r>
              <a:rPr lang="en" sz="3000" b="1">
                <a:solidFill>
                  <a:schemeClr val="dk1"/>
                </a:solidFill>
              </a:rPr>
              <a:t>cante </a:t>
            </a:r>
            <a:r>
              <a:rPr lang="en" sz="3000">
                <a:solidFill>
                  <a:schemeClr val="dk1"/>
                </a:solidFill>
              </a:rPr>
              <a:t>(song)</a:t>
            </a:r>
            <a:endParaRPr sz="3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  <a:p>
            <a:pPr marL="457200" lvl="0" indent="-40481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el </a:t>
            </a:r>
            <a:r>
              <a:rPr lang="en" sz="3000" b="1">
                <a:solidFill>
                  <a:schemeClr val="dk1"/>
                </a:solidFill>
              </a:rPr>
              <a:t>baile </a:t>
            </a:r>
            <a:r>
              <a:rPr lang="en" sz="3000">
                <a:solidFill>
                  <a:schemeClr val="dk1"/>
                </a:solidFill>
              </a:rPr>
              <a:t>(dance)</a:t>
            </a:r>
            <a:endParaRPr sz="3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  <a:p>
            <a:pPr marL="457200" lvl="0" indent="-40481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" sz="3000">
                <a:solidFill>
                  <a:schemeClr val="dk1"/>
                </a:solidFill>
              </a:rPr>
              <a:t>el </a:t>
            </a:r>
            <a:r>
              <a:rPr lang="en" sz="3000" b="1">
                <a:solidFill>
                  <a:schemeClr val="dk1"/>
                </a:solidFill>
              </a:rPr>
              <a:t>toque </a:t>
            </a:r>
            <a:r>
              <a:rPr lang="en" sz="3000">
                <a:solidFill>
                  <a:schemeClr val="dk1"/>
                </a:solidFill>
              </a:rPr>
              <a:t>(hand clapping and guitar)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775" y="2048800"/>
            <a:ext cx="1791475" cy="17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4300" y="1954002"/>
            <a:ext cx="1235500" cy="12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7126" y="3189500"/>
            <a:ext cx="1362675" cy="13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0681" y="1807375"/>
            <a:ext cx="1721100" cy="16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87800" y="292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Where did flamenco originate?</a:t>
            </a:r>
            <a:endParaRPr sz="4000" b="1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87800" y="1287500"/>
            <a:ext cx="2735400" cy="28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Flamenco originated centuries ago in southern Spain, in a region called </a:t>
            </a:r>
            <a:r>
              <a:rPr lang="en" sz="3000" b="1">
                <a:solidFill>
                  <a:schemeClr val="dk1"/>
                </a:solidFill>
              </a:rPr>
              <a:t>Andalucía</a:t>
            </a:r>
            <a:r>
              <a:rPr lang="en" sz="3000">
                <a:solidFill>
                  <a:schemeClr val="dk1"/>
                </a:solidFill>
              </a:rPr>
              <a:t>.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575" y="1146150"/>
            <a:ext cx="4293630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2253125" y="3777700"/>
            <a:ext cx="2870700" cy="17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06700"/>
            <a:ext cx="8520600" cy="8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u="sng"/>
              <a:t>How are flamenco musicians and dancers trained?</a:t>
            </a:r>
            <a:endParaRPr sz="2700" b="1" u="sng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348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– Traditionally, flamenco artists learned their art from </a:t>
            </a:r>
            <a:r>
              <a:rPr lang="en" sz="2400" b="1">
                <a:solidFill>
                  <a:schemeClr val="dk1"/>
                </a:solidFill>
              </a:rPr>
              <a:t>friends, relatives, and neighbors</a:t>
            </a:r>
            <a:r>
              <a:rPr lang="en" sz="2400">
                <a:solidFill>
                  <a:schemeClr val="dk1"/>
                </a:solidFill>
              </a:rPr>
              <a:t>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– In modern times, flamenco artists are </a:t>
            </a:r>
            <a:r>
              <a:rPr lang="en" sz="2400" b="1">
                <a:solidFill>
                  <a:schemeClr val="dk1"/>
                </a:solidFill>
              </a:rPr>
              <a:t>formally trained</a:t>
            </a:r>
            <a:r>
              <a:rPr lang="en" sz="2400">
                <a:solidFill>
                  <a:schemeClr val="dk1"/>
                </a:solidFill>
              </a:rPr>
              <a:t>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– However, regular people still participate casually in flamenco at </a:t>
            </a:r>
            <a:r>
              <a:rPr lang="en" sz="2400" b="1">
                <a:solidFill>
                  <a:schemeClr val="dk1"/>
                </a:solidFill>
              </a:rPr>
              <a:t>street festivals </a:t>
            </a:r>
            <a:r>
              <a:rPr lang="en" sz="2400">
                <a:solidFill>
                  <a:schemeClr val="dk1"/>
                </a:solidFill>
              </a:rPr>
              <a:t>or</a:t>
            </a:r>
            <a:r>
              <a:rPr lang="en" sz="2400" b="1">
                <a:solidFill>
                  <a:schemeClr val="dk1"/>
                </a:solidFill>
              </a:rPr>
              <a:t> among friends and family</a:t>
            </a:r>
            <a:r>
              <a:rPr lang="en" sz="2400">
                <a:solidFill>
                  <a:schemeClr val="dk1"/>
                </a:solidFill>
              </a:rPr>
              <a:t>.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94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Caveat"/>
                <a:ea typeface="Caveat"/>
                <a:cs typeface="Caveat"/>
                <a:sym typeface="Caveat"/>
              </a:rPr>
              <a:t>El Baile: Flamenco Dancing</a:t>
            </a:r>
            <a:endParaRPr sz="60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1500"/>
            <a:ext cx="4555176" cy="3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401" y="1201500"/>
            <a:ext cx="2581275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1175" y="1201500"/>
            <a:ext cx="2321519" cy="33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What do flamenco dancers wear?</a:t>
            </a:r>
            <a:endParaRPr sz="3600" b="1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825" y="1137500"/>
            <a:ext cx="4002331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8805">
            <a:off x="6373232" y="1671787"/>
            <a:ext cx="2357395" cy="235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93183">
            <a:off x="238307" y="1752062"/>
            <a:ext cx="2357395" cy="235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249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u="sng"/>
              <a:t>Las mujeres (</a:t>
            </a:r>
            <a:r>
              <a:rPr lang="en" sz="4800" b="1" i="1" u="sng"/>
              <a:t>women</a:t>
            </a:r>
            <a:r>
              <a:rPr lang="en" sz="4800" b="1" u="sng"/>
              <a:t>):</a:t>
            </a:r>
            <a:endParaRPr sz="4800" b="1" u="sng"/>
          </a:p>
        </p:txBody>
      </p:sp>
      <p:sp>
        <p:nvSpPr>
          <p:cNvPr id="103" name="Google Shape;103;p19"/>
          <p:cNvSpPr txBox="1"/>
          <p:nvPr/>
        </p:nvSpPr>
        <p:spPr>
          <a:xfrm>
            <a:off x="567625" y="1418000"/>
            <a:ext cx="4773900" cy="3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vestido/falda con volantes </a:t>
            </a: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i="1">
                <a:solidFill>
                  <a:schemeClr val="dk1"/>
                </a:solidFill>
              </a:rPr>
              <a:t>dress/skirt with ruffles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el mantón </a:t>
            </a: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i="1">
                <a:solidFill>
                  <a:schemeClr val="dk1"/>
                </a:solidFill>
              </a:rPr>
              <a:t>embroidered shawl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los zapatos con tacones</a:t>
            </a:r>
            <a:r>
              <a:rPr lang="en" sz="2400">
                <a:solidFill>
                  <a:schemeClr val="dk1"/>
                </a:solidFill>
              </a:rPr>
              <a:t> (</a:t>
            </a:r>
            <a:r>
              <a:rPr lang="en" sz="2400" i="1">
                <a:solidFill>
                  <a:schemeClr val="dk1"/>
                </a:solidFill>
              </a:rPr>
              <a:t>shoes with heels/taps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867" y="1102650"/>
            <a:ext cx="3535733" cy="40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8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u="sng"/>
              <a:t>Los hombres (</a:t>
            </a:r>
            <a:r>
              <a:rPr lang="en" sz="4800" b="1" i="1" u="sng"/>
              <a:t>men</a:t>
            </a:r>
            <a:r>
              <a:rPr lang="en" sz="4800" b="1" u="sng"/>
              <a:t>):</a:t>
            </a:r>
            <a:endParaRPr sz="4800" b="1" u="sng"/>
          </a:p>
        </p:txBody>
      </p:sp>
      <p:sp>
        <p:nvSpPr>
          <p:cNvPr id="110" name="Google Shape;110;p20"/>
          <p:cNvSpPr txBox="1"/>
          <p:nvPr/>
        </p:nvSpPr>
        <p:spPr>
          <a:xfrm>
            <a:off x="311700" y="1080900"/>
            <a:ext cx="5410500" cy="3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pantalones </a:t>
            </a: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i="1">
                <a:solidFill>
                  <a:schemeClr val="dk1"/>
                </a:solidFill>
              </a:rPr>
              <a:t>pants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camisa y chaleco </a:t>
            </a: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i="1">
                <a:solidFill>
                  <a:schemeClr val="dk1"/>
                </a:solidFill>
              </a:rPr>
              <a:t>shirt and vest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los zapatos con tacones</a:t>
            </a:r>
            <a:r>
              <a:rPr lang="en" sz="2400">
                <a:solidFill>
                  <a:schemeClr val="dk1"/>
                </a:solidFill>
              </a:rPr>
              <a:t> (</a:t>
            </a:r>
            <a:r>
              <a:rPr lang="en" sz="2400" i="1">
                <a:solidFill>
                  <a:schemeClr val="dk1"/>
                </a:solidFill>
              </a:rPr>
              <a:t>shoes with heels/taps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>
                <a:solidFill>
                  <a:schemeClr val="dk1"/>
                </a:solidFill>
              </a:rPr>
              <a:t>similar style to </a:t>
            </a:r>
            <a:r>
              <a:rPr lang="en" sz="2400" b="1">
                <a:solidFill>
                  <a:schemeClr val="dk1"/>
                </a:solidFill>
              </a:rPr>
              <a:t>bullfighter</a:t>
            </a:r>
            <a:endParaRPr sz="2400" b="1">
              <a:solidFill>
                <a:schemeClr val="dk1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250" y="985275"/>
            <a:ext cx="2831750" cy="43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314525"/>
            <a:ext cx="8520600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What props might a female flamenco dancer use?</a:t>
            </a:r>
            <a:endParaRPr sz="3600" b="1"/>
          </a:p>
        </p:txBody>
      </p:sp>
      <p:sp>
        <p:nvSpPr>
          <p:cNvPr id="117" name="Google Shape;117;p21"/>
          <p:cNvSpPr txBox="1"/>
          <p:nvPr/>
        </p:nvSpPr>
        <p:spPr>
          <a:xfrm>
            <a:off x="64600" y="1678975"/>
            <a:ext cx="8123100" cy="25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castañuelas </a:t>
            </a: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i="1">
                <a:solidFill>
                  <a:schemeClr val="dk1"/>
                </a:solidFill>
              </a:rPr>
              <a:t>castanets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b="1">
                <a:solidFill>
                  <a:schemeClr val="dk1"/>
                </a:solidFill>
              </a:rPr>
              <a:t>abanico </a:t>
            </a: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i="1">
                <a:solidFill>
                  <a:schemeClr val="dk1"/>
                </a:solidFill>
              </a:rPr>
              <a:t>fan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625" y="1254900"/>
            <a:ext cx="3210504" cy="25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251" y="3018801"/>
            <a:ext cx="2363925" cy="23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025" y="1738375"/>
            <a:ext cx="1308125" cy="19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On-screen Show (16:9)</PresentationFormat>
  <Paragraphs>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Caveat</vt:lpstr>
      <vt:lpstr>Simple Light</vt:lpstr>
      <vt:lpstr>El flamenco</vt:lpstr>
      <vt:lpstr>What is flamenco?</vt:lpstr>
      <vt:lpstr>Where did flamenco originate?</vt:lpstr>
      <vt:lpstr>How are flamenco musicians and dancers trained?</vt:lpstr>
      <vt:lpstr>El Baile: Flamenco Dancing</vt:lpstr>
      <vt:lpstr>What do flamenco dancers wear?</vt:lpstr>
      <vt:lpstr>Las mujeres (women):</vt:lpstr>
      <vt:lpstr>Los hombres (men):</vt:lpstr>
      <vt:lpstr>What props might a female flamenco dancer use?</vt:lpstr>
      <vt:lpstr>What are the basic elements of flamenco dance?</vt:lpstr>
      <vt:lpstr>Let’s look at pictures from a real flamenco show in Madrid!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flamenco</dc:title>
  <dc:creator>Lindsey Stapel</dc:creator>
  <cp:lastModifiedBy>Lindsey Stapel</cp:lastModifiedBy>
  <cp:revision>1</cp:revision>
  <dcterms:modified xsi:type="dcterms:W3CDTF">2024-02-29T21:23:34Z</dcterms:modified>
</cp:coreProperties>
</file>