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357" r:id="rId3"/>
    <p:sldId id="358" r:id="rId4"/>
    <p:sldId id="360" r:id="rId5"/>
    <p:sldId id="347" r:id="rId6"/>
    <p:sldId id="361" r:id="rId7"/>
    <p:sldId id="368" r:id="rId8"/>
    <p:sldId id="363" r:id="rId9"/>
    <p:sldId id="364" r:id="rId10"/>
    <p:sldId id="365" r:id="rId11"/>
    <p:sldId id="369" r:id="rId12"/>
    <p:sldId id="366" r:id="rId13"/>
    <p:sldId id="367" r:id="rId14"/>
    <p:sldId id="337" r:id="rId15"/>
    <p:sldId id="356" r:id="rId16"/>
    <p:sldId id="321" r:id="rId17"/>
    <p:sldId id="355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1895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2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57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4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1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0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23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11" Type="http://schemas.openxmlformats.org/officeDocument/2006/relationships/image" Target="../media/image15.jpg"/><Relationship Id="rId5" Type="http://schemas.openxmlformats.org/officeDocument/2006/relationships/image" Target="../media/image4.png"/><Relationship Id="rId10" Type="http://schemas.openxmlformats.org/officeDocument/2006/relationships/image" Target="../media/image14.JP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hyperlink" Target="about:blank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11" Type="http://schemas.openxmlformats.org/officeDocument/2006/relationships/image" Target="../media/image21.jpg"/><Relationship Id="rId5" Type="http://schemas.openxmlformats.org/officeDocument/2006/relationships/image" Target="../media/image4.png"/><Relationship Id="rId10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A99D-699B-89F5-F1AD-B5D60D3D6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Intermediate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FBCD9-7663-BD2C-61FF-3EF9649D7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Week 3 – Emma Garcia</a:t>
            </a:r>
          </a:p>
        </p:txBody>
      </p:sp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F502-F78D-EF62-6BED-02BC602F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Perfect Past Tense – New endings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0B59F-8643-3A4B-A141-89E5F8AE6F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08918"/>
              </p:ext>
            </p:extLst>
          </p:nvPr>
        </p:nvGraphicFramePr>
        <p:xfrm>
          <a:off x="2438400" y="2359164"/>
          <a:ext cx="7315200" cy="411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437916">
                  <a:extLst>
                    <a:ext uri="{9D8B030D-6E8A-4147-A177-3AD203B41FA5}">
                      <a16:colId xmlns:a16="http://schemas.microsoft.com/office/drawing/2014/main" val="2638087454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517419857"/>
                    </a:ext>
                  </a:extLst>
                </a:gridCol>
                <a:gridCol w="2438642">
                  <a:extLst>
                    <a:ext uri="{9D8B030D-6E8A-4147-A177-3AD203B41FA5}">
                      <a16:colId xmlns:a16="http://schemas.microsoft.com/office/drawing/2014/main" val="164193883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AR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ER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400" dirty="0">
                          <a:effectLst/>
                        </a:rPr>
                        <a:t>IR Verbs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91457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bailar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bail</a:t>
                      </a:r>
                      <a:r>
                        <a:rPr lang="es-MX" sz="2000" b="1" u="sng" dirty="0">
                          <a:effectLst/>
                        </a:rPr>
                        <a:t>ado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comer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com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vivir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viv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473467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hablar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habl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leer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le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822858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mirar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mir</a:t>
                      </a:r>
                      <a:r>
                        <a:rPr lang="es-MX" sz="2000" b="1" u="sng">
                          <a:effectLst/>
                        </a:rPr>
                        <a:t>ado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>
                          <a:effectLst/>
                        </a:rPr>
                        <a:t>beber </a:t>
                      </a:r>
                      <a:r>
                        <a:rPr lang="es-MX" sz="2000" b="1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>
                          <a:effectLst/>
                        </a:rPr>
                        <a:t> beb</a:t>
                      </a:r>
                      <a:r>
                        <a:rPr lang="es-MX" sz="2000" b="1" u="sng">
                          <a:effectLst/>
                        </a:rPr>
                        <a:t>ido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tabLst>
                          <a:tab pos="1092200" algn="l"/>
                          <a:tab pos="3886200" algn="l"/>
                        </a:tabLst>
                      </a:pPr>
                      <a:r>
                        <a:rPr lang="es-MX" sz="2000" b="1" dirty="0">
                          <a:effectLst/>
                        </a:rPr>
                        <a:t>decidir </a:t>
                      </a:r>
                      <a:r>
                        <a:rPr lang="es-MX" sz="2000" b="1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s-MX" sz="2000" b="1" dirty="0">
                          <a:effectLst/>
                        </a:rPr>
                        <a:t> decid</a:t>
                      </a:r>
                      <a:r>
                        <a:rPr lang="es-MX" sz="2000" b="1" u="sng" dirty="0">
                          <a:effectLst/>
                        </a:rPr>
                        <a:t>ido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032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80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4785-0909-06AC-FFD5-F55FFA5AA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Haber + </a:t>
            </a:r>
            <a:r>
              <a:rPr lang="en-US" sz="4000" b="1" dirty="0" err="1"/>
              <a:t>verbos</a:t>
            </a:r>
            <a:r>
              <a:rPr lang="en-US" sz="4000" b="1" dirty="0"/>
              <a:t> </a:t>
            </a:r>
            <a:r>
              <a:rPr lang="en-US" sz="4000" b="1" dirty="0" err="1"/>
              <a:t>irregulares</a:t>
            </a:r>
            <a:endParaRPr lang="en-US" sz="40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E7BFE4-1FA9-7E6A-5D7D-980F642DE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2034"/>
              </p:ext>
            </p:extLst>
          </p:nvPr>
        </p:nvGraphicFramePr>
        <p:xfrm>
          <a:off x="565867" y="2509077"/>
          <a:ext cx="5202679" cy="393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77802167"/>
                    </a:ext>
                  </a:extLst>
                </a:gridCol>
                <a:gridCol w="2276599">
                  <a:extLst>
                    <a:ext uri="{9D8B030D-6E8A-4147-A177-3AD203B41FA5}">
                      <a16:colId xmlns:a16="http://schemas.microsoft.com/office/drawing/2014/main" val="2401223878"/>
                    </a:ext>
                  </a:extLst>
                </a:gridCol>
              </a:tblGrid>
              <a:tr h="829389">
                <a:tc>
                  <a:txBody>
                    <a:bodyPr/>
                    <a:lstStyle/>
                    <a:p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Verbo + </a:t>
                      </a:r>
                      <a:r>
                        <a:rPr lang="en-US" sz="2400" dirty="0" err="1"/>
                        <a:t>hacer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12584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ver</a:t>
                      </a:r>
                      <a:r>
                        <a:rPr lang="en-US" sz="2000" dirty="0"/>
                        <a:t> (to see)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visto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7263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abrir</a:t>
                      </a:r>
                      <a:r>
                        <a:rPr lang="en-US" sz="2000" dirty="0"/>
                        <a:t> (to open)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16147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escribir</a:t>
                      </a:r>
                      <a:r>
                        <a:rPr lang="en-US" sz="2000" dirty="0"/>
                        <a:t> (to write)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escrito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08741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morir</a:t>
                      </a:r>
                      <a:r>
                        <a:rPr lang="en-US" sz="2000" dirty="0"/>
                        <a:t> (to die)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muerto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072455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volver</a:t>
                      </a:r>
                      <a:r>
                        <a:rPr lang="en-US" sz="2000" dirty="0"/>
                        <a:t> (to return)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vuelto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45856"/>
                  </a:ext>
                </a:extLst>
              </a:tr>
              <a:tr h="399336">
                <a:tc>
                  <a:txBody>
                    <a:bodyPr/>
                    <a:lstStyle/>
                    <a:p>
                      <a:r>
                        <a:rPr lang="en-US" sz="2000" dirty="0"/>
                        <a:t>romper (to break)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269450"/>
                  </a:ext>
                </a:extLst>
              </a:tr>
              <a:tr h="706517">
                <a:tc>
                  <a:txBody>
                    <a:bodyPr/>
                    <a:lstStyle/>
                    <a:p>
                      <a:r>
                        <a:rPr lang="en-US" sz="2000" dirty="0" err="1"/>
                        <a:t>poner</a:t>
                      </a:r>
                      <a:r>
                        <a:rPr lang="en-US" sz="2000" dirty="0"/>
                        <a:t> (to put/to place)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puesto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0110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DEDF38-6E88-6184-F917-45883CC6B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2668"/>
              </p:ext>
            </p:extLst>
          </p:nvPr>
        </p:nvGraphicFramePr>
        <p:xfrm>
          <a:off x="6414053" y="2500243"/>
          <a:ext cx="521208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588">
                  <a:extLst>
                    <a:ext uri="{9D8B030D-6E8A-4147-A177-3AD203B41FA5}">
                      <a16:colId xmlns:a16="http://schemas.microsoft.com/office/drawing/2014/main" val="1464711637"/>
                    </a:ext>
                  </a:extLst>
                </a:gridCol>
                <a:gridCol w="2336492">
                  <a:extLst>
                    <a:ext uri="{9D8B030D-6E8A-4147-A177-3AD203B41FA5}">
                      <a16:colId xmlns:a16="http://schemas.microsoft.com/office/drawing/2014/main" val="1367741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Verbo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Verbo + </a:t>
                      </a:r>
                      <a:r>
                        <a:rPr lang="en-US" sz="2400" dirty="0" err="1"/>
                        <a:t>hacer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615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Cubrir</a:t>
                      </a:r>
                      <a:r>
                        <a:rPr lang="en-US" sz="2000" dirty="0"/>
                        <a:t> (to 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1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Resolver (to resolve)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resuelto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Descubrir</a:t>
                      </a:r>
                      <a:r>
                        <a:rPr lang="en-US" sz="2000" dirty="0"/>
                        <a:t> (to discover)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descubierto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9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Hacer</a:t>
                      </a:r>
                      <a:r>
                        <a:rPr lang="en-US" sz="2000" dirty="0"/>
                        <a:t> (to 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hecho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5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Decir</a:t>
                      </a:r>
                      <a:r>
                        <a:rPr lang="en-US" sz="2000" dirty="0"/>
                        <a:t> (to say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dicho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Creer</a:t>
                      </a:r>
                      <a:r>
                        <a:rPr lang="en-US" sz="2000" dirty="0"/>
                        <a:t> (to believe)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cre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71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Leer (to read)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le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747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Caer</a:t>
                      </a:r>
                      <a:r>
                        <a:rPr lang="en-US" sz="2000" dirty="0"/>
                        <a:t> (to fall)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ca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56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Traer (to bring)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tra</a:t>
                      </a:r>
                      <a:r>
                        <a:rPr lang="en-US" sz="2000" dirty="0" err="1">
                          <a:highlight>
                            <a:srgbClr val="00FF00"/>
                          </a:highlight>
                        </a:rPr>
                        <a:t>í</a:t>
                      </a:r>
                      <a:r>
                        <a:rPr lang="en-US" sz="2000" dirty="0" err="1"/>
                        <a:t>do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1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4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20348"/>
            <a:ext cx="10607040" cy="45260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</a:rPr>
              <a:t>Complete each sentence with the correct conjugation of the verb HABER with the cue given in the parenthesis and translate the sentence. 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salido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hablado por teléfono. (ustedes)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leído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artículo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jugado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golf?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discutido los planes? (ellos)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visto los juegos olímpicos. (nosotros)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practicado mucho el fútbol. (él)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hecho yoga. (ella)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1353514" y="3119106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Han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353514" y="3568489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1353514" y="5016757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Hemos</a:t>
            </a:r>
            <a:endParaRPr lang="en-US" b="1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353514" y="4482328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¿Han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1353514" y="4017872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¿Has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1724575" y="2684038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Hemos</a:t>
            </a:r>
            <a:endParaRPr lang="en-US" b="1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ED2CE4C-CB70-6EE5-4B31-6A7FCD120355}"/>
              </a:ext>
            </a:extLst>
          </p:cNvPr>
          <p:cNvSpPr/>
          <p:nvPr/>
        </p:nvSpPr>
        <p:spPr>
          <a:xfrm>
            <a:off x="1353514" y="5485819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</a:t>
            </a: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BB07147-DE67-0EEF-5923-BDCF2BB2AA2B}"/>
              </a:ext>
            </a:extLst>
          </p:cNvPr>
          <p:cNvSpPr/>
          <p:nvPr/>
        </p:nvSpPr>
        <p:spPr>
          <a:xfrm>
            <a:off x="1353514" y="5964902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</a:t>
            </a:r>
          </a:p>
        </p:txBody>
      </p:sp>
    </p:spTree>
    <p:extLst>
      <p:ext uri="{BB962C8B-B14F-4D97-AF65-F5344CB8AC3E}">
        <p14:creationId xmlns:p14="http://schemas.microsoft.com/office/powerpoint/2010/main" val="4650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20348"/>
            <a:ext cx="10607040" cy="45260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</a:rPr>
              <a:t>Complete each sentence with the correct past participle of the verb given in the parenthesis and translate the sentence.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He                      al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baloncesto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Hemos                    . (bailar)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                   .  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trabajar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¿Han                     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esquiar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¿Ha                       a Europa? (viajar)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                      un maratón. (correr)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                       . (escribir)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                      la cena. (comer)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endParaRPr lang="es-MX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2110213" y="3149556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bailado</a:t>
            </a:r>
            <a:endParaRPr lang="en-US" b="1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902154" y="3577828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trabajado</a:t>
            </a:r>
            <a:endParaRPr lang="en-US" b="1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1902154" y="5006736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corrido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902154" y="4515952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viajado</a:t>
            </a:r>
            <a:endParaRPr lang="en-US" b="1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1937752" y="4046890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esquiado</a:t>
            </a:r>
            <a:endParaRPr lang="en-US" b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2214905" y="2711535"/>
            <a:ext cx="109728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jugado</a:t>
            </a:r>
            <a:endParaRPr lang="en-US" b="1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5ED2CE4C-CB70-6EE5-4B31-6A7FCD120355}"/>
              </a:ext>
            </a:extLst>
          </p:cNvPr>
          <p:cNvSpPr/>
          <p:nvPr/>
        </p:nvSpPr>
        <p:spPr>
          <a:xfrm>
            <a:off x="1902154" y="5528743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escrito</a:t>
            </a:r>
            <a:endParaRPr lang="en-US" b="1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BB07147-DE67-0EEF-5923-BDCF2BB2AA2B}"/>
              </a:ext>
            </a:extLst>
          </p:cNvPr>
          <p:cNvSpPr/>
          <p:nvPr/>
        </p:nvSpPr>
        <p:spPr>
          <a:xfrm>
            <a:off x="1902154" y="6050750"/>
            <a:ext cx="1280160" cy="3657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comido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1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D041-71E3-F26E-6C8C-35E8801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Más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335814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Vocabulario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B5D9-EA3B-9FEF-CA4B-3BAAE14C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808" y="3192790"/>
            <a:ext cx="5486400" cy="347472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equipo</a:t>
            </a:r>
            <a:r>
              <a:rPr lang="en-US" sz="2400" b="1" dirty="0"/>
              <a:t>/</a:t>
            </a:r>
            <a:r>
              <a:rPr lang="en-US" sz="2400" b="1" dirty="0" err="1"/>
              <a:t>ganar</a:t>
            </a:r>
            <a:r>
              <a:rPr lang="en-US" sz="2400" b="1" dirty="0"/>
              <a:t>/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partido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poner</a:t>
            </a:r>
            <a:r>
              <a:rPr lang="en-US" sz="2400" b="1" dirty="0"/>
              <a:t>/la mesa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María y José/</a:t>
            </a:r>
            <a:r>
              <a:rPr lang="en-US" sz="2400" b="1" dirty="0" err="1"/>
              <a:t>ir</a:t>
            </a:r>
            <a:r>
              <a:rPr lang="en-US" sz="2400" b="1" dirty="0"/>
              <a:t>/de compras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¿Tú/</a:t>
            </a:r>
            <a:r>
              <a:rPr lang="en-US" sz="2400" b="1" dirty="0" err="1"/>
              <a:t>hornear</a:t>
            </a:r>
            <a:r>
              <a:rPr lang="en-US" sz="2400" b="1" dirty="0"/>
              <a:t>/las galletas?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Ustedes</a:t>
            </a:r>
            <a:r>
              <a:rPr lang="en-US" sz="2400" b="1" dirty="0"/>
              <a:t>/</a:t>
            </a:r>
            <a:r>
              <a:rPr lang="en-US" sz="2400" b="1" dirty="0" err="1"/>
              <a:t>probar</a:t>
            </a:r>
            <a:r>
              <a:rPr lang="en-US" sz="2400" b="1" dirty="0"/>
              <a:t>/</a:t>
            </a:r>
            <a:r>
              <a:rPr lang="en-US" sz="2400" b="1" dirty="0" err="1"/>
              <a:t>el</a:t>
            </a:r>
            <a:r>
              <a:rPr lang="en-US" sz="2400" b="1" dirty="0"/>
              <a:t> guacamole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El/</a:t>
            </a:r>
            <a:r>
              <a:rPr lang="en-US" sz="2400" b="1" dirty="0" err="1"/>
              <a:t>acampar</a:t>
            </a:r>
            <a:r>
              <a:rPr lang="en-US" sz="2400" b="1" dirty="0"/>
              <a:t>/</a:t>
            </a:r>
            <a:r>
              <a:rPr lang="en-US" sz="2400" b="1" dirty="0" err="1"/>
              <a:t>en</a:t>
            </a:r>
            <a:r>
              <a:rPr lang="en-US" sz="2400" b="1" dirty="0"/>
              <a:t> las </a:t>
            </a:r>
            <a:r>
              <a:rPr lang="en-US" sz="2400" b="1" dirty="0" err="1"/>
              <a:t>montañas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Yo</a:t>
            </a:r>
            <a:r>
              <a:rPr lang="en-US" sz="2400" b="1" dirty="0"/>
              <a:t>/</a:t>
            </a:r>
            <a:r>
              <a:rPr lang="en-US" sz="2400" b="1" dirty="0" err="1"/>
              <a:t>vivir</a:t>
            </a:r>
            <a:r>
              <a:rPr lang="en-US" sz="2400" b="1" dirty="0"/>
              <a:t>/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otro</a:t>
            </a:r>
            <a:r>
              <a:rPr lang="en-US" sz="2400" b="1" dirty="0"/>
              <a:t> </a:t>
            </a:r>
            <a:r>
              <a:rPr lang="en-US" sz="2400" b="1" dirty="0" err="1"/>
              <a:t>estado</a:t>
            </a: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1135" y="2336873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 err="1"/>
              <a:t>Oración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16E5-02EA-85C9-A857-B294A7BD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793" y="3192790"/>
            <a:ext cx="5486400" cy="34747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Nuestro</a:t>
            </a:r>
            <a:r>
              <a:rPr lang="en-US" sz="2400" b="1" dirty="0"/>
              <a:t> </a:t>
            </a:r>
            <a:r>
              <a:rPr lang="en-US" sz="2400" b="1" dirty="0" err="1"/>
              <a:t>equipo</a:t>
            </a:r>
            <a:r>
              <a:rPr lang="en-US" sz="2400" b="1" dirty="0"/>
              <a:t> ha </a:t>
            </a:r>
            <a:r>
              <a:rPr lang="en-US" sz="2400" b="1" dirty="0" err="1"/>
              <a:t>ganado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</a:t>
            </a:r>
            <a:r>
              <a:rPr lang="en-US" sz="2400" b="1" dirty="0" err="1"/>
              <a:t>partido</a:t>
            </a:r>
            <a:r>
              <a:rPr lang="en-US" sz="2400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Ellos</a:t>
            </a:r>
            <a:r>
              <a:rPr lang="en-US" sz="2400" b="1" dirty="0"/>
              <a:t>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puesto</a:t>
            </a:r>
            <a:r>
              <a:rPr lang="en-US" sz="2400" b="1" dirty="0"/>
              <a:t> la mesa.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María y José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ido</a:t>
            </a:r>
            <a:r>
              <a:rPr lang="en-US" sz="2400" b="1" dirty="0"/>
              <a:t> de compras.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¿Tú has </a:t>
            </a:r>
            <a:r>
              <a:rPr lang="en-US" sz="2400" b="1" dirty="0" err="1"/>
              <a:t>horneado</a:t>
            </a:r>
            <a:r>
              <a:rPr lang="en-US" sz="2400" b="1" dirty="0"/>
              <a:t> las galletas?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Ustedes</a:t>
            </a:r>
            <a:r>
              <a:rPr lang="en-US" sz="2400" b="1" dirty="0"/>
              <a:t> </a:t>
            </a:r>
            <a:r>
              <a:rPr lang="en-US" sz="2400" b="1" dirty="0" err="1"/>
              <a:t>han</a:t>
            </a:r>
            <a:r>
              <a:rPr lang="en-US" sz="2400" b="1" dirty="0"/>
              <a:t> </a:t>
            </a:r>
            <a:r>
              <a:rPr lang="en-US" sz="2400" b="1" dirty="0" err="1"/>
              <a:t>probado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 guacamole.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El ha </a:t>
            </a:r>
            <a:r>
              <a:rPr lang="en-US" sz="2400" b="1" dirty="0" err="1"/>
              <a:t>acampado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las </a:t>
            </a:r>
            <a:r>
              <a:rPr lang="en-US" sz="2400" b="1" dirty="0" err="1"/>
              <a:t>montañas</a:t>
            </a:r>
            <a:r>
              <a:rPr lang="en-US" sz="2400" b="1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err="1"/>
              <a:t>Yo</a:t>
            </a:r>
            <a:r>
              <a:rPr lang="en-US" sz="2400" b="1" dirty="0"/>
              <a:t> he </a:t>
            </a:r>
            <a:r>
              <a:rPr lang="en-US" sz="2400" b="1" dirty="0" err="1"/>
              <a:t>vivido</a:t>
            </a:r>
            <a:r>
              <a:rPr lang="en-US" sz="2400" b="1" dirty="0"/>
              <a:t>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otro</a:t>
            </a:r>
            <a:r>
              <a:rPr lang="en-US" sz="2400" b="1" dirty="0"/>
              <a:t> </a:t>
            </a:r>
            <a:r>
              <a:rPr lang="en-US" sz="2400" b="1" dirty="0" err="1"/>
              <a:t>estado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433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8658-705F-4D75-C571-3A42A529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Preguntas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5EE6C-CF1C-DA94-18CE-BCA628EF9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Español</a:t>
            </a: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9120C-FD6D-1EBF-B385-8524BDE8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1" y="3030007"/>
            <a:ext cx="4754880" cy="3108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hacer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no le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hacer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más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………?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¿Y a </a:t>
            </a:r>
            <a:r>
              <a:rPr lang="en-US" sz="2400" b="1" dirty="0" err="1"/>
              <a:t>tí</a:t>
            </a:r>
            <a:r>
              <a:rPr lang="en-US" sz="2400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gustaría</a:t>
            </a:r>
            <a:r>
              <a:rPr lang="en-US" sz="2400" b="1" dirty="0"/>
              <a:t> </a:t>
            </a:r>
            <a:r>
              <a:rPr lang="en-US" sz="2400" b="1" dirty="0" err="1"/>
              <a:t>ir</a:t>
            </a:r>
            <a:r>
              <a:rPr lang="en-US" sz="2400" b="1" dirty="0"/>
              <a:t> a………?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130B0-BC8E-B1E4-C071-BF543A8F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D3CC7-2950-5688-A539-82D853C61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2" y="3030007"/>
            <a:ext cx="5486400" cy="31089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like to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does he/she don´t like to do?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like better?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 you like?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And you?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Would you like to go to……?</a:t>
            </a:r>
          </a:p>
        </p:txBody>
      </p:sp>
    </p:spTree>
    <p:extLst>
      <p:ext uri="{BB962C8B-B14F-4D97-AF65-F5344CB8AC3E}">
        <p14:creationId xmlns:p14="http://schemas.microsoft.com/office/powerpoint/2010/main" val="382937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2D36-095E-3B65-04AC-9C70C5BA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Conversación</a:t>
            </a:r>
            <a:r>
              <a:rPr lang="en-US" sz="4400" b="1" dirty="0"/>
              <a:t> y </a:t>
            </a:r>
            <a:r>
              <a:rPr lang="en-US" sz="4400" b="1" dirty="0" err="1"/>
              <a:t>prática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EC61B-EF6E-3ED3-9597-A534714B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336873"/>
            <a:ext cx="10515600" cy="402336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Traduce las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siguientes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oraciones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incluye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conjugación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correcta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                    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hablar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español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Nos                   los videojuegos. (encantar)</a:t>
            </a:r>
          </a:p>
          <a:p>
            <a:pPr lvl="1" indent="-457200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                   leer dos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libros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interesar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¿A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quién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                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documentales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gustar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¿Le                   los deportes? (interesar)</a:t>
            </a:r>
          </a:p>
          <a:p>
            <a:pPr lvl="1" indent="-457200">
              <a:lnSpc>
                <a:spcPts val="21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 me                  las artes marciales. (gustar)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65048886-70D1-9018-23EA-7D2304BFA72E}"/>
              </a:ext>
            </a:extLst>
          </p:cNvPr>
          <p:cNvSpPr/>
          <p:nvPr/>
        </p:nvSpPr>
        <p:spPr>
          <a:xfrm>
            <a:off x="2101611" y="3367207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encantan</a:t>
            </a:r>
            <a:endParaRPr lang="en-US" sz="2000" b="1" dirty="0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4081011-19E5-5BFC-4ADA-6C4C37EA02FB}"/>
              </a:ext>
            </a:extLst>
          </p:cNvPr>
          <p:cNvSpPr/>
          <p:nvPr/>
        </p:nvSpPr>
        <p:spPr>
          <a:xfrm>
            <a:off x="1869453" y="3950442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</a:t>
            </a:r>
            <a:endParaRPr lang="en-US" sz="2000" b="1" dirty="0"/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B6B946D6-0EF8-93C7-4754-C745CC02D295}"/>
              </a:ext>
            </a:extLst>
          </p:cNvPr>
          <p:cNvSpPr/>
          <p:nvPr/>
        </p:nvSpPr>
        <p:spPr>
          <a:xfrm>
            <a:off x="2321257" y="5532734"/>
            <a:ext cx="1271304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gustan</a:t>
            </a:r>
            <a:endParaRPr lang="en-US" sz="2000" b="1" dirty="0"/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C280E9D9-F215-FFF9-EDCE-97E7574CE906}"/>
              </a:ext>
            </a:extLst>
          </p:cNvPr>
          <p:cNvSpPr/>
          <p:nvPr/>
        </p:nvSpPr>
        <p:spPr>
          <a:xfrm>
            <a:off x="1962218" y="5016891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interesan</a:t>
            </a:r>
            <a:endParaRPr lang="en-US" sz="2000" b="1" dirty="0"/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E662720D-D694-6C56-7203-292FB92385BC}"/>
              </a:ext>
            </a:extLst>
          </p:cNvPr>
          <p:cNvSpPr/>
          <p:nvPr/>
        </p:nvSpPr>
        <p:spPr>
          <a:xfrm>
            <a:off x="2921024" y="4514184"/>
            <a:ext cx="118872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gustan</a:t>
            </a:r>
            <a:endParaRPr lang="en-US" sz="2000" b="1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91F56E1-8C64-F792-3192-C9580362AB5E}"/>
              </a:ext>
            </a:extLst>
          </p:cNvPr>
          <p:cNvSpPr/>
          <p:nvPr/>
        </p:nvSpPr>
        <p:spPr>
          <a:xfrm>
            <a:off x="2321257" y="2809850"/>
            <a:ext cx="1371600" cy="457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interesa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83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D01F7-E89E-2894-941C-60FABB617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Juego</a:t>
            </a:r>
            <a:r>
              <a:rPr lang="en-US" sz="4000" b="1" dirty="0"/>
              <a:t> -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1646-9D2D-3616-5462-4A9A9E656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i="1" dirty="0" err="1"/>
              <a:t>Yo</a:t>
            </a:r>
            <a:r>
              <a:rPr lang="en-US" sz="3200" b="1" i="1" dirty="0"/>
              <a:t> </a:t>
            </a:r>
            <a:r>
              <a:rPr lang="en-US" sz="3200" b="1" i="1" dirty="0" err="1"/>
              <a:t>nunca</a:t>
            </a:r>
            <a:r>
              <a:rPr lang="en-US" sz="3200" b="1" i="1" dirty="0"/>
              <a:t>…… ¿y </a:t>
            </a:r>
            <a:r>
              <a:rPr lang="en-US" sz="3200" b="1" i="1" dirty="0" err="1"/>
              <a:t>tú</a:t>
            </a:r>
            <a:r>
              <a:rPr lang="en-US" sz="3200" b="1" i="1" dirty="0"/>
              <a:t>?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viajado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crucero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tomado</a:t>
            </a:r>
            <a:r>
              <a:rPr lang="en-US" dirty="0"/>
              <a:t> café.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esquiado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visitado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país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nadado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océano</a:t>
            </a:r>
            <a:r>
              <a:rPr lang="en-US" dirty="0"/>
              <a:t>.</a:t>
            </a:r>
          </a:p>
          <a:p>
            <a:r>
              <a:rPr lang="en-US" dirty="0" err="1"/>
              <a:t>Nunca</a:t>
            </a:r>
            <a:r>
              <a:rPr lang="en-US" dirty="0"/>
              <a:t> he </a:t>
            </a:r>
            <a:r>
              <a:rPr lang="en-US" dirty="0" err="1"/>
              <a:t>ido</a:t>
            </a:r>
            <a:r>
              <a:rPr lang="en-US" dirty="0"/>
              <a:t> a un </a:t>
            </a:r>
            <a:r>
              <a:rPr lang="en-US" dirty="0" err="1"/>
              <a:t>concierto</a:t>
            </a:r>
            <a:r>
              <a:rPr lang="en-US" dirty="0"/>
              <a:t> de rock.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0B760-CAFD-7C8B-8B37-35CDB18D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2C56DA9-A33F-2BBF-1C68-21D49E065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60375"/>
              </p:ext>
            </p:extLst>
          </p:nvPr>
        </p:nvGraphicFramePr>
        <p:xfrm>
          <a:off x="5596129" y="1005838"/>
          <a:ext cx="5620707" cy="493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3810913027"/>
                    </a:ext>
                  </a:extLst>
                </a:gridCol>
                <a:gridCol w="2328867">
                  <a:extLst>
                    <a:ext uri="{9D8B030D-6E8A-4147-A177-3AD203B41FA5}">
                      <a16:colId xmlns:a16="http://schemas.microsoft.com/office/drawing/2014/main" val="1900656984"/>
                    </a:ext>
                  </a:extLst>
                </a:gridCol>
              </a:tblGrid>
              <a:tr h="758228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</a:t>
                      </a:r>
                      <a:r>
                        <a:rPr lang="en-US" sz="2400" dirty="0" err="1">
                          <a:effectLst/>
                        </a:rPr>
                        <a:t>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643756723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baloncesto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basketball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973380723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béisbol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baseball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646780120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soccer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995206128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fútbol</a:t>
                      </a:r>
                      <a:r>
                        <a:rPr lang="en-US" sz="2000" dirty="0">
                          <a:effectLst/>
                        </a:rPr>
                        <a:t> americano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football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1546893429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nadar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swim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2870550874"/>
                  </a:ext>
                </a:extLst>
              </a:tr>
              <a:tr h="6965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correr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run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/>
                </a:tc>
                <a:extLst>
                  <a:ext uri="{0D108BD9-81ED-4DB2-BD59-A6C34878D82A}">
                    <a16:rowId xmlns:a16="http://schemas.microsoft.com/office/drawing/2014/main" val="381084129"/>
                  </a:ext>
                </a:extLst>
              </a:tr>
            </a:tbl>
          </a:graphicData>
        </a:graphic>
      </p:graphicFrame>
      <p:pic>
        <p:nvPicPr>
          <p:cNvPr id="5" name="Picture 4" descr="A picture containing athletic game, sport, basketball&#10;&#10;Description automatically generated">
            <a:extLst>
              <a:ext uri="{FF2B5EF4-FFF2-40B4-BE49-F238E27FC236}">
                <a16:creationId xmlns:a16="http://schemas.microsoft.com/office/drawing/2014/main" id="{BEBAF2B5-7D32-D2EA-6267-5C7B521EB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31308" y="1710963"/>
            <a:ext cx="1097280" cy="865028"/>
          </a:xfrm>
          <a:prstGeom prst="rect">
            <a:avLst/>
          </a:prstGeom>
        </p:spPr>
      </p:pic>
      <p:pic>
        <p:nvPicPr>
          <p:cNvPr id="9" name="Picture 8" descr="A baseball glove and a baseball&#10;&#10;Description automatically generated with low confidence">
            <a:extLst>
              <a:ext uri="{FF2B5EF4-FFF2-40B4-BE49-F238E27FC236}">
                <a16:creationId xmlns:a16="http://schemas.microsoft.com/office/drawing/2014/main" id="{AA40EFBA-60B9-9057-932D-5A00E15EFC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83557" y="2244790"/>
            <a:ext cx="1371600" cy="914843"/>
          </a:xfrm>
          <a:prstGeom prst="rect">
            <a:avLst/>
          </a:prstGeom>
        </p:spPr>
      </p:pic>
      <p:pic>
        <p:nvPicPr>
          <p:cNvPr id="15" name="Picture 14" descr="A picture containing grass, soccer&#10;&#10;Description automatically generated">
            <a:extLst>
              <a:ext uri="{FF2B5EF4-FFF2-40B4-BE49-F238E27FC236}">
                <a16:creationId xmlns:a16="http://schemas.microsoft.com/office/drawing/2014/main" id="{89271A6D-D9FB-3958-E869-B5EF2D0D3C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185005" y="2892576"/>
            <a:ext cx="1554480" cy="971550"/>
          </a:xfrm>
          <a:prstGeom prst="rect">
            <a:avLst/>
          </a:prstGeom>
        </p:spPr>
      </p:pic>
      <p:pic>
        <p:nvPicPr>
          <p:cNvPr id="21" name="Picture 20" descr="A football on a football field&#10;&#10;Description automatically generated">
            <a:extLst>
              <a:ext uri="{FF2B5EF4-FFF2-40B4-BE49-F238E27FC236}">
                <a16:creationId xmlns:a16="http://schemas.microsoft.com/office/drawing/2014/main" id="{5E791761-2A53-7141-F27B-97FE733B0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83557" y="3572744"/>
            <a:ext cx="1463040" cy="975833"/>
          </a:xfrm>
          <a:prstGeom prst="rect">
            <a:avLst/>
          </a:prstGeom>
        </p:spPr>
      </p:pic>
      <p:pic>
        <p:nvPicPr>
          <p:cNvPr id="27" name="Picture 26" descr="A person swimming in a pool&#10;&#10;Description automatically generated">
            <a:extLst>
              <a:ext uri="{FF2B5EF4-FFF2-40B4-BE49-F238E27FC236}">
                <a16:creationId xmlns:a16="http://schemas.microsoft.com/office/drawing/2014/main" id="{70D1628A-D22C-FEC1-9866-80CC041910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67885" y="4359747"/>
            <a:ext cx="1371600" cy="912968"/>
          </a:xfrm>
          <a:prstGeom prst="rect">
            <a:avLst/>
          </a:prstGeom>
        </p:spPr>
      </p:pic>
      <p:pic>
        <p:nvPicPr>
          <p:cNvPr id="30" name="Picture 29" descr="A group of people running&#10;&#10;Description automatically generated">
            <a:extLst>
              <a:ext uri="{FF2B5EF4-FFF2-40B4-BE49-F238E27FC236}">
                <a16:creationId xmlns:a16="http://schemas.microsoft.com/office/drawing/2014/main" id="{4FF3A775-C2A6-1B53-506E-ED4C7A3982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40629" y="4967591"/>
            <a:ext cx="1463040" cy="9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311DC0-AAD3-9484-B4B8-23741147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F6E6EF-D5FA-6D0A-0584-DA0AAE0F0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78743"/>
              </p:ext>
            </p:extLst>
          </p:nvPr>
        </p:nvGraphicFramePr>
        <p:xfrm>
          <a:off x="5596129" y="1005841"/>
          <a:ext cx="5678038" cy="4937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589955182"/>
                    </a:ext>
                  </a:extLst>
                </a:gridCol>
                <a:gridCol w="2386198">
                  <a:extLst>
                    <a:ext uri="{9D8B030D-6E8A-4147-A177-3AD203B41FA5}">
                      <a16:colId xmlns:a16="http://schemas.microsoft.com/office/drawing/2014/main" val="1883960978"/>
                    </a:ext>
                  </a:extLst>
                </a:gridCol>
              </a:tblGrid>
              <a:tr h="1087795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Los </a:t>
                      </a:r>
                      <a:r>
                        <a:rPr lang="en-US" sz="2400" dirty="0" err="1">
                          <a:effectLst/>
                        </a:rPr>
                        <a:t>deportes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Sports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078" marR="92078" marT="92078" marB="92078" anchor="ctr"/>
                </a:tc>
                <a:extLst>
                  <a:ext uri="{0D108BD9-81ED-4DB2-BD59-A6C34878D82A}">
                    <a16:rowId xmlns:a16="http://schemas.microsoft.com/office/drawing/2014/main" val="1882121253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effectLst/>
                        </a:rPr>
                        <a:t>boxear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</a:t>
                      </a: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2265140206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esquiar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716125488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surfear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surf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718563381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patinar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skate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44851619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ejercicios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exercise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3534566736"/>
                  </a:ext>
                </a:extLst>
              </a:tr>
              <a:tr h="641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hacer</a:t>
                      </a:r>
                      <a:r>
                        <a:rPr lang="en-US" sz="2000" dirty="0">
                          <a:effectLst/>
                        </a:rPr>
                        <a:t> 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yoga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1684" marR="101684" marT="101684" marB="101684"/>
                </a:tc>
                <a:extLst>
                  <a:ext uri="{0D108BD9-81ED-4DB2-BD59-A6C34878D82A}">
                    <a16:rowId xmlns:a16="http://schemas.microsoft.com/office/drawing/2014/main" val="1881542318"/>
                  </a:ext>
                </a:extLst>
              </a:tr>
            </a:tbl>
          </a:graphicData>
        </a:graphic>
      </p:graphicFrame>
      <p:pic>
        <p:nvPicPr>
          <p:cNvPr id="7" name="Picture 6" descr="A person skiing down a slope&#10;&#10;Description automatically generated with low confidence">
            <a:extLst>
              <a:ext uri="{FF2B5EF4-FFF2-40B4-BE49-F238E27FC236}">
                <a16:creationId xmlns:a16="http://schemas.microsoft.com/office/drawing/2014/main" id="{13D553D4-FFCC-14A8-9F06-91CAE086AB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18492" y="2392639"/>
            <a:ext cx="1463040" cy="969208"/>
          </a:xfrm>
          <a:prstGeom prst="rect">
            <a:avLst/>
          </a:prstGeom>
        </p:spPr>
      </p:pic>
      <p:pic>
        <p:nvPicPr>
          <p:cNvPr id="11" name="Picture 10" descr="A person surfing a wave&#10;&#10;Description automatically generated with medium confidence">
            <a:extLst>
              <a:ext uri="{FF2B5EF4-FFF2-40B4-BE49-F238E27FC236}">
                <a16:creationId xmlns:a16="http://schemas.microsoft.com/office/drawing/2014/main" id="{95B5888F-1576-9613-746C-CECD0783C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691098" y="3069308"/>
            <a:ext cx="1463040" cy="924645"/>
          </a:xfrm>
          <a:prstGeom prst="rect">
            <a:avLst/>
          </a:prstGeom>
        </p:spPr>
      </p:pic>
      <p:pic>
        <p:nvPicPr>
          <p:cNvPr id="17" name="Picture 16" descr="A close-up of some bracelets&#10;&#10;Description automatically generated with medium confidence">
            <a:extLst>
              <a:ext uri="{FF2B5EF4-FFF2-40B4-BE49-F238E27FC236}">
                <a16:creationId xmlns:a16="http://schemas.microsoft.com/office/drawing/2014/main" id="{AA6DD0B0-1C36-BC5A-ADAA-0C82E1C0C9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27052" y="3737504"/>
            <a:ext cx="1554480" cy="8907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52831D-3969-2F85-31FF-E8FF31F6CD7B}"/>
              </a:ext>
            </a:extLst>
          </p:cNvPr>
          <p:cNvSpPr txBox="1"/>
          <p:nvPr/>
        </p:nvSpPr>
        <p:spPr>
          <a:xfrm>
            <a:off x="7332894" y="9998105"/>
            <a:ext cx="1463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narmo.milne-library.org/Children&amp;39;s-Roller-Skates-179921/uGOgrl-Roller-Skates-for-Girls-Great-Youth-Skate-for-Beginners-Outdoor-Kids-Quad-Roll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9" name="Picture 28" descr="A group of women exercising&#10;&#10;Description automatically generated with low confidence">
            <a:extLst>
              <a:ext uri="{FF2B5EF4-FFF2-40B4-BE49-F238E27FC236}">
                <a16:creationId xmlns:a16="http://schemas.microsoft.com/office/drawing/2014/main" id="{ABCB4F25-97EB-172D-6D8E-0EFE54B5E3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948416" y="4307035"/>
            <a:ext cx="1463040" cy="976137"/>
          </a:xfrm>
          <a:prstGeom prst="rect">
            <a:avLst/>
          </a:prstGeom>
        </p:spPr>
      </p:pic>
      <p:pic>
        <p:nvPicPr>
          <p:cNvPr id="32" name="Picture 31" descr="A picture containing sunset, silhouette&#10;&#10;Description automatically generated">
            <a:extLst>
              <a:ext uri="{FF2B5EF4-FFF2-40B4-BE49-F238E27FC236}">
                <a16:creationId xmlns:a16="http://schemas.microsoft.com/office/drawing/2014/main" id="{34E96F5A-4695-6237-8FA3-6EB0E124A8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332894" y="4986924"/>
            <a:ext cx="1463040" cy="918968"/>
          </a:xfrm>
          <a:prstGeom prst="rect">
            <a:avLst/>
          </a:prstGeom>
        </p:spPr>
      </p:pic>
      <p:pic>
        <p:nvPicPr>
          <p:cNvPr id="35" name="Picture 34" descr="A picture containing person, boxing, sport, player&#10;&#10;Description automatically generated">
            <a:extLst>
              <a:ext uri="{FF2B5EF4-FFF2-40B4-BE49-F238E27FC236}">
                <a16:creationId xmlns:a16="http://schemas.microsoft.com/office/drawing/2014/main" id="{5E0E873E-369A-1EA9-A02F-E94B48C33A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782538" y="1854370"/>
            <a:ext cx="1371600" cy="91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D23D2-7C6B-2692-6F66-3B28C2D8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b="1" dirty="0" err="1"/>
              <a:t>Vocabulario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B9A009-4F14-D23C-C081-BDE6A20F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85956"/>
              </p:ext>
            </p:extLst>
          </p:nvPr>
        </p:nvGraphicFramePr>
        <p:xfrm>
          <a:off x="5606365" y="924952"/>
          <a:ext cx="5577840" cy="493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941">
                  <a:extLst>
                    <a:ext uri="{9D8B030D-6E8A-4147-A177-3AD203B41FA5}">
                      <a16:colId xmlns:a16="http://schemas.microsoft.com/office/drawing/2014/main" val="3801266955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1616930857"/>
                    </a:ext>
                  </a:extLst>
                </a:gridCol>
              </a:tblGrid>
              <a:tr h="760588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</a:t>
                      </a:r>
                      <a:r>
                        <a:rPr lang="en-US" sz="2400" b="1" i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deportes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439183188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boliche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bowling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602756816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los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juegos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Olímpicos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Olympic games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14229102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la </a:t>
                      </a:r>
                      <a:r>
                        <a:rPr lang="en-US" sz="2000" dirty="0" err="1">
                          <a:effectLst/>
                        </a:rPr>
                        <a:t>medalla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medal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050569481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la antorcha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torch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526010787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los atletas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the athletes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2991243952"/>
                  </a:ext>
                </a:extLst>
              </a:tr>
              <a:tr h="6961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</a:rPr>
                        <a:t>competir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to compete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1173" marR="111173" marT="111173" marB="111173"/>
                </a:tc>
                <a:extLst>
                  <a:ext uri="{0D108BD9-81ED-4DB2-BD59-A6C34878D82A}">
                    <a16:rowId xmlns:a16="http://schemas.microsoft.com/office/drawing/2014/main" val="359735440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port, bowling, indoor, lined&#10;&#10;Description automatically generated">
            <a:extLst>
              <a:ext uri="{FF2B5EF4-FFF2-40B4-BE49-F238E27FC236}">
                <a16:creationId xmlns:a16="http://schemas.microsoft.com/office/drawing/2014/main" id="{0310AFF0-75BE-203C-4D29-365CFC65D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32557" y="1494522"/>
            <a:ext cx="1737360" cy="912789"/>
          </a:xfrm>
          <a:prstGeom prst="rect">
            <a:avLst/>
          </a:prstGeom>
        </p:spPr>
      </p:pic>
      <p:pic>
        <p:nvPicPr>
          <p:cNvPr id="9" name="Picture 8" descr="A picture containing sky, outdoor, spectacles, accessory&#10;&#10;Description automatically generated">
            <a:extLst>
              <a:ext uri="{FF2B5EF4-FFF2-40B4-BE49-F238E27FC236}">
                <a16:creationId xmlns:a16="http://schemas.microsoft.com/office/drawing/2014/main" id="{D91C7A4E-7E18-4747-6C02-E19CC089A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1649053">
            <a:off x="10855398" y="2505679"/>
            <a:ext cx="1188720" cy="79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45D354-B8E3-CE16-D7B0-9FE29B2ECC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214" r="23390"/>
          <a:stretch/>
        </p:blipFill>
        <p:spPr>
          <a:xfrm>
            <a:off x="9921345" y="3368491"/>
            <a:ext cx="1097280" cy="1094453"/>
          </a:xfrm>
          <a:prstGeom prst="rect">
            <a:avLst/>
          </a:prstGeom>
        </p:spPr>
      </p:pic>
      <p:pic>
        <p:nvPicPr>
          <p:cNvPr id="21" name="Picture 20" descr="A group of people wearing medals&#10;&#10;Description automatically generated with low confidence">
            <a:extLst>
              <a:ext uri="{FF2B5EF4-FFF2-40B4-BE49-F238E27FC236}">
                <a16:creationId xmlns:a16="http://schemas.microsoft.com/office/drawing/2014/main" id="{A589024E-C1F8-D174-F894-6B03D92D59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15437" y="4269323"/>
            <a:ext cx="1554480" cy="873962"/>
          </a:xfrm>
          <a:prstGeom prst="rect">
            <a:avLst/>
          </a:prstGeom>
        </p:spPr>
      </p:pic>
      <p:pic>
        <p:nvPicPr>
          <p:cNvPr id="27" name="Picture 26" descr="A group of women running on a track&#10;&#10;Description automatically generated with low confidence">
            <a:extLst>
              <a:ext uri="{FF2B5EF4-FFF2-40B4-BE49-F238E27FC236}">
                <a16:creationId xmlns:a16="http://schemas.microsoft.com/office/drawing/2014/main" id="{2E1242DA-4F70-5002-9D6A-68D2C2D74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040216" y="4919520"/>
            <a:ext cx="1371600" cy="918968"/>
          </a:xfrm>
          <a:prstGeom prst="rect">
            <a:avLst/>
          </a:prstGeom>
        </p:spPr>
      </p:pic>
      <p:pic>
        <p:nvPicPr>
          <p:cNvPr id="31" name="Picture 30" descr="Shape&#10;&#10;Description automatically generated">
            <a:extLst>
              <a:ext uri="{FF2B5EF4-FFF2-40B4-BE49-F238E27FC236}">
                <a16:creationId xmlns:a16="http://schemas.microsoft.com/office/drawing/2014/main" id="{75C3E70B-68B3-C0FD-CA91-7E9B91BC47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68752" y="2840500"/>
            <a:ext cx="457200" cy="10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D041-71E3-F26E-6C8C-35E8801B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Conversación</a:t>
            </a:r>
            <a:r>
              <a:rPr lang="en-US" sz="4000" b="1" dirty="0"/>
              <a:t> – Los </a:t>
            </a:r>
            <a:r>
              <a:rPr lang="en-US" sz="4000" b="1" dirty="0" err="1"/>
              <a:t>deportes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CCFA7-7DDD-07C2-53DA-C35D30853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19" y="2178906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8B5D9-EA3B-9FEF-CA4B-3BAAE14C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3030008"/>
            <a:ext cx="5486400" cy="29061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</a:t>
            </a:r>
            <a:r>
              <a:rPr lang="en-US" sz="2400" b="1" dirty="0"/>
              <a:t> es </a:t>
            </a:r>
            <a:r>
              <a:rPr lang="en-US" sz="2400" b="1" dirty="0" err="1"/>
              <a:t>tu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Cuáles</a:t>
            </a:r>
            <a:r>
              <a:rPr lang="en-US" sz="2400" b="1" dirty="0"/>
              <a:t> son </a:t>
            </a:r>
            <a:r>
              <a:rPr lang="en-US" sz="2400" b="1" dirty="0" err="1"/>
              <a:t>tus</a:t>
            </a:r>
            <a:r>
              <a:rPr lang="en-US" sz="2400" b="1" dirty="0"/>
              <a:t>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Te</a:t>
            </a:r>
            <a:r>
              <a:rPr lang="en-US" sz="2400" b="1" dirty="0"/>
              <a:t>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ver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/la ______ </a:t>
            </a:r>
            <a:r>
              <a:rPr lang="en-US" sz="2400" b="1" dirty="0" err="1"/>
              <a:t>en</a:t>
            </a:r>
            <a:r>
              <a:rPr lang="en-US" sz="2400" b="1" dirty="0"/>
              <a:t> </a:t>
            </a:r>
            <a:r>
              <a:rPr lang="en-US" sz="2400" b="1" dirty="0" err="1"/>
              <a:t>televisión</a:t>
            </a:r>
            <a:r>
              <a:rPr lang="en-US" sz="2400" b="1" dirty="0"/>
              <a:t>?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practicas</a:t>
            </a:r>
            <a:r>
              <a:rPr lang="en-US" sz="2400" b="1" dirty="0"/>
              <a:t>?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4053E-D56E-A3DC-5BC5-64B84CB67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7477" y="2178906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516E5-02EA-85C9-A857-B294A7BDC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7477" y="3025268"/>
            <a:ext cx="5029200" cy="29061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 </a:t>
            </a:r>
            <a:r>
              <a:rPr lang="en-US" sz="2400" b="1" dirty="0" err="1"/>
              <a:t>deporte</a:t>
            </a:r>
            <a:r>
              <a:rPr lang="en-US" sz="2400" b="1" dirty="0"/>
              <a:t> </a:t>
            </a:r>
            <a:r>
              <a:rPr lang="en-US" sz="2400" b="1" dirty="0" err="1"/>
              <a:t>favorito</a:t>
            </a:r>
            <a:r>
              <a:rPr lang="en-US" sz="2400" b="1" dirty="0"/>
              <a:t> es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Mis </a:t>
            </a:r>
            <a:r>
              <a:rPr lang="en-US" sz="2400" b="1" dirty="0" err="1"/>
              <a:t>deportes</a:t>
            </a:r>
            <a:r>
              <a:rPr lang="en-US" sz="2400" b="1" dirty="0"/>
              <a:t> </a:t>
            </a:r>
            <a:r>
              <a:rPr lang="en-US" sz="2400" b="1" dirty="0" err="1"/>
              <a:t>favoritos</a:t>
            </a:r>
            <a:r>
              <a:rPr lang="en-US" sz="2400" b="1" dirty="0"/>
              <a:t> son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Me </a:t>
            </a:r>
            <a:r>
              <a:rPr lang="en-US" sz="2400" b="1" dirty="0" err="1"/>
              <a:t>gusta</a:t>
            </a:r>
            <a:r>
              <a:rPr lang="en-US" sz="2400" b="1" dirty="0"/>
              <a:t> </a:t>
            </a:r>
            <a:r>
              <a:rPr lang="en-US" sz="2400" b="1" dirty="0" err="1"/>
              <a:t>ver</a:t>
            </a:r>
            <a:r>
              <a:rPr lang="en-US" sz="2400" b="1" dirty="0"/>
              <a:t> </a:t>
            </a:r>
            <a:r>
              <a:rPr lang="en-US" sz="2400" b="1" dirty="0" err="1"/>
              <a:t>el</a:t>
            </a:r>
            <a:r>
              <a:rPr lang="en-US" sz="2400" b="1" dirty="0"/>
              <a:t>/la _____ </a:t>
            </a:r>
            <a:r>
              <a:rPr lang="en-US" sz="2400" b="1" dirty="0" err="1"/>
              <a:t>en</a:t>
            </a:r>
            <a:r>
              <a:rPr lang="en-US" sz="2400" b="1" dirty="0"/>
              <a:t> television …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err="1"/>
              <a:t>Practico</a:t>
            </a:r>
            <a:r>
              <a:rPr lang="en-US" sz="2400" b="1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775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3F0CA-7858-79B1-FD52-A8C7CAE0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Lectura</a:t>
            </a:r>
            <a:r>
              <a:rPr lang="en-US" sz="4000" b="1" dirty="0"/>
              <a:t> - </a:t>
            </a:r>
            <a:r>
              <a:rPr lang="en-US" sz="4000" b="1" dirty="0" err="1"/>
              <a:t>Práctica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7F731-F614-2F0D-181D-7EBBB5EC1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0" dirty="0">
                <a:effectLst/>
              </a:rPr>
              <a:t>La capital china inauguró este 4 de febrero los Juegos Olímpicos de Invierno, que se extenderán hasta el próximo 20 de febrero, y el deporte busca estar por encima de las discrepancias geopolíticas. </a:t>
            </a:r>
          </a:p>
          <a:p>
            <a:r>
              <a:rPr lang="es-ES" i="0" dirty="0">
                <a:effectLst/>
              </a:rPr>
              <a:t>Alrededor de 3.000 atletas compiten en 15 disciplinas, mientras el Gigante asiático pone a prueba su resistencia ante el boicot diplomático que recibe de Occidente, principalmente por su historial de derechos humanos.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5909-BFEF-FE68-1D79-6721862F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Preguntas</a:t>
            </a:r>
            <a:r>
              <a:rPr lang="en-US" sz="4000" b="1" dirty="0"/>
              <a:t> – la </a:t>
            </a:r>
            <a:r>
              <a:rPr lang="en-US" sz="4000" b="1" dirty="0" err="1"/>
              <a:t>lectura</a:t>
            </a:r>
            <a:endParaRPr lang="en-US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9FC2-DD98-0946-1AC0-A369E2B5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875" y="2335814"/>
            <a:ext cx="4472327" cy="693135"/>
          </a:xfrm>
        </p:spPr>
        <p:txBody>
          <a:bodyPr>
            <a:normAutofit/>
          </a:bodyPr>
          <a:lstStyle/>
          <a:p>
            <a:r>
              <a:rPr lang="en-US" sz="3200" dirty="0" err="1"/>
              <a:t>Pregunta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46DE0-4B8C-B197-70AB-3D4256D93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0801" y="3198591"/>
            <a:ext cx="6035040" cy="29061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Cuádo</a:t>
            </a:r>
            <a:r>
              <a:rPr lang="en-US" sz="2400" dirty="0"/>
              <a:t> se </a:t>
            </a:r>
            <a:r>
              <a:rPr lang="en-US" sz="2400" dirty="0" err="1"/>
              <a:t>inauguraron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Cuándo</a:t>
            </a:r>
            <a:r>
              <a:rPr lang="en-US" sz="2400" dirty="0"/>
              <a:t> </a:t>
            </a:r>
            <a:r>
              <a:rPr lang="en-US" sz="2400" dirty="0" err="1"/>
              <a:t>terminan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Cuántos</a:t>
            </a:r>
            <a:r>
              <a:rPr lang="en-US" sz="2400" dirty="0"/>
              <a:t> </a:t>
            </a:r>
            <a:r>
              <a:rPr lang="en-US" sz="2400" dirty="0" err="1"/>
              <a:t>atletas</a:t>
            </a:r>
            <a:r>
              <a:rPr lang="en-US" sz="2400" dirty="0"/>
              <a:t> </a:t>
            </a:r>
            <a:r>
              <a:rPr lang="en-US" sz="2400" dirty="0" err="1"/>
              <a:t>compiten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Cuántas</a:t>
            </a:r>
            <a:r>
              <a:rPr lang="en-US" sz="2400" dirty="0"/>
              <a:t> </a:t>
            </a:r>
            <a:r>
              <a:rPr lang="en-US" sz="2400" dirty="0" err="1"/>
              <a:t>disciplinas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boicot</a:t>
            </a:r>
            <a:r>
              <a:rPr lang="en-US" sz="2400" dirty="0"/>
              <a:t> </a:t>
            </a:r>
            <a:r>
              <a:rPr lang="en-US" sz="2400" dirty="0" err="1"/>
              <a:t>recibe</a:t>
            </a:r>
            <a:r>
              <a:rPr lang="en-US" sz="2400" dirty="0"/>
              <a:t> China?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97C54-2D37-4A8E-6D4F-71479C123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3427" y="2367868"/>
            <a:ext cx="4474028" cy="692076"/>
          </a:xfrm>
        </p:spPr>
        <p:txBody>
          <a:bodyPr>
            <a:normAutofit/>
          </a:bodyPr>
          <a:lstStyle/>
          <a:p>
            <a:r>
              <a:rPr lang="en-US" sz="3200" dirty="0"/>
              <a:t>Respuesta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94EFE-8225-6B2D-6AC4-8015558F59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71999" y="3198590"/>
            <a:ext cx="5029200" cy="2906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Los </a:t>
            </a:r>
            <a:r>
              <a:rPr lang="en-US" sz="2400" dirty="0" err="1"/>
              <a:t>juegos</a:t>
            </a:r>
            <a:r>
              <a:rPr lang="en-US" sz="2400" dirty="0"/>
              <a:t> </a:t>
            </a:r>
            <a:r>
              <a:rPr lang="en-US" sz="2400" dirty="0" err="1"/>
              <a:t>olímpicos</a:t>
            </a:r>
            <a:r>
              <a:rPr lang="en-US" sz="2400" dirty="0"/>
              <a:t> se </a:t>
            </a:r>
            <a:r>
              <a:rPr lang="en-US" sz="2400" dirty="0" err="1"/>
              <a:t>inauguraron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4 de </a:t>
            </a:r>
            <a:r>
              <a:rPr lang="en-US" sz="2400" dirty="0" err="1"/>
              <a:t>febrero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Terminan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20 de </a:t>
            </a:r>
            <a:r>
              <a:rPr lang="en-US" sz="2400" dirty="0" err="1"/>
              <a:t>febrero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Alrederor</a:t>
            </a:r>
            <a:r>
              <a:rPr lang="en-US" sz="2400" dirty="0"/>
              <a:t> de 3,000 </a:t>
            </a:r>
            <a:r>
              <a:rPr lang="en-US" sz="2400" dirty="0" err="1"/>
              <a:t>atletas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Quince </a:t>
            </a:r>
            <a:r>
              <a:rPr lang="en-US" sz="2400" dirty="0" err="1"/>
              <a:t>disciplinas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Un </a:t>
            </a:r>
            <a:r>
              <a:rPr lang="en-US" sz="2400" dirty="0" err="1"/>
              <a:t>boicot</a:t>
            </a:r>
            <a:r>
              <a:rPr lang="en-US" sz="2400" dirty="0"/>
              <a:t> </a:t>
            </a:r>
            <a:r>
              <a:rPr lang="en-US" sz="2400" dirty="0" err="1"/>
              <a:t>diplomático</a:t>
            </a:r>
            <a:r>
              <a:rPr lang="en-US" sz="2400" dirty="0"/>
              <a:t> del </a:t>
            </a:r>
            <a:r>
              <a:rPr lang="en-US" sz="2400" dirty="0" err="1"/>
              <a:t>Occidente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026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04EA-725F-0E1E-350C-8EA33912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Gramática</a:t>
            </a:r>
            <a:r>
              <a:rPr lang="en-US" sz="4000" b="1" dirty="0"/>
              <a:t> – Present Perfect Tense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1C8E-8F16-8A4F-ACC1-5EC5540B3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389879"/>
            <a:ext cx="10607040" cy="4114800"/>
          </a:xfrm>
        </p:spPr>
        <p:txBody>
          <a:bodyPr>
            <a:normAutofit fontScale="70000" lnSpcReduction="20000"/>
          </a:bodyPr>
          <a:lstStyle/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To express past tense in Spanish “easily,” use the “present perfect” tense.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 English, this is the “to have done something” tense.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This is known as a compound tense with the auxiliary verb 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HABER </a:t>
            </a: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plus the past participle. </a:t>
            </a: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past participle does not change for gender or number in the compound tenses.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1092200" algn="l"/>
                <a:tab pos="3886200" algn="l"/>
              </a:tabLst>
            </a:pP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For example: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comido.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eaten.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dormido.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I have slept. </a:t>
            </a:r>
            <a:r>
              <a:rPr lang="es-MX" sz="31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He trabajado. </a:t>
            </a:r>
            <a:r>
              <a:rPr lang="es-MX" sz="31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 have worked. 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CC01-4077-893D-6CDB-79322F45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Verbo </a:t>
            </a:r>
            <a:r>
              <a:rPr lang="en-US" sz="4000" b="1" dirty="0" err="1"/>
              <a:t>haber</a:t>
            </a:r>
            <a:r>
              <a:rPr lang="en-US" sz="4000" b="1" dirty="0"/>
              <a:t> – to have done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F8C0-5CAA-0620-498C-3601DAD94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Singular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1DB4FF-5454-1597-5834-7EB23B001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Plural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5E5690E4-EC46-74A0-7ACD-149B5CCDA58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38830309"/>
              </p:ext>
            </p:extLst>
          </p:nvPr>
        </p:nvGraphicFramePr>
        <p:xfrm>
          <a:off x="5594350" y="3030538"/>
          <a:ext cx="4700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294">
                  <a:extLst>
                    <a:ext uri="{9D8B030D-6E8A-4147-A177-3AD203B41FA5}">
                      <a16:colId xmlns:a16="http://schemas.microsoft.com/office/drawing/2014/main" val="3136474239"/>
                    </a:ext>
                  </a:extLst>
                </a:gridCol>
                <a:gridCol w="2350294">
                  <a:extLst>
                    <a:ext uri="{9D8B030D-6E8A-4147-A177-3AD203B41FA5}">
                      <a16:colId xmlns:a16="http://schemas.microsoft.com/office/drawing/2014/main" val="1977262566"/>
                    </a:ext>
                  </a:extLst>
                </a:gridCol>
              </a:tblGrid>
              <a:tr h="587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78445"/>
                  </a:ext>
                </a:extLst>
              </a:tr>
              <a:tr h="587012">
                <a:tc>
                  <a:txBody>
                    <a:bodyPr/>
                    <a:lstStyle/>
                    <a:p>
                      <a:r>
                        <a:rPr lang="en-US" sz="2000" dirty="0" err="1"/>
                        <a:t>Nosotros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hemos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098798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en-US" sz="2000" dirty="0" err="1"/>
                        <a:t>Vosotros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0" i="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habéis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al have (informal) (Spain)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17081"/>
                  </a:ext>
                </a:extLst>
              </a:tr>
              <a:tr h="1013188">
                <a:tc>
                  <a:txBody>
                    <a:bodyPr/>
                    <a:lstStyle/>
                    <a:p>
                      <a:r>
                        <a:rPr lang="en-US" sz="2000" dirty="0" err="1"/>
                        <a:t>Ellos</a:t>
                      </a:r>
                      <a:r>
                        <a:rPr lang="en-US" sz="2000" dirty="0"/>
                        <a:t> /</a:t>
                      </a:r>
                      <a:r>
                        <a:rPr lang="en-US" sz="2000" dirty="0" err="1"/>
                        <a:t>ellas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ustedes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They have</a:t>
                      </a:r>
                    </a:p>
                    <a:p>
                      <a:r>
                        <a:rPr lang="en-US" sz="2000" dirty="0"/>
                        <a:t>You al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161893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931935C-37C3-AADD-1F04-2EF6AE68B5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482208"/>
              </p:ext>
            </p:extLst>
          </p:nvPr>
        </p:nvGraphicFramePr>
        <p:xfrm>
          <a:off x="681038" y="3030538"/>
          <a:ext cx="4697412" cy="322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706">
                  <a:extLst>
                    <a:ext uri="{9D8B030D-6E8A-4147-A177-3AD203B41FA5}">
                      <a16:colId xmlns:a16="http://schemas.microsoft.com/office/drawing/2014/main" val="1341666501"/>
                    </a:ext>
                  </a:extLst>
                </a:gridCol>
                <a:gridCol w="2348706">
                  <a:extLst>
                    <a:ext uri="{9D8B030D-6E8A-4147-A177-3AD203B41FA5}">
                      <a16:colId xmlns:a16="http://schemas.microsoft.com/office/drawing/2014/main" val="4062309769"/>
                    </a:ext>
                  </a:extLst>
                </a:gridCol>
              </a:tblGrid>
              <a:tr h="677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29108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 err="1"/>
                        <a:t>Yo</a:t>
                      </a:r>
                      <a:r>
                        <a:rPr lang="en-US" sz="2000" dirty="0"/>
                        <a:t> 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have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653366"/>
                  </a:ext>
                </a:extLst>
              </a:tr>
              <a:tr h="677183">
                <a:tc>
                  <a:txBody>
                    <a:bodyPr/>
                    <a:lstStyle/>
                    <a:p>
                      <a:r>
                        <a:rPr lang="en-US" sz="2000" dirty="0"/>
                        <a:t>Tú 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have (informal)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307117"/>
                  </a:ext>
                </a:extLst>
              </a:tr>
              <a:tr h="1168850">
                <a:tc>
                  <a:txBody>
                    <a:bodyPr/>
                    <a:lstStyle/>
                    <a:p>
                      <a:r>
                        <a:rPr lang="en-US" sz="2000" dirty="0"/>
                        <a:t>El/</a:t>
                      </a:r>
                      <a:r>
                        <a:rPr lang="en-US" sz="2000" dirty="0" err="1"/>
                        <a:t>ella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Usted</a:t>
                      </a:r>
                      <a:r>
                        <a:rPr lang="en-US" sz="2000" dirty="0"/>
                        <a:t> 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He/she has</a:t>
                      </a:r>
                    </a:p>
                    <a:p>
                      <a:r>
                        <a:rPr lang="en-US" sz="2000" dirty="0"/>
                        <a:t>You have (formal)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72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5155</TotalTime>
  <Words>1087</Words>
  <Application>Microsoft Office PowerPoint</Application>
  <PresentationFormat>Widescreen</PresentationFormat>
  <Paragraphs>246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Times New Roman</vt:lpstr>
      <vt:lpstr>Trebuchet MS</vt:lpstr>
      <vt:lpstr>Wingdings</vt:lpstr>
      <vt:lpstr>Berlin</vt:lpstr>
      <vt:lpstr>Intermediate Part 2</vt:lpstr>
      <vt:lpstr>Vocabulario – Los deportes</vt:lpstr>
      <vt:lpstr>Vocabulario – Los deportes</vt:lpstr>
      <vt:lpstr>Vocabulario – Los deportes</vt:lpstr>
      <vt:lpstr>Conversación – Los deportes</vt:lpstr>
      <vt:lpstr>Lectura - Práctica</vt:lpstr>
      <vt:lpstr>Preguntas – la lectura</vt:lpstr>
      <vt:lpstr>Gramática – Present Perfect Tense</vt:lpstr>
      <vt:lpstr>Verbo haber – to have done</vt:lpstr>
      <vt:lpstr>Perfect Past Tense – New endings</vt:lpstr>
      <vt:lpstr>Haber + verbos irregulares</vt:lpstr>
      <vt:lpstr>Conversación y prática</vt:lpstr>
      <vt:lpstr>Conversación y prática</vt:lpstr>
      <vt:lpstr>Más práctica</vt:lpstr>
      <vt:lpstr>Preguntas</vt:lpstr>
      <vt:lpstr>Conversación y prática</vt:lpstr>
      <vt:lpstr>Juego - Práctica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Emma Garcia</dc:creator>
  <cp:lastModifiedBy>Kaycie Barron</cp:lastModifiedBy>
  <cp:revision>92</cp:revision>
  <dcterms:created xsi:type="dcterms:W3CDTF">2022-10-19T20:25:11Z</dcterms:created>
  <dcterms:modified xsi:type="dcterms:W3CDTF">2024-03-06T15:39:38Z</dcterms:modified>
</cp:coreProperties>
</file>