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embeddedFontLst>
    <p:embeddedFont>
      <p:font typeface="Lato" panose="020F0502020204030203" pitchFamily="34" charset="0"/>
      <p:regular r:id="rId15"/>
      <p:bold r:id="rId16"/>
      <p:italic r:id="rId17"/>
      <p:boldItalic r:id="rId18"/>
    </p:embeddedFont>
    <p:embeddedFont>
      <p:font typeface="Raleway" pitchFamily="2" charset="0"/>
      <p:regular r:id="rId19"/>
      <p:bold r:id="rId20"/>
      <p:italic r:id="rId21"/>
      <p:boldItalic r:id="rId22"/>
    </p:embeddedFont>
    <p:embeddedFont>
      <p:font typeface="Raleway SemiBold" pitchFamily="2"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00FDA6E-66E1-472B-8BB9-47595B7FD01E}">
  <a:tblStyle styleId="{E00FDA6E-66E1-472B-8BB9-47595B7FD01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ceff9899e6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ceff9899e6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500"/>
              </a:spcBef>
              <a:spcAft>
                <a:spcPts val="0"/>
              </a:spcAft>
              <a:buNone/>
            </a:pPr>
            <a:r>
              <a:rPr lang="en" sz="1400">
                <a:solidFill>
                  <a:schemeClr val="dk1"/>
                </a:solidFill>
              </a:rPr>
              <a:t>As you describe household chores or activities in sentences encourage participants to respond by raising their hand and saying “yo también” if they agree or “no, no yo tampoco” for ‘me neither.’ </a:t>
            </a:r>
            <a:endParaRPr sz="1400">
              <a:solidFill>
                <a:schemeClr val="dk1"/>
              </a:solidFill>
            </a:endParaRPr>
          </a:p>
          <a:p>
            <a:pPr marL="914400" lvl="0" indent="0" algn="l" rtl="0">
              <a:lnSpc>
                <a:spcPct val="115000"/>
              </a:lnSpc>
              <a:spcBef>
                <a:spcPts val="400"/>
              </a:spcBef>
              <a:spcAft>
                <a:spcPts val="0"/>
              </a:spcAft>
              <a:buNone/>
            </a:pPr>
            <a:r>
              <a:rPr lang="en" sz="1400">
                <a:solidFill>
                  <a:schemeClr val="dk1"/>
                </a:solidFill>
              </a:rPr>
              <a:t>a.</a:t>
            </a:r>
            <a:r>
              <a:rPr lang="en" sz="700">
                <a:solidFill>
                  <a:schemeClr val="dk1"/>
                </a:solidFill>
                <a:latin typeface="Times New Roman"/>
                <a:ea typeface="Times New Roman"/>
                <a:cs typeface="Times New Roman"/>
                <a:sym typeface="Times New Roman"/>
              </a:rPr>
              <a:t>    </a:t>
            </a:r>
            <a:r>
              <a:rPr lang="en" sz="1400" i="1">
                <a:solidFill>
                  <a:schemeClr val="dk1"/>
                </a:solidFill>
              </a:rPr>
              <a:t>Describe la casa de tus sueños.</a:t>
            </a:r>
            <a:endParaRPr sz="1400" i="1">
              <a:solidFill>
                <a:schemeClr val="dk1"/>
              </a:solidFill>
            </a:endParaRPr>
          </a:p>
          <a:p>
            <a:pPr marL="914400" lvl="0" indent="0" algn="l" rtl="0">
              <a:lnSpc>
                <a:spcPct val="115000"/>
              </a:lnSpc>
              <a:spcBef>
                <a:spcPts val="400"/>
              </a:spcBef>
              <a:spcAft>
                <a:spcPts val="0"/>
              </a:spcAft>
              <a:buNone/>
            </a:pPr>
            <a:r>
              <a:rPr lang="en" sz="1400">
                <a:solidFill>
                  <a:schemeClr val="dk1"/>
                </a:solidFill>
              </a:rPr>
              <a:t>b.</a:t>
            </a:r>
            <a:r>
              <a:rPr lang="en" sz="700">
                <a:solidFill>
                  <a:schemeClr val="dk1"/>
                </a:solidFill>
                <a:latin typeface="Times New Roman"/>
                <a:ea typeface="Times New Roman"/>
                <a:cs typeface="Times New Roman"/>
                <a:sym typeface="Times New Roman"/>
              </a:rPr>
              <a:t>    </a:t>
            </a:r>
            <a:r>
              <a:rPr lang="en" sz="1400" i="1">
                <a:solidFill>
                  <a:schemeClr val="dk1"/>
                </a:solidFill>
              </a:rPr>
              <a:t>Describe las casas en las que has vivido.</a:t>
            </a:r>
            <a:endParaRPr sz="1400" i="1">
              <a:solidFill>
                <a:schemeClr val="dk1"/>
              </a:solidFill>
            </a:endParaRPr>
          </a:p>
          <a:p>
            <a:pPr marL="914400" lvl="0" indent="0" algn="l" rtl="0">
              <a:lnSpc>
                <a:spcPct val="115000"/>
              </a:lnSpc>
              <a:spcBef>
                <a:spcPts val="400"/>
              </a:spcBef>
              <a:spcAft>
                <a:spcPts val="0"/>
              </a:spcAft>
              <a:buNone/>
            </a:pPr>
            <a:r>
              <a:rPr lang="en" sz="1400">
                <a:solidFill>
                  <a:schemeClr val="dk1"/>
                </a:solidFill>
              </a:rPr>
              <a:t>c.</a:t>
            </a:r>
            <a:r>
              <a:rPr lang="en" sz="700">
                <a:solidFill>
                  <a:schemeClr val="dk1"/>
                </a:solidFill>
                <a:latin typeface="Times New Roman"/>
                <a:ea typeface="Times New Roman"/>
                <a:cs typeface="Times New Roman"/>
                <a:sym typeface="Times New Roman"/>
              </a:rPr>
              <a:t>    </a:t>
            </a:r>
            <a:r>
              <a:rPr lang="en" sz="1400" i="1">
                <a:solidFill>
                  <a:schemeClr val="dk1"/>
                </a:solidFill>
              </a:rPr>
              <a:t>Describe la casa de tu infancia. </a:t>
            </a:r>
            <a:endParaRPr sz="1400" i="1">
              <a:solidFill>
                <a:schemeClr val="dk1"/>
              </a:solidFill>
            </a:endParaRPr>
          </a:p>
          <a:p>
            <a:pPr marL="0" lvl="0" indent="0" algn="l" rtl="0">
              <a:spcBef>
                <a:spcPts val="400"/>
              </a:spcBef>
              <a:spcAft>
                <a:spcPts val="0"/>
              </a:spcAft>
              <a:buNone/>
            </a:pPr>
            <a:endParaRPr sz="1400" b="1">
              <a:solidFill>
                <a:srgbClr val="C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ceff9899e6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ceff9899e6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1500"/>
              </a:spcBef>
              <a:spcAft>
                <a:spcPts val="0"/>
              </a:spcAft>
              <a:buClr>
                <a:schemeClr val="dk1"/>
              </a:buClr>
              <a:buSzPts val="1100"/>
              <a:buFont typeface="Arial"/>
              <a:buNone/>
            </a:pPr>
            <a:r>
              <a:rPr lang="en" sz="1400">
                <a:solidFill>
                  <a:schemeClr val="dk1"/>
                </a:solidFill>
              </a:rPr>
              <a:t>Time permitting,</a:t>
            </a:r>
            <a:r>
              <a:rPr lang="en" sz="1400">
                <a:solidFill>
                  <a:srgbClr val="4472C4"/>
                </a:solidFill>
              </a:rPr>
              <a:t> </a:t>
            </a:r>
            <a:r>
              <a:rPr lang="en" sz="1400">
                <a:solidFill>
                  <a:schemeClr val="dk1"/>
                </a:solidFill>
              </a:rPr>
              <a:t>share this video of Casa Mila in Barcelona, Spain, which was designed by the famous architect Antoni Gaudi. Discuss the building’s architecture, interior design, and what makes it different from the typical structure of houses you see in America.</a:t>
            </a:r>
            <a:endParaRPr sz="1400">
              <a:solidFill>
                <a:schemeClr val="dk1"/>
              </a:solidFill>
            </a:endParaRPr>
          </a:p>
          <a:p>
            <a:pPr marL="0" lvl="0" indent="0" algn="l" rtl="0">
              <a:spcBef>
                <a:spcPts val="150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ceff9899e6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ceff9899e6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1500"/>
              </a:spcBef>
              <a:spcAft>
                <a:spcPts val="0"/>
              </a:spcAft>
              <a:buClr>
                <a:schemeClr val="dk1"/>
              </a:buClr>
              <a:buSzPts val="1100"/>
              <a:buFont typeface="Arial"/>
              <a:buNone/>
            </a:pPr>
            <a:r>
              <a:rPr lang="en" sz="1400" b="1">
                <a:solidFill>
                  <a:srgbClr val="C00000"/>
                </a:solidFill>
              </a:rPr>
              <a:t>Tarea: </a:t>
            </a:r>
            <a:r>
              <a:rPr lang="en" sz="1400">
                <a:solidFill>
                  <a:schemeClr val="dk1"/>
                </a:solidFill>
              </a:rPr>
              <a:t>Encourage participants to find something in their home that is important to them or a favorite item to share. They can prepare a few sentences to describe it in Spanish and why it’s important to them. This will be a good way to start the next class and share with the class. IE: favorite mug – if they love to start their day with coffee, book they are reading, sewing needles or favorite cooking tool, etc.</a:t>
            </a:r>
            <a:endParaRPr sz="1400">
              <a:solidFill>
                <a:schemeClr val="dk1"/>
              </a:solidFill>
            </a:endParaRPr>
          </a:p>
          <a:p>
            <a:pPr marL="0" lvl="0" indent="0" algn="l" rtl="0">
              <a:spcBef>
                <a:spcPts val="150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ceff9899e6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ceff9899e6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 sz="1400">
                <a:solidFill>
                  <a:schemeClr val="dk1"/>
                </a:solidFill>
              </a:rPr>
              <a:t>•</a:t>
            </a:r>
            <a:r>
              <a:rPr lang="en" sz="700">
                <a:solidFill>
                  <a:schemeClr val="dk1"/>
                </a:solidFill>
                <a:latin typeface="Times New Roman"/>
                <a:ea typeface="Times New Roman"/>
                <a:cs typeface="Times New Roman"/>
                <a:sym typeface="Times New Roman"/>
              </a:rPr>
              <a:t>        </a:t>
            </a:r>
            <a:r>
              <a:rPr lang="en" sz="1400">
                <a:solidFill>
                  <a:schemeClr val="dk1"/>
                </a:solidFill>
              </a:rPr>
              <a:t>Introduce yourself to the class in Spanish, tell us how you’re feeling, and one or two things you like </a:t>
            </a:r>
            <a:r>
              <a:rPr lang="en" sz="1400">
                <a:solidFill>
                  <a:schemeClr val="dk1"/>
                </a:solidFill>
                <a:highlight>
                  <a:srgbClr val="FFFF00"/>
                </a:highlight>
              </a:rPr>
              <a:t>to do</a:t>
            </a:r>
            <a:r>
              <a:rPr lang="en" sz="1400">
                <a:solidFill>
                  <a:schemeClr val="dk1"/>
                </a:solidFill>
              </a:rPr>
              <a:t>, and what they are interested in learning Spanish in the kitchen</a:t>
            </a:r>
            <a:r>
              <a:rPr lang="en" sz="1400" i="1">
                <a:solidFill>
                  <a:schemeClr val="dk1"/>
                </a:solidFill>
              </a:rPr>
              <a:t>. ¿Cómo te llamas? ¿Cómo estás? ¿Qué tal? ¿Qué te gusta hacer? ¿Qué quieres aprender en esta clase?</a:t>
            </a:r>
            <a:r>
              <a:rPr lang="en" sz="1400">
                <a:solidFill>
                  <a:schemeClr val="dk1"/>
                </a:solidFill>
              </a:rPr>
              <a:t> What motivated you to join this class? *Goal to encourage participants to speak/practice Spanish. </a:t>
            </a:r>
            <a:endParaRPr sz="1400">
              <a:solidFill>
                <a:schemeClr val="dk1"/>
              </a:solidFill>
            </a:endParaRPr>
          </a:p>
          <a:p>
            <a:pPr marL="0" lvl="0" indent="0" algn="l" rtl="0">
              <a:spcBef>
                <a:spcPts val="40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ceff9899e6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ceff9899e6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i="1">
                <a:solidFill>
                  <a:schemeClr val="dk1"/>
                </a:solidFill>
              </a:rPr>
              <a:t>Vamos a aprender el vocabulario útil para conversar/charlar.</a:t>
            </a:r>
            <a:r>
              <a:rPr lang="en" sz="1400">
                <a:solidFill>
                  <a:schemeClr val="dk1"/>
                </a:solidFill>
              </a:rPr>
              <a:t> We are going to learn vocabulary to use in conversations. Use the PowerPoint visual to teach the vocabulary and encourage participants to repeat the Spanish after you. Question words are important to know for conversation so that you can ask a variety of different questions.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ceff9899e6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ceff9899e6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i="1">
                <a:solidFill>
                  <a:schemeClr val="dk1"/>
                </a:solidFill>
              </a:rPr>
              <a:t>Vamos a aprender el vocabulario útil para conversar/charlar.</a:t>
            </a:r>
            <a:r>
              <a:rPr lang="en" sz="1400">
                <a:solidFill>
                  <a:schemeClr val="dk1"/>
                </a:solidFill>
              </a:rPr>
              <a:t> We are going to learn vocabulary to use in conversations. Use the PowerPoint visual to teach the vocabulary and encourage participants to repeat the Spanish after you. Question words are important to know for conversation so that you can ask a variety of different questions.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ceff9899e6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ceff9899e6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a:solidFill>
                  <a:srgbClr val="C00000"/>
                </a:solidFill>
              </a:rPr>
              <a:t>Charla: </a:t>
            </a:r>
            <a:r>
              <a:rPr lang="en" sz="1400" b="1">
                <a:solidFill>
                  <a:schemeClr val="dk1"/>
                </a:solidFill>
              </a:rPr>
              <a:t>Below are conversation starters and questions/answers that participants can use to practice conversation related to topics about their home in practical conversation settings. *Teacher: </a:t>
            </a:r>
            <a:r>
              <a:rPr lang="en" sz="1400">
                <a:solidFill>
                  <a:schemeClr val="dk1"/>
                </a:solidFill>
              </a:rPr>
              <a:t>Review the conversation starters below and ensure participants understand the questions and answers.</a:t>
            </a:r>
            <a:r>
              <a:rPr lang="en" sz="1400" b="1">
                <a:solidFill>
                  <a:schemeClr val="dk1"/>
                </a:solidFill>
              </a:rPr>
              <a:t> Option 1- </a:t>
            </a:r>
            <a:r>
              <a:rPr lang="en" sz="1400">
                <a:solidFill>
                  <a:schemeClr val="dk1"/>
                </a:solidFill>
              </a:rPr>
              <a:t>(if a small class or for more beginner level) Keep the class as a group and screen share – having participants take turns asking/answering the questions. Depending upon the level of the participants, help them through the answers. </a:t>
            </a:r>
            <a:r>
              <a:rPr lang="en" sz="1400" b="1">
                <a:solidFill>
                  <a:schemeClr val="dk1"/>
                </a:solidFill>
              </a:rPr>
              <a:t>Option 2-</a:t>
            </a:r>
            <a:r>
              <a:rPr lang="en" sz="1400">
                <a:solidFill>
                  <a:schemeClr val="dk1"/>
                </a:solidFill>
              </a:rPr>
              <a:t> (if a larger class or more advanced) After screen sharing and brief review of conversation topics, divide them into pairs or small groups to practice in break out rooms. Use the feature of screen sharing during the breakout rooms so they can see the questions during the breakout.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ceff9899e6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ceff9899e6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500"/>
              </a:spcBef>
              <a:spcAft>
                <a:spcPts val="0"/>
              </a:spcAft>
              <a:buClr>
                <a:schemeClr val="dk1"/>
              </a:buClr>
              <a:buSzPts val="1100"/>
              <a:buFont typeface="Arial"/>
              <a:buNone/>
            </a:pPr>
            <a:r>
              <a:rPr lang="en" sz="700">
                <a:solidFill>
                  <a:schemeClr val="dk1"/>
                </a:solidFill>
                <a:latin typeface="Times New Roman"/>
                <a:ea typeface="Times New Roman"/>
                <a:cs typeface="Times New Roman"/>
                <a:sym typeface="Times New Roman"/>
              </a:rPr>
              <a:t> </a:t>
            </a:r>
            <a:r>
              <a:rPr lang="en" sz="1400" b="1">
                <a:solidFill>
                  <a:schemeClr val="dk1"/>
                </a:solidFill>
              </a:rPr>
              <a:t>Note for teacher with intermediate/advanced level:</a:t>
            </a:r>
            <a:r>
              <a:rPr lang="en" sz="1400" i="1">
                <a:solidFill>
                  <a:schemeClr val="dk1"/>
                </a:solidFill>
              </a:rPr>
              <a:t> </a:t>
            </a:r>
            <a:r>
              <a:rPr lang="en" sz="1400">
                <a:solidFill>
                  <a:schemeClr val="dk1"/>
                </a:solidFill>
              </a:rPr>
              <a:t>Incorporate questions that could challenge participants to use subjunctive or past tense.</a:t>
            </a:r>
            <a:endParaRPr sz="1400">
              <a:solidFill>
                <a:schemeClr val="dk1"/>
              </a:solidFill>
            </a:endParaRPr>
          </a:p>
          <a:p>
            <a:pPr marL="914400" lvl="0" indent="0" algn="l" rtl="0">
              <a:lnSpc>
                <a:spcPct val="115000"/>
              </a:lnSpc>
              <a:spcBef>
                <a:spcPts val="400"/>
              </a:spcBef>
              <a:spcAft>
                <a:spcPts val="0"/>
              </a:spcAft>
              <a:buClr>
                <a:schemeClr val="dk1"/>
              </a:buClr>
              <a:buSzPts val="1100"/>
              <a:buFont typeface="Arial"/>
              <a:buNone/>
            </a:pPr>
            <a:r>
              <a:rPr lang="en" sz="1400">
                <a:solidFill>
                  <a:schemeClr val="dk1"/>
                </a:solidFill>
              </a:rPr>
              <a:t>a.</a:t>
            </a:r>
            <a:r>
              <a:rPr lang="en" sz="700">
                <a:solidFill>
                  <a:schemeClr val="dk1"/>
                </a:solidFill>
                <a:latin typeface="Times New Roman"/>
                <a:ea typeface="Times New Roman"/>
                <a:cs typeface="Times New Roman"/>
                <a:sym typeface="Times New Roman"/>
              </a:rPr>
              <a:t>    </a:t>
            </a:r>
            <a:r>
              <a:rPr lang="en" sz="1400" i="1">
                <a:solidFill>
                  <a:schemeClr val="dk1"/>
                </a:solidFill>
              </a:rPr>
              <a:t>Describe la casa de tus sueños.</a:t>
            </a:r>
            <a:endParaRPr sz="1400" i="1">
              <a:solidFill>
                <a:schemeClr val="dk1"/>
              </a:solidFill>
            </a:endParaRPr>
          </a:p>
          <a:p>
            <a:pPr marL="914400" lvl="0" indent="0" algn="l" rtl="0">
              <a:lnSpc>
                <a:spcPct val="115000"/>
              </a:lnSpc>
              <a:spcBef>
                <a:spcPts val="400"/>
              </a:spcBef>
              <a:spcAft>
                <a:spcPts val="0"/>
              </a:spcAft>
              <a:buClr>
                <a:schemeClr val="dk1"/>
              </a:buClr>
              <a:buSzPts val="1100"/>
              <a:buFont typeface="Arial"/>
              <a:buNone/>
            </a:pPr>
            <a:r>
              <a:rPr lang="en" sz="1400">
                <a:solidFill>
                  <a:schemeClr val="dk1"/>
                </a:solidFill>
              </a:rPr>
              <a:t>b.</a:t>
            </a:r>
            <a:r>
              <a:rPr lang="en" sz="700">
                <a:solidFill>
                  <a:schemeClr val="dk1"/>
                </a:solidFill>
                <a:latin typeface="Times New Roman"/>
                <a:ea typeface="Times New Roman"/>
                <a:cs typeface="Times New Roman"/>
                <a:sym typeface="Times New Roman"/>
              </a:rPr>
              <a:t>    </a:t>
            </a:r>
            <a:r>
              <a:rPr lang="en" sz="1400" i="1">
                <a:solidFill>
                  <a:schemeClr val="dk1"/>
                </a:solidFill>
              </a:rPr>
              <a:t>Describe las casas en las que has vivido.</a:t>
            </a:r>
            <a:endParaRPr sz="1400" i="1">
              <a:solidFill>
                <a:schemeClr val="dk1"/>
              </a:solidFill>
            </a:endParaRPr>
          </a:p>
          <a:p>
            <a:pPr marL="914400" lvl="0" indent="0" algn="l" rtl="0">
              <a:lnSpc>
                <a:spcPct val="115000"/>
              </a:lnSpc>
              <a:spcBef>
                <a:spcPts val="400"/>
              </a:spcBef>
              <a:spcAft>
                <a:spcPts val="0"/>
              </a:spcAft>
              <a:buClr>
                <a:schemeClr val="dk1"/>
              </a:buClr>
              <a:buSzPts val="1100"/>
              <a:buFont typeface="Arial"/>
              <a:buNone/>
            </a:pPr>
            <a:r>
              <a:rPr lang="en" sz="1400">
                <a:solidFill>
                  <a:schemeClr val="dk1"/>
                </a:solidFill>
              </a:rPr>
              <a:t>c.</a:t>
            </a:r>
            <a:r>
              <a:rPr lang="en" sz="700">
                <a:solidFill>
                  <a:schemeClr val="dk1"/>
                </a:solidFill>
                <a:latin typeface="Times New Roman"/>
                <a:ea typeface="Times New Roman"/>
                <a:cs typeface="Times New Roman"/>
                <a:sym typeface="Times New Roman"/>
              </a:rPr>
              <a:t>    </a:t>
            </a:r>
            <a:r>
              <a:rPr lang="en" sz="1400" i="1">
                <a:solidFill>
                  <a:schemeClr val="dk1"/>
                </a:solidFill>
              </a:rPr>
              <a:t>Describe la casa de tu infancia. </a:t>
            </a:r>
            <a:endParaRPr sz="1400" i="1">
              <a:solidFill>
                <a:schemeClr val="dk1"/>
              </a:solidFill>
            </a:endParaRPr>
          </a:p>
          <a:p>
            <a:pPr marL="0" lvl="0" indent="0" algn="l" rtl="0">
              <a:spcBef>
                <a:spcPts val="400"/>
              </a:spcBef>
              <a:spcAft>
                <a:spcPts val="0"/>
              </a:spcAft>
              <a:buNone/>
            </a:pPr>
            <a:endParaRPr sz="1400" b="1">
              <a:solidFill>
                <a:srgbClr val="C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ceff9899e6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ceff9899e6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500"/>
              </a:spcBef>
              <a:spcAft>
                <a:spcPts val="0"/>
              </a:spcAft>
              <a:buNone/>
            </a:pPr>
            <a:r>
              <a:rPr lang="en" sz="1400" b="1">
                <a:solidFill>
                  <a:schemeClr val="dk1"/>
                </a:solidFill>
              </a:rPr>
              <a:t>Review example sentences, and conversation related to household chores:</a:t>
            </a:r>
            <a:endParaRPr sz="1400">
              <a:solidFill>
                <a:schemeClr val="dk1"/>
              </a:solidFill>
            </a:endParaRPr>
          </a:p>
          <a:p>
            <a:pPr marL="914400" lvl="0" indent="0" algn="l" rtl="0">
              <a:lnSpc>
                <a:spcPct val="115000"/>
              </a:lnSpc>
              <a:spcBef>
                <a:spcPts val="400"/>
              </a:spcBef>
              <a:spcAft>
                <a:spcPts val="0"/>
              </a:spcAft>
              <a:buNone/>
            </a:pPr>
            <a:r>
              <a:rPr lang="en" sz="1400">
                <a:solidFill>
                  <a:schemeClr val="dk1"/>
                </a:solidFill>
              </a:rPr>
              <a:t>a.</a:t>
            </a:r>
            <a:r>
              <a:rPr lang="en" sz="700">
                <a:solidFill>
                  <a:schemeClr val="dk1"/>
                </a:solidFill>
                <a:latin typeface="Times New Roman"/>
                <a:ea typeface="Times New Roman"/>
                <a:cs typeface="Times New Roman"/>
                <a:sym typeface="Times New Roman"/>
              </a:rPr>
              <a:t>    </a:t>
            </a:r>
            <a:r>
              <a:rPr lang="en" sz="1400" i="1">
                <a:solidFill>
                  <a:schemeClr val="dk1"/>
                </a:solidFill>
              </a:rPr>
              <a:t>Describe la casa de tus sueños.</a:t>
            </a:r>
            <a:endParaRPr sz="1400" i="1">
              <a:solidFill>
                <a:schemeClr val="dk1"/>
              </a:solidFill>
            </a:endParaRPr>
          </a:p>
          <a:p>
            <a:pPr marL="914400" lvl="0" indent="0" algn="l" rtl="0">
              <a:lnSpc>
                <a:spcPct val="115000"/>
              </a:lnSpc>
              <a:spcBef>
                <a:spcPts val="400"/>
              </a:spcBef>
              <a:spcAft>
                <a:spcPts val="0"/>
              </a:spcAft>
              <a:buNone/>
            </a:pPr>
            <a:r>
              <a:rPr lang="en" sz="1400">
                <a:solidFill>
                  <a:schemeClr val="dk1"/>
                </a:solidFill>
              </a:rPr>
              <a:t>b.</a:t>
            </a:r>
            <a:r>
              <a:rPr lang="en" sz="700">
                <a:solidFill>
                  <a:schemeClr val="dk1"/>
                </a:solidFill>
                <a:latin typeface="Times New Roman"/>
                <a:ea typeface="Times New Roman"/>
                <a:cs typeface="Times New Roman"/>
                <a:sym typeface="Times New Roman"/>
              </a:rPr>
              <a:t>    </a:t>
            </a:r>
            <a:r>
              <a:rPr lang="en" sz="1400" i="1">
                <a:solidFill>
                  <a:schemeClr val="dk1"/>
                </a:solidFill>
              </a:rPr>
              <a:t>Describe las casas en las que has vivido.</a:t>
            </a:r>
            <a:endParaRPr sz="1400" i="1">
              <a:solidFill>
                <a:schemeClr val="dk1"/>
              </a:solidFill>
            </a:endParaRPr>
          </a:p>
          <a:p>
            <a:pPr marL="914400" lvl="0" indent="0" algn="l" rtl="0">
              <a:lnSpc>
                <a:spcPct val="115000"/>
              </a:lnSpc>
              <a:spcBef>
                <a:spcPts val="400"/>
              </a:spcBef>
              <a:spcAft>
                <a:spcPts val="0"/>
              </a:spcAft>
              <a:buNone/>
            </a:pPr>
            <a:r>
              <a:rPr lang="en" sz="1400">
                <a:solidFill>
                  <a:schemeClr val="dk1"/>
                </a:solidFill>
              </a:rPr>
              <a:t>c.</a:t>
            </a:r>
            <a:r>
              <a:rPr lang="en" sz="700">
                <a:solidFill>
                  <a:schemeClr val="dk1"/>
                </a:solidFill>
                <a:latin typeface="Times New Roman"/>
                <a:ea typeface="Times New Roman"/>
                <a:cs typeface="Times New Roman"/>
                <a:sym typeface="Times New Roman"/>
              </a:rPr>
              <a:t>    </a:t>
            </a:r>
            <a:r>
              <a:rPr lang="en" sz="1400" i="1">
                <a:solidFill>
                  <a:schemeClr val="dk1"/>
                </a:solidFill>
              </a:rPr>
              <a:t>Describe la casa de tu infancia. </a:t>
            </a:r>
            <a:endParaRPr sz="1400" i="1">
              <a:solidFill>
                <a:schemeClr val="dk1"/>
              </a:solidFill>
            </a:endParaRPr>
          </a:p>
          <a:p>
            <a:pPr marL="0" lvl="0" indent="0" algn="l" rtl="0">
              <a:spcBef>
                <a:spcPts val="400"/>
              </a:spcBef>
              <a:spcAft>
                <a:spcPts val="0"/>
              </a:spcAft>
              <a:buNone/>
            </a:pPr>
            <a:endParaRPr sz="1400" b="1">
              <a:solidFill>
                <a:srgbClr val="C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ceff9899e6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ceff9899e6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500"/>
              </a:spcBef>
              <a:spcAft>
                <a:spcPts val="0"/>
              </a:spcAft>
              <a:buNone/>
            </a:pPr>
            <a:r>
              <a:rPr lang="en" sz="1400" b="1">
                <a:solidFill>
                  <a:schemeClr val="dk1"/>
                </a:solidFill>
              </a:rPr>
              <a:t>Review example sentences, and conversation related to household chores:</a:t>
            </a:r>
            <a:endParaRPr sz="1400">
              <a:solidFill>
                <a:schemeClr val="dk1"/>
              </a:solidFill>
            </a:endParaRPr>
          </a:p>
          <a:p>
            <a:pPr marL="914400" lvl="0" indent="0" algn="l" rtl="0">
              <a:lnSpc>
                <a:spcPct val="115000"/>
              </a:lnSpc>
              <a:spcBef>
                <a:spcPts val="400"/>
              </a:spcBef>
              <a:spcAft>
                <a:spcPts val="0"/>
              </a:spcAft>
              <a:buNone/>
            </a:pPr>
            <a:r>
              <a:rPr lang="en" sz="1400">
                <a:solidFill>
                  <a:schemeClr val="dk1"/>
                </a:solidFill>
              </a:rPr>
              <a:t>a.</a:t>
            </a:r>
            <a:r>
              <a:rPr lang="en" sz="700">
                <a:solidFill>
                  <a:schemeClr val="dk1"/>
                </a:solidFill>
                <a:latin typeface="Times New Roman"/>
                <a:ea typeface="Times New Roman"/>
                <a:cs typeface="Times New Roman"/>
                <a:sym typeface="Times New Roman"/>
              </a:rPr>
              <a:t>    </a:t>
            </a:r>
            <a:r>
              <a:rPr lang="en" sz="1400" i="1">
                <a:solidFill>
                  <a:schemeClr val="dk1"/>
                </a:solidFill>
              </a:rPr>
              <a:t>Describe la casa de tus sueños.</a:t>
            </a:r>
            <a:endParaRPr sz="1400" i="1">
              <a:solidFill>
                <a:schemeClr val="dk1"/>
              </a:solidFill>
            </a:endParaRPr>
          </a:p>
          <a:p>
            <a:pPr marL="914400" lvl="0" indent="0" algn="l" rtl="0">
              <a:lnSpc>
                <a:spcPct val="115000"/>
              </a:lnSpc>
              <a:spcBef>
                <a:spcPts val="400"/>
              </a:spcBef>
              <a:spcAft>
                <a:spcPts val="0"/>
              </a:spcAft>
              <a:buNone/>
            </a:pPr>
            <a:r>
              <a:rPr lang="en" sz="1400">
                <a:solidFill>
                  <a:schemeClr val="dk1"/>
                </a:solidFill>
              </a:rPr>
              <a:t>b.</a:t>
            </a:r>
            <a:r>
              <a:rPr lang="en" sz="700">
                <a:solidFill>
                  <a:schemeClr val="dk1"/>
                </a:solidFill>
                <a:latin typeface="Times New Roman"/>
                <a:ea typeface="Times New Roman"/>
                <a:cs typeface="Times New Roman"/>
                <a:sym typeface="Times New Roman"/>
              </a:rPr>
              <a:t>    </a:t>
            </a:r>
            <a:r>
              <a:rPr lang="en" sz="1400" i="1">
                <a:solidFill>
                  <a:schemeClr val="dk1"/>
                </a:solidFill>
              </a:rPr>
              <a:t>Describe las casas en las que has vivido.</a:t>
            </a:r>
            <a:endParaRPr sz="1400" i="1">
              <a:solidFill>
                <a:schemeClr val="dk1"/>
              </a:solidFill>
            </a:endParaRPr>
          </a:p>
          <a:p>
            <a:pPr marL="914400" lvl="0" indent="0" algn="l" rtl="0">
              <a:lnSpc>
                <a:spcPct val="115000"/>
              </a:lnSpc>
              <a:spcBef>
                <a:spcPts val="400"/>
              </a:spcBef>
              <a:spcAft>
                <a:spcPts val="0"/>
              </a:spcAft>
              <a:buNone/>
            </a:pPr>
            <a:r>
              <a:rPr lang="en" sz="1400">
                <a:solidFill>
                  <a:schemeClr val="dk1"/>
                </a:solidFill>
              </a:rPr>
              <a:t>c.</a:t>
            </a:r>
            <a:r>
              <a:rPr lang="en" sz="700">
                <a:solidFill>
                  <a:schemeClr val="dk1"/>
                </a:solidFill>
                <a:latin typeface="Times New Roman"/>
                <a:ea typeface="Times New Roman"/>
                <a:cs typeface="Times New Roman"/>
                <a:sym typeface="Times New Roman"/>
              </a:rPr>
              <a:t>    </a:t>
            </a:r>
            <a:r>
              <a:rPr lang="en" sz="1400" i="1">
                <a:solidFill>
                  <a:schemeClr val="dk1"/>
                </a:solidFill>
              </a:rPr>
              <a:t>Describe la casa de tu infancia. </a:t>
            </a:r>
            <a:endParaRPr sz="1400" i="1">
              <a:solidFill>
                <a:schemeClr val="dk1"/>
              </a:solidFill>
            </a:endParaRPr>
          </a:p>
          <a:p>
            <a:pPr marL="0" lvl="0" indent="0" algn="l" rtl="0">
              <a:spcBef>
                <a:spcPts val="400"/>
              </a:spcBef>
              <a:spcAft>
                <a:spcPts val="0"/>
              </a:spcAft>
              <a:buNone/>
            </a:pPr>
            <a:endParaRPr sz="1400" b="1">
              <a:solidFill>
                <a:srgbClr val="C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ceff9899e6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ceff9899e6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500"/>
              </a:spcBef>
              <a:spcAft>
                <a:spcPts val="0"/>
              </a:spcAft>
              <a:buNone/>
            </a:pPr>
            <a:r>
              <a:rPr lang="en" sz="1400">
                <a:solidFill>
                  <a:schemeClr val="dk1"/>
                </a:solidFill>
              </a:rPr>
              <a:t>As you describe household chores or activities in sentences encourage participants to respond by raising their hand and saying “yo también” if they agree or “no, no yo tampoco” for ‘me neither.’ </a:t>
            </a:r>
            <a:endParaRPr sz="1400">
              <a:solidFill>
                <a:schemeClr val="dk1"/>
              </a:solidFill>
            </a:endParaRPr>
          </a:p>
          <a:p>
            <a:pPr marL="914400" lvl="0" indent="0" algn="l" rtl="0">
              <a:lnSpc>
                <a:spcPct val="115000"/>
              </a:lnSpc>
              <a:spcBef>
                <a:spcPts val="400"/>
              </a:spcBef>
              <a:spcAft>
                <a:spcPts val="0"/>
              </a:spcAft>
              <a:buNone/>
            </a:pPr>
            <a:r>
              <a:rPr lang="en" sz="1400">
                <a:solidFill>
                  <a:schemeClr val="dk1"/>
                </a:solidFill>
              </a:rPr>
              <a:t>a.</a:t>
            </a:r>
            <a:r>
              <a:rPr lang="en" sz="700">
                <a:solidFill>
                  <a:schemeClr val="dk1"/>
                </a:solidFill>
                <a:latin typeface="Times New Roman"/>
                <a:ea typeface="Times New Roman"/>
                <a:cs typeface="Times New Roman"/>
                <a:sym typeface="Times New Roman"/>
              </a:rPr>
              <a:t>    </a:t>
            </a:r>
            <a:r>
              <a:rPr lang="en" sz="1400" i="1">
                <a:solidFill>
                  <a:schemeClr val="dk1"/>
                </a:solidFill>
              </a:rPr>
              <a:t>Describe la casa de tus sueños.</a:t>
            </a:r>
            <a:endParaRPr sz="1400" i="1">
              <a:solidFill>
                <a:schemeClr val="dk1"/>
              </a:solidFill>
            </a:endParaRPr>
          </a:p>
          <a:p>
            <a:pPr marL="914400" lvl="0" indent="0" algn="l" rtl="0">
              <a:lnSpc>
                <a:spcPct val="115000"/>
              </a:lnSpc>
              <a:spcBef>
                <a:spcPts val="400"/>
              </a:spcBef>
              <a:spcAft>
                <a:spcPts val="0"/>
              </a:spcAft>
              <a:buNone/>
            </a:pPr>
            <a:r>
              <a:rPr lang="en" sz="1400">
                <a:solidFill>
                  <a:schemeClr val="dk1"/>
                </a:solidFill>
              </a:rPr>
              <a:t>b.</a:t>
            </a:r>
            <a:r>
              <a:rPr lang="en" sz="700">
                <a:solidFill>
                  <a:schemeClr val="dk1"/>
                </a:solidFill>
                <a:latin typeface="Times New Roman"/>
                <a:ea typeface="Times New Roman"/>
                <a:cs typeface="Times New Roman"/>
                <a:sym typeface="Times New Roman"/>
              </a:rPr>
              <a:t>    </a:t>
            </a:r>
            <a:r>
              <a:rPr lang="en" sz="1400" i="1">
                <a:solidFill>
                  <a:schemeClr val="dk1"/>
                </a:solidFill>
              </a:rPr>
              <a:t>Describe las casas en las que has vivido.</a:t>
            </a:r>
            <a:endParaRPr sz="1400" i="1">
              <a:solidFill>
                <a:schemeClr val="dk1"/>
              </a:solidFill>
            </a:endParaRPr>
          </a:p>
          <a:p>
            <a:pPr marL="914400" lvl="0" indent="0" algn="l" rtl="0">
              <a:lnSpc>
                <a:spcPct val="115000"/>
              </a:lnSpc>
              <a:spcBef>
                <a:spcPts val="400"/>
              </a:spcBef>
              <a:spcAft>
                <a:spcPts val="0"/>
              </a:spcAft>
              <a:buNone/>
            </a:pPr>
            <a:r>
              <a:rPr lang="en" sz="1400">
                <a:solidFill>
                  <a:schemeClr val="dk1"/>
                </a:solidFill>
              </a:rPr>
              <a:t>c.</a:t>
            </a:r>
            <a:r>
              <a:rPr lang="en" sz="700">
                <a:solidFill>
                  <a:schemeClr val="dk1"/>
                </a:solidFill>
                <a:latin typeface="Times New Roman"/>
                <a:ea typeface="Times New Roman"/>
                <a:cs typeface="Times New Roman"/>
                <a:sym typeface="Times New Roman"/>
              </a:rPr>
              <a:t>    </a:t>
            </a:r>
            <a:r>
              <a:rPr lang="en" sz="1400" i="1">
                <a:solidFill>
                  <a:schemeClr val="dk1"/>
                </a:solidFill>
              </a:rPr>
              <a:t>Describe la casa de tu infancia. </a:t>
            </a:r>
            <a:endParaRPr sz="1400" i="1">
              <a:solidFill>
                <a:schemeClr val="dk1"/>
              </a:solidFill>
            </a:endParaRPr>
          </a:p>
          <a:p>
            <a:pPr marL="0" lvl="0" indent="0" algn="l" rtl="0">
              <a:spcBef>
                <a:spcPts val="400"/>
              </a:spcBef>
              <a:spcAft>
                <a:spcPts val="0"/>
              </a:spcAft>
              <a:buNone/>
            </a:pPr>
            <a:endParaRPr sz="1400" b="1">
              <a:solidFill>
                <a:srgbClr val="C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2477724" y="4740000"/>
            <a:ext cx="6244200" cy="0"/>
          </a:xfrm>
          <a:prstGeom prst="straightConnector1">
            <a:avLst/>
          </a:prstGeom>
          <a:noFill/>
          <a:ln w="19050" cap="flat" cmpd="sng">
            <a:solidFill>
              <a:schemeClr val="lt1"/>
            </a:solidFill>
            <a:prstDash val="solid"/>
            <a:round/>
            <a:headEnd type="none" w="sm" len="sm"/>
            <a:tailEnd type="none" w="sm" len="sm"/>
          </a:ln>
        </p:spPr>
      </p:cxnSp>
      <p:cxnSp>
        <p:nvCxnSpPr>
          <p:cNvPr id="12" name="Google Shape;12;p2"/>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13" name="Google Shape;13;p2"/>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4" name="Google Shape;14;p2"/>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5" name="Google Shape;15;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62" name="Google Shape;62;p11"/>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63" name="Google Shape;63;p11"/>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65" name="Google Shape;65;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18" name="Google Shape;18;p3"/>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19" name="Google Shape;19;p3"/>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a:endParaRPr/>
          </a:p>
        </p:txBody>
      </p:sp>
      <p:sp>
        <p:nvSpPr>
          <p:cNvPr id="20" name="Google Shape;20;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24" name="Google Shape;24;p4"/>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7" name="Google Shape;27;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30" name="Google Shape;30;p5"/>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31" name="Google Shape;31;p5"/>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32" name="Google Shape;32;p5"/>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5"/>
          <p:cNvSpPr txBox="1">
            <a:spLocks noGrp="1"/>
          </p:cNvSpPr>
          <p:nvPr>
            <p:ph type="body" idx="1"/>
          </p:nvPr>
        </p:nvSpPr>
        <p:spPr>
          <a:xfrm>
            <a:off x="2400303" y="1602675"/>
            <a:ext cx="3071400" cy="3002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body" idx="2"/>
          </p:nvPr>
        </p:nvSpPr>
        <p:spPr>
          <a:xfrm>
            <a:off x="5650572" y="1602675"/>
            <a:ext cx="3071400" cy="3002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8" name="Google Shape;38;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7"/>
          <p:cNvSpPr txBox="1">
            <a:spLocks noGrp="1"/>
          </p:cNvSpPr>
          <p:nvPr>
            <p:ph type="title"/>
          </p:nvPr>
        </p:nvSpPr>
        <p:spPr>
          <a:xfrm>
            <a:off x="319500" y="936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2" name="Google Shape;42;p7"/>
          <p:cNvSpPr txBox="1">
            <a:spLocks noGrp="1"/>
          </p:cNvSpPr>
          <p:nvPr>
            <p:ph type="body" idx="1"/>
          </p:nvPr>
        </p:nvSpPr>
        <p:spPr>
          <a:xfrm>
            <a:off x="319500" y="1846804"/>
            <a:ext cx="2808000" cy="2806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3" name="Google Shape;43;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46" name="Google Shape;46;p8"/>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47" name="Google Shape;4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 name="Google Shape;5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1" name="Google Shape;51;p9"/>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a:endParaRPr/>
          </a:p>
        </p:txBody>
      </p:sp>
      <p:sp>
        <p:nvSpPr>
          <p:cNvPr id="52" name="Google Shape;52;p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3" name="Google Shape;5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4" name="Google Shape;5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57" name="Google Shape;57;p10"/>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58" name="Google Shape;58;p10"/>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71"/>
        <p:cNvGrpSpPr/>
        <p:nvPr/>
      </p:nvGrpSpPr>
      <p:grpSpPr>
        <a:xfrm>
          <a:off x="0" y="0"/>
          <a:ext cx="0" cy="0"/>
          <a:chOff x="0" y="0"/>
          <a:chExt cx="0" cy="0"/>
        </a:xfrm>
      </p:grpSpPr>
      <p:sp>
        <p:nvSpPr>
          <p:cNvPr id="72" name="Google Shape;72;p13"/>
          <p:cNvSpPr txBox="1">
            <a:spLocks noGrp="1"/>
          </p:cNvSpPr>
          <p:nvPr>
            <p:ph type="ctrTitle"/>
          </p:nvPr>
        </p:nvSpPr>
        <p:spPr>
          <a:xfrm>
            <a:off x="2390275" y="1800750"/>
            <a:ext cx="6331500" cy="1542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Vamos a Charlar </a:t>
            </a:r>
            <a:endParaRPr/>
          </a:p>
        </p:txBody>
      </p:sp>
      <p:sp>
        <p:nvSpPr>
          <p:cNvPr id="73" name="Google Shape;73;p13"/>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2800" b="1">
                <a:latin typeface="Raleway"/>
                <a:ea typeface="Raleway"/>
                <a:cs typeface="Raleway"/>
                <a:sym typeface="Raleway"/>
              </a:rPr>
              <a:t>Clase 1</a:t>
            </a:r>
            <a:endParaRPr sz="2800" b="1">
              <a:latin typeface="Raleway"/>
              <a:ea typeface="Raleway"/>
              <a:cs typeface="Raleway"/>
              <a:sym typeface="Raleway"/>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2439600" y="30070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rPr>
              <a:t>Actividad~ Yo también</a:t>
            </a:r>
            <a:endParaRPr>
              <a:solidFill>
                <a:schemeClr val="lt1"/>
              </a:solidFill>
            </a:endParaRPr>
          </a:p>
        </p:txBody>
      </p:sp>
      <p:sp>
        <p:nvSpPr>
          <p:cNvPr id="128" name="Google Shape;128;p22"/>
          <p:cNvSpPr txBox="1">
            <a:spLocks noGrp="1"/>
          </p:cNvSpPr>
          <p:nvPr>
            <p:ph type="body" idx="1"/>
          </p:nvPr>
        </p:nvSpPr>
        <p:spPr>
          <a:xfrm>
            <a:off x="828900" y="1549372"/>
            <a:ext cx="1006800" cy="1682700"/>
          </a:xfrm>
          <a:prstGeom prst="rect">
            <a:avLst/>
          </a:prstGeom>
        </p:spPr>
        <p:txBody>
          <a:bodyPr spcFirstLastPara="1" wrap="square" lIns="91425" tIns="91425" rIns="91425" bIns="91425" anchor="t" anchorCtr="0">
            <a:noAutofit/>
          </a:bodyPr>
          <a:lstStyle/>
          <a:p>
            <a:pPr marL="0" lvl="0" indent="0" algn="l" rtl="0">
              <a:lnSpc>
                <a:spcPct val="80000"/>
              </a:lnSpc>
              <a:spcBef>
                <a:spcPts val="1500"/>
              </a:spcBef>
              <a:spcAft>
                <a:spcPts val="0"/>
              </a:spcAft>
              <a:buNone/>
            </a:pPr>
            <a:r>
              <a:rPr lang="en" sz="1418" b="1" dirty="0">
                <a:solidFill>
                  <a:schemeClr val="lt1"/>
                </a:solidFill>
                <a:latin typeface="Raleway"/>
                <a:ea typeface="Raleway"/>
                <a:cs typeface="Raleway"/>
                <a:sym typeface="Raleway"/>
              </a:rPr>
              <a:t>Yo tambien: I agree</a:t>
            </a:r>
            <a:endParaRPr sz="1418" b="1" dirty="0">
              <a:solidFill>
                <a:schemeClr val="lt1"/>
              </a:solidFill>
              <a:latin typeface="Raleway"/>
              <a:ea typeface="Raleway"/>
              <a:cs typeface="Raleway"/>
              <a:sym typeface="Raleway"/>
            </a:endParaRPr>
          </a:p>
          <a:p>
            <a:pPr marL="0" lvl="0" indent="0" algn="l" rtl="0">
              <a:lnSpc>
                <a:spcPct val="80000"/>
              </a:lnSpc>
              <a:spcBef>
                <a:spcPts val="1500"/>
              </a:spcBef>
              <a:spcAft>
                <a:spcPts val="0"/>
              </a:spcAft>
              <a:buNone/>
            </a:pPr>
            <a:r>
              <a:rPr lang="en" sz="1418" b="1" dirty="0">
                <a:solidFill>
                  <a:schemeClr val="lt1"/>
                </a:solidFill>
                <a:latin typeface="Raleway"/>
                <a:ea typeface="Raleway"/>
                <a:cs typeface="Raleway"/>
                <a:sym typeface="Raleway"/>
              </a:rPr>
              <a:t>Yo tampoco: Me neither</a:t>
            </a:r>
            <a:endParaRPr sz="1418" b="1" dirty="0">
              <a:solidFill>
                <a:schemeClr val="lt1"/>
              </a:solidFill>
              <a:latin typeface="Raleway"/>
              <a:ea typeface="Raleway"/>
              <a:cs typeface="Raleway"/>
              <a:sym typeface="Raleway"/>
            </a:endParaRPr>
          </a:p>
          <a:p>
            <a:pPr marL="0" lvl="0" indent="0" algn="l" rtl="0">
              <a:lnSpc>
                <a:spcPct val="80000"/>
              </a:lnSpc>
              <a:spcBef>
                <a:spcPts val="1500"/>
              </a:spcBef>
              <a:spcAft>
                <a:spcPts val="0"/>
              </a:spcAft>
              <a:buNone/>
            </a:pPr>
            <a:endParaRPr sz="1418" dirty="0">
              <a:solidFill>
                <a:schemeClr val="lt1"/>
              </a:solidFill>
              <a:latin typeface="Raleway SemiBold"/>
              <a:ea typeface="Raleway SemiBold"/>
              <a:cs typeface="Raleway SemiBold"/>
              <a:sym typeface="Raleway SemiBold"/>
            </a:endParaRPr>
          </a:p>
          <a:p>
            <a:pPr marL="0" lvl="0" indent="0" algn="l" rtl="0">
              <a:lnSpc>
                <a:spcPct val="80000"/>
              </a:lnSpc>
              <a:spcBef>
                <a:spcPts val="1500"/>
              </a:spcBef>
              <a:spcAft>
                <a:spcPts val="0"/>
              </a:spcAft>
              <a:buNone/>
            </a:pPr>
            <a:endParaRPr sz="1418" dirty="0">
              <a:solidFill>
                <a:schemeClr val="lt1"/>
              </a:solidFill>
              <a:latin typeface="Raleway SemiBold"/>
              <a:ea typeface="Raleway SemiBold"/>
              <a:cs typeface="Raleway SemiBold"/>
              <a:sym typeface="Raleway SemiBold"/>
            </a:endParaRPr>
          </a:p>
          <a:p>
            <a:pPr marL="0" lvl="0" indent="0" algn="l" rtl="0">
              <a:lnSpc>
                <a:spcPct val="80000"/>
              </a:lnSpc>
              <a:spcBef>
                <a:spcPts val="1500"/>
              </a:spcBef>
              <a:spcAft>
                <a:spcPts val="0"/>
              </a:spcAft>
              <a:buNone/>
            </a:pPr>
            <a:endParaRPr sz="1418" i="1" dirty="0">
              <a:latin typeface="Raleway SemiBold"/>
              <a:ea typeface="Raleway SemiBold"/>
              <a:cs typeface="Raleway SemiBold"/>
              <a:sym typeface="Raleway SemiBold"/>
            </a:endParaRPr>
          </a:p>
          <a:p>
            <a:pPr marL="0" lvl="0" indent="0" algn="l" rtl="0">
              <a:lnSpc>
                <a:spcPct val="80000"/>
              </a:lnSpc>
              <a:spcBef>
                <a:spcPts val="1500"/>
              </a:spcBef>
              <a:spcAft>
                <a:spcPts val="0"/>
              </a:spcAft>
              <a:buSzPts val="275"/>
              <a:buNone/>
            </a:pPr>
            <a:endParaRPr sz="250" dirty="0">
              <a:latin typeface="Arial"/>
              <a:ea typeface="Arial"/>
              <a:cs typeface="Arial"/>
              <a:sym typeface="Arial"/>
            </a:endParaRPr>
          </a:p>
          <a:p>
            <a:pPr marL="0" lvl="0" indent="0" algn="l" rtl="0">
              <a:lnSpc>
                <a:spcPct val="80000"/>
              </a:lnSpc>
              <a:spcBef>
                <a:spcPts val="400"/>
              </a:spcBef>
              <a:spcAft>
                <a:spcPts val="1200"/>
              </a:spcAft>
              <a:buSzPts val="275"/>
              <a:buNone/>
            </a:pPr>
            <a:endParaRPr sz="350" dirty="0"/>
          </a:p>
        </p:txBody>
      </p:sp>
      <p:graphicFrame>
        <p:nvGraphicFramePr>
          <p:cNvPr id="129" name="Google Shape;129;p22"/>
          <p:cNvGraphicFramePr/>
          <p:nvPr/>
        </p:nvGraphicFramePr>
        <p:xfrm>
          <a:off x="2439600" y="1623713"/>
          <a:ext cx="5783975" cy="1720852"/>
        </p:xfrm>
        <a:graphic>
          <a:graphicData uri="http://schemas.openxmlformats.org/drawingml/2006/table">
            <a:tbl>
              <a:tblPr>
                <a:noFill/>
                <a:tableStyleId>{E00FDA6E-66E1-472B-8BB9-47595B7FD01E}</a:tableStyleId>
              </a:tblPr>
              <a:tblGrid>
                <a:gridCol w="2189550">
                  <a:extLst>
                    <a:ext uri="{9D8B030D-6E8A-4147-A177-3AD203B41FA5}">
                      <a16:colId xmlns:a16="http://schemas.microsoft.com/office/drawing/2014/main" val="20000"/>
                    </a:ext>
                  </a:extLst>
                </a:gridCol>
                <a:gridCol w="3594425">
                  <a:extLst>
                    <a:ext uri="{9D8B030D-6E8A-4147-A177-3AD203B41FA5}">
                      <a16:colId xmlns:a16="http://schemas.microsoft.com/office/drawing/2014/main" val="20001"/>
                    </a:ext>
                  </a:extLst>
                </a:gridCol>
              </a:tblGrid>
              <a:tr h="465125">
                <a:tc>
                  <a:txBody>
                    <a:bodyPr/>
                    <a:lstStyle/>
                    <a:p>
                      <a:pPr marL="0" lvl="0" indent="0" algn="l" rtl="0">
                        <a:lnSpc>
                          <a:spcPct val="115000"/>
                        </a:lnSpc>
                        <a:spcBef>
                          <a:spcPts val="1500"/>
                        </a:spcBef>
                        <a:spcAft>
                          <a:spcPts val="0"/>
                        </a:spcAft>
                        <a:buNone/>
                      </a:pPr>
                      <a:r>
                        <a:rPr lang="en" sz="1200" b="1" i="1">
                          <a:solidFill>
                            <a:schemeClr val="lt1"/>
                          </a:solidFill>
                          <a:latin typeface="Raleway"/>
                          <a:ea typeface="Raleway"/>
                          <a:cs typeface="Raleway"/>
                          <a:sym typeface="Raleway"/>
                        </a:rPr>
                        <a:t>Yo hago la mayoría de los quehaceres.</a:t>
                      </a:r>
                      <a:endParaRPr sz="1200" b="1" i="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sz="1200" b="1">
                          <a:solidFill>
                            <a:schemeClr val="lt1"/>
                          </a:solidFill>
                          <a:latin typeface="Raleway"/>
                          <a:ea typeface="Raleway"/>
                          <a:cs typeface="Raleway"/>
                          <a:sym typeface="Raleway"/>
                        </a:rPr>
                        <a:t>I do the majority of the household chores.</a:t>
                      </a:r>
                      <a:endParaRPr sz="1200" b="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60025">
                <a:tc>
                  <a:txBody>
                    <a:bodyPr/>
                    <a:lstStyle/>
                    <a:p>
                      <a:pPr marL="0" lvl="0" indent="0" algn="l" rtl="0">
                        <a:lnSpc>
                          <a:spcPct val="115000"/>
                        </a:lnSpc>
                        <a:spcBef>
                          <a:spcPts val="1500"/>
                        </a:spcBef>
                        <a:spcAft>
                          <a:spcPts val="0"/>
                        </a:spcAft>
                        <a:buNone/>
                      </a:pPr>
                      <a:r>
                        <a:rPr lang="en" sz="1200" b="1" i="1">
                          <a:solidFill>
                            <a:schemeClr val="lt1"/>
                          </a:solidFill>
                          <a:latin typeface="Raleway"/>
                          <a:ea typeface="Raleway"/>
                          <a:cs typeface="Raleway"/>
                          <a:sym typeface="Raleway"/>
                        </a:rPr>
                        <a:t>Mis hijos hacen muchos quehaceres.</a:t>
                      </a:r>
                      <a:endParaRPr sz="1200" b="1" i="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sz="1200" b="1">
                          <a:solidFill>
                            <a:schemeClr val="lt1"/>
                          </a:solidFill>
                          <a:latin typeface="Raleway"/>
                          <a:ea typeface="Raleway"/>
                          <a:cs typeface="Raleway"/>
                          <a:sym typeface="Raleway"/>
                        </a:rPr>
                        <a:t>My children do a lot of chores.</a:t>
                      </a:r>
                      <a:endParaRPr sz="1200" b="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77325">
                <a:tc>
                  <a:txBody>
                    <a:bodyPr/>
                    <a:lstStyle/>
                    <a:p>
                      <a:pPr marL="0" lvl="0" indent="0" algn="l" rtl="0">
                        <a:lnSpc>
                          <a:spcPct val="115000"/>
                        </a:lnSpc>
                        <a:spcBef>
                          <a:spcPts val="1500"/>
                        </a:spcBef>
                        <a:spcAft>
                          <a:spcPts val="0"/>
                        </a:spcAft>
                        <a:buNone/>
                      </a:pPr>
                      <a:r>
                        <a:rPr lang="en" sz="1200" b="1" i="1">
                          <a:solidFill>
                            <a:schemeClr val="lt1"/>
                          </a:solidFill>
                          <a:latin typeface="Raleway"/>
                          <a:ea typeface="Raleway"/>
                          <a:cs typeface="Raleway"/>
                          <a:sym typeface="Raleway"/>
                        </a:rPr>
                        <a:t>Me gusta plantar las flores.</a:t>
                      </a:r>
                      <a:endParaRPr sz="1200" b="1" i="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sz="1200" b="1">
                          <a:solidFill>
                            <a:schemeClr val="lt1"/>
                          </a:solidFill>
                          <a:latin typeface="Raleway"/>
                          <a:ea typeface="Raleway"/>
                          <a:cs typeface="Raleway"/>
                          <a:sym typeface="Raleway"/>
                        </a:rPr>
                        <a:t>I like to plant flowers.</a:t>
                      </a:r>
                      <a:endParaRPr sz="1200" b="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77325">
                <a:tc>
                  <a:txBody>
                    <a:bodyPr/>
                    <a:lstStyle/>
                    <a:p>
                      <a:pPr marL="0" lvl="0" indent="0" algn="l" rtl="0">
                        <a:lnSpc>
                          <a:spcPct val="115000"/>
                        </a:lnSpc>
                        <a:spcBef>
                          <a:spcPts val="1500"/>
                        </a:spcBef>
                        <a:spcAft>
                          <a:spcPts val="0"/>
                        </a:spcAft>
                        <a:buNone/>
                      </a:pPr>
                      <a:r>
                        <a:rPr lang="en" sz="1200" b="1" i="1">
                          <a:solidFill>
                            <a:schemeClr val="lt1"/>
                          </a:solidFill>
                          <a:latin typeface="Raleway"/>
                          <a:ea typeface="Raleway"/>
                          <a:cs typeface="Raleway"/>
                          <a:sym typeface="Raleway"/>
                        </a:rPr>
                        <a:t>No me gusta palear la nieve.</a:t>
                      </a:r>
                      <a:endParaRPr sz="1200" b="1" i="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sz="1200" b="1" dirty="0">
                          <a:solidFill>
                            <a:schemeClr val="lt1"/>
                          </a:solidFill>
                          <a:latin typeface="Raleway"/>
                          <a:ea typeface="Raleway"/>
                          <a:cs typeface="Raleway"/>
                          <a:sym typeface="Raleway"/>
                        </a:rPr>
                        <a:t>I don’t like to shovel snow.</a:t>
                      </a:r>
                      <a:endParaRPr sz="1200" b="1" dirty="0">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33"/>
        <p:cNvGrpSpPr/>
        <p:nvPr/>
      </p:nvGrpSpPr>
      <p:grpSpPr>
        <a:xfrm>
          <a:off x="0" y="0"/>
          <a:ext cx="0" cy="0"/>
          <a:chOff x="0" y="0"/>
          <a:chExt cx="0" cy="0"/>
        </a:xfrm>
      </p:grpSpPr>
      <p:sp>
        <p:nvSpPr>
          <p:cNvPr id="134" name="Google Shape;134;p23"/>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rPr>
              <a:t>Nota Cultural - Cultural Note</a:t>
            </a:r>
            <a:endParaRPr>
              <a:solidFill>
                <a:schemeClr val="lt1"/>
              </a:solidFill>
            </a:endParaRPr>
          </a:p>
        </p:txBody>
      </p:sp>
      <p:sp>
        <p:nvSpPr>
          <p:cNvPr id="135" name="Google Shape;135;p23"/>
          <p:cNvSpPr txBox="1">
            <a:spLocks noGrp="1"/>
          </p:cNvSpPr>
          <p:nvPr>
            <p:ph type="body" idx="1"/>
          </p:nvPr>
        </p:nvSpPr>
        <p:spPr>
          <a:xfrm>
            <a:off x="557561" y="1595776"/>
            <a:ext cx="8174151" cy="3002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400" b="1" u="sng" dirty="0">
                <a:solidFill>
                  <a:schemeClr val="hlink"/>
                </a:solidFill>
                <a:latin typeface="Raleway"/>
                <a:ea typeface="Raleway"/>
                <a:cs typeface="Raleway"/>
                <a:sym typeface="Raleway"/>
                <a:hlinkClick r:id="rId3"/>
              </a:rPr>
              <a:t>https://www.youtube.com/watch?v=6AShBmRM4f8</a:t>
            </a:r>
            <a:endParaRPr sz="1400" b="1" dirty="0">
              <a:solidFill>
                <a:srgbClr val="4472C4"/>
              </a:solidFill>
              <a:latin typeface="Raleway"/>
              <a:ea typeface="Raleway"/>
              <a:cs typeface="Raleway"/>
              <a:sym typeface="Raleway"/>
            </a:endParaRPr>
          </a:p>
          <a:p>
            <a:pPr marL="0" lvl="0" indent="0" algn="l" rtl="0">
              <a:spcBef>
                <a:spcPts val="1200"/>
              </a:spcBef>
              <a:spcAft>
                <a:spcPts val="0"/>
              </a:spcAft>
              <a:buNone/>
            </a:pPr>
            <a:r>
              <a:rPr lang="en" sz="1400" b="1" dirty="0">
                <a:solidFill>
                  <a:schemeClr val="lt1"/>
                </a:solidFill>
                <a:latin typeface="Raleway"/>
                <a:ea typeface="Raleway"/>
                <a:cs typeface="Raleway"/>
                <a:sym typeface="Raleway"/>
              </a:rPr>
              <a:t>Here is a video of Casa Mila in Barcelona, Spain, which was designed by the famous architect Antoni Gaudi between 1906-1912.</a:t>
            </a:r>
            <a:endParaRPr sz="1400" b="1" dirty="0">
              <a:solidFill>
                <a:schemeClr val="lt1"/>
              </a:solidFill>
              <a:latin typeface="Raleway"/>
              <a:ea typeface="Raleway"/>
              <a:cs typeface="Raleway"/>
              <a:sym typeface="Raleway"/>
            </a:endParaRPr>
          </a:p>
          <a:p>
            <a:pPr marL="0" lvl="0" indent="0" algn="l" rtl="0">
              <a:spcBef>
                <a:spcPts val="1200"/>
              </a:spcBef>
              <a:spcAft>
                <a:spcPts val="1200"/>
              </a:spcAft>
              <a:buNone/>
            </a:pPr>
            <a:r>
              <a:rPr lang="en" sz="1400" b="1" dirty="0">
                <a:solidFill>
                  <a:schemeClr val="lt1"/>
                </a:solidFill>
                <a:latin typeface="Raleway"/>
                <a:ea typeface="Raleway"/>
                <a:cs typeface="Raleway"/>
                <a:sym typeface="Raleway"/>
              </a:rPr>
              <a:t>After watching the video, discuss the building’s architecture, interior design, and how it differs from the typical structure of American architecture.</a:t>
            </a:r>
            <a:endParaRPr sz="1400" b="1" dirty="0">
              <a:solidFill>
                <a:schemeClr val="lt1"/>
              </a:solidFill>
              <a:latin typeface="Raleway"/>
              <a:ea typeface="Raleway"/>
              <a:cs typeface="Raleway"/>
              <a:sym typeface="Raleway"/>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39"/>
        <p:cNvGrpSpPr/>
        <p:nvPr/>
      </p:nvGrpSpPr>
      <p:grpSpPr>
        <a:xfrm>
          <a:off x="0" y="0"/>
          <a:ext cx="0" cy="0"/>
          <a:chOff x="0" y="0"/>
          <a:chExt cx="0" cy="0"/>
        </a:xfrm>
      </p:grpSpPr>
      <p:sp>
        <p:nvSpPr>
          <p:cNvPr id="140" name="Google Shape;140;p24"/>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100">
                <a:solidFill>
                  <a:schemeClr val="lt1"/>
                </a:solidFill>
              </a:rPr>
              <a:t>Tarea</a:t>
            </a:r>
            <a:endParaRPr sz="3100">
              <a:solidFill>
                <a:schemeClr val="lt1"/>
              </a:solidFill>
            </a:endParaRPr>
          </a:p>
        </p:txBody>
      </p:sp>
      <p:sp>
        <p:nvSpPr>
          <p:cNvPr id="141" name="Google Shape;141;p24"/>
          <p:cNvSpPr txBox="1">
            <a:spLocks noGrp="1"/>
          </p:cNvSpPr>
          <p:nvPr>
            <p:ph type="body" idx="1"/>
          </p:nvPr>
        </p:nvSpPr>
        <p:spPr>
          <a:xfrm>
            <a:off x="548650" y="1289050"/>
            <a:ext cx="8173200" cy="3002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600" b="1" dirty="0">
                <a:solidFill>
                  <a:schemeClr val="lt1"/>
                </a:solidFill>
                <a:latin typeface="Raleway"/>
                <a:ea typeface="Raleway"/>
                <a:cs typeface="Raleway"/>
                <a:sym typeface="Raleway"/>
              </a:rPr>
              <a:t>For next week, find something in your home that is important to you or a favorite item to share. Prepare a few sentences to describe it in Spanish and why it’s important. IE: favorite mug – </a:t>
            </a:r>
            <a:r>
              <a:rPr lang="en" sz="1600" b="1">
                <a:solidFill>
                  <a:schemeClr val="lt1"/>
                </a:solidFill>
                <a:latin typeface="Raleway"/>
                <a:ea typeface="Raleway"/>
                <a:cs typeface="Raleway"/>
                <a:sym typeface="Raleway"/>
              </a:rPr>
              <a:t>if you </a:t>
            </a:r>
            <a:r>
              <a:rPr lang="en" sz="1600" b="1" dirty="0">
                <a:solidFill>
                  <a:schemeClr val="lt1"/>
                </a:solidFill>
                <a:latin typeface="Raleway"/>
                <a:ea typeface="Raleway"/>
                <a:cs typeface="Raleway"/>
                <a:sym typeface="Raleway"/>
              </a:rPr>
              <a:t>love to start their day with coffee, </a:t>
            </a:r>
            <a:r>
              <a:rPr lang="en" sz="1600" b="1">
                <a:solidFill>
                  <a:schemeClr val="lt1"/>
                </a:solidFill>
                <a:latin typeface="Raleway"/>
                <a:ea typeface="Raleway"/>
                <a:cs typeface="Raleway"/>
                <a:sym typeface="Raleway"/>
              </a:rPr>
              <a:t>book you </a:t>
            </a:r>
            <a:r>
              <a:rPr lang="en" sz="1600" b="1" dirty="0">
                <a:solidFill>
                  <a:schemeClr val="lt1"/>
                </a:solidFill>
                <a:latin typeface="Raleway"/>
                <a:ea typeface="Raleway"/>
                <a:cs typeface="Raleway"/>
                <a:sym typeface="Raleway"/>
              </a:rPr>
              <a:t>are reading, sewing needles or favorite cooking tool, etc.</a:t>
            </a:r>
            <a:endParaRPr sz="1600" b="1" dirty="0">
              <a:solidFill>
                <a:schemeClr val="lt1"/>
              </a:solidFill>
              <a:latin typeface="Raleway"/>
              <a:ea typeface="Raleway"/>
              <a:cs typeface="Raleway"/>
              <a:sym typeface="Raleway"/>
            </a:endParaRPr>
          </a:p>
        </p:txBody>
      </p:sp>
      <p:pic>
        <p:nvPicPr>
          <p:cNvPr id="142" name="Google Shape;142;p24"/>
          <p:cNvPicPr preferRelativeResize="0"/>
          <p:nvPr/>
        </p:nvPicPr>
        <p:blipFill>
          <a:blip r:embed="rId3">
            <a:alphaModFix/>
          </a:blip>
          <a:stretch>
            <a:fillRect/>
          </a:stretch>
        </p:blipFill>
        <p:spPr>
          <a:xfrm>
            <a:off x="6483100" y="3138000"/>
            <a:ext cx="1376325" cy="1376325"/>
          </a:xfrm>
          <a:prstGeom prst="rect">
            <a:avLst/>
          </a:prstGeom>
          <a:noFill/>
          <a:ln>
            <a:noFill/>
          </a:ln>
        </p:spPr>
      </p:pic>
      <p:pic>
        <p:nvPicPr>
          <p:cNvPr id="143" name="Google Shape;143;p24"/>
          <p:cNvPicPr preferRelativeResize="0"/>
          <p:nvPr/>
        </p:nvPicPr>
        <p:blipFill>
          <a:blip r:embed="rId4">
            <a:alphaModFix/>
          </a:blip>
          <a:stretch>
            <a:fillRect/>
          </a:stretch>
        </p:blipFill>
        <p:spPr>
          <a:xfrm>
            <a:off x="3827770" y="3203351"/>
            <a:ext cx="1868877" cy="1245600"/>
          </a:xfrm>
          <a:prstGeom prst="rect">
            <a:avLst/>
          </a:prstGeom>
          <a:noFill/>
          <a:ln>
            <a:noFill/>
          </a:ln>
        </p:spPr>
      </p:pic>
      <p:pic>
        <p:nvPicPr>
          <p:cNvPr id="144" name="Google Shape;144;p24"/>
          <p:cNvPicPr preferRelativeResize="0"/>
          <p:nvPr/>
        </p:nvPicPr>
        <p:blipFill>
          <a:blip r:embed="rId5">
            <a:alphaModFix/>
          </a:blip>
          <a:stretch>
            <a:fillRect/>
          </a:stretch>
        </p:blipFill>
        <p:spPr>
          <a:xfrm>
            <a:off x="1643700" y="3075075"/>
            <a:ext cx="1565775" cy="1502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77"/>
        <p:cNvGrpSpPr/>
        <p:nvPr/>
      </p:nvGrpSpPr>
      <p:grpSpPr>
        <a:xfrm>
          <a:off x="0" y="0"/>
          <a:ext cx="0" cy="0"/>
          <a:chOff x="0" y="0"/>
          <a:chExt cx="0" cy="0"/>
        </a:xfrm>
      </p:grpSpPr>
      <p:sp>
        <p:nvSpPr>
          <p:cNvPr id="78" name="Google Shape;78;p14"/>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rPr>
              <a:t>Introducciones</a:t>
            </a:r>
            <a:endParaRPr>
              <a:solidFill>
                <a:schemeClr val="lt1"/>
              </a:solidFill>
            </a:endParaRPr>
          </a:p>
        </p:txBody>
      </p:sp>
      <p:sp>
        <p:nvSpPr>
          <p:cNvPr id="3" name="TextBox 2">
            <a:extLst>
              <a:ext uri="{FF2B5EF4-FFF2-40B4-BE49-F238E27FC236}">
                <a16:creationId xmlns:a16="http://schemas.microsoft.com/office/drawing/2014/main" id="{5F60DF7A-6FDC-D0A1-0982-B499DA02E29E}"/>
              </a:ext>
            </a:extLst>
          </p:cNvPr>
          <p:cNvSpPr txBox="1"/>
          <p:nvPr/>
        </p:nvSpPr>
        <p:spPr>
          <a:xfrm>
            <a:off x="579863" y="1488124"/>
            <a:ext cx="8638477" cy="3323987"/>
          </a:xfrm>
          <a:prstGeom prst="rect">
            <a:avLst/>
          </a:prstGeom>
          <a:noFill/>
        </p:spPr>
        <p:txBody>
          <a:bodyPr wrap="square" rtlCol="0">
            <a:spAutoFit/>
          </a:bodyPr>
          <a:lstStyle/>
          <a:p>
            <a:r>
              <a:rPr lang="en-US" b="1" i="1" dirty="0">
                <a:solidFill>
                  <a:schemeClr val="lt1"/>
                </a:solidFill>
                <a:latin typeface="Raleway"/>
                <a:ea typeface="Raleway"/>
                <a:cs typeface="Raleway"/>
                <a:sym typeface="Raleway"/>
              </a:rPr>
              <a:t>¿</a:t>
            </a:r>
            <a:r>
              <a:rPr lang="en-US" b="1" i="1" dirty="0" err="1">
                <a:solidFill>
                  <a:schemeClr val="lt1"/>
                </a:solidFill>
                <a:latin typeface="Raleway"/>
                <a:ea typeface="Raleway"/>
                <a:cs typeface="Raleway"/>
                <a:sym typeface="Raleway"/>
              </a:rPr>
              <a:t>Cómo</a:t>
            </a:r>
            <a:r>
              <a:rPr lang="en-US" b="1" i="1" dirty="0">
                <a:solidFill>
                  <a:schemeClr val="lt1"/>
                </a:solidFill>
                <a:latin typeface="Raleway"/>
                <a:ea typeface="Raleway"/>
                <a:cs typeface="Raleway"/>
                <a:sym typeface="Raleway"/>
              </a:rPr>
              <a:t> </a:t>
            </a:r>
            <a:r>
              <a:rPr lang="en-US" b="1" i="1" dirty="0" err="1">
                <a:solidFill>
                  <a:schemeClr val="lt1"/>
                </a:solidFill>
                <a:latin typeface="Raleway"/>
                <a:ea typeface="Raleway"/>
                <a:cs typeface="Raleway"/>
                <a:sym typeface="Raleway"/>
              </a:rPr>
              <a:t>te</a:t>
            </a:r>
            <a:r>
              <a:rPr lang="en-US" b="1" i="1" dirty="0">
                <a:solidFill>
                  <a:schemeClr val="lt1"/>
                </a:solidFill>
                <a:latin typeface="Raleway"/>
                <a:ea typeface="Raleway"/>
                <a:cs typeface="Raleway"/>
                <a:sym typeface="Raleway"/>
              </a:rPr>
              <a:t> llamas?			</a:t>
            </a:r>
            <a:r>
              <a:rPr lang="en-US" b="1" dirty="0">
                <a:solidFill>
                  <a:schemeClr val="lt1"/>
                </a:solidFill>
                <a:latin typeface="Raleway"/>
                <a:ea typeface="Raleway"/>
                <a:cs typeface="Raleway"/>
                <a:sym typeface="Raleway"/>
              </a:rPr>
              <a:t>What’s your name?</a:t>
            </a:r>
          </a:p>
          <a:p>
            <a:endParaRPr lang="en-US" b="1" i="1" dirty="0">
              <a:solidFill>
                <a:schemeClr val="lt1"/>
              </a:solidFill>
              <a:latin typeface="Raleway"/>
              <a:ea typeface="Raleway"/>
              <a:cs typeface="Raleway"/>
              <a:sym typeface="Raleway"/>
            </a:endParaRPr>
          </a:p>
          <a:p>
            <a:endParaRPr lang="en-US" b="1" i="1" dirty="0">
              <a:solidFill>
                <a:schemeClr val="lt1"/>
              </a:solidFill>
              <a:latin typeface="Raleway"/>
              <a:ea typeface="Raleway"/>
              <a:cs typeface="Raleway"/>
              <a:sym typeface="Raleway"/>
            </a:endParaRPr>
          </a:p>
          <a:p>
            <a:r>
              <a:rPr lang="en-US" b="1" i="1" dirty="0">
                <a:solidFill>
                  <a:schemeClr val="lt1"/>
                </a:solidFill>
                <a:latin typeface="Raleway"/>
                <a:ea typeface="Raleway"/>
                <a:cs typeface="Raleway"/>
                <a:sym typeface="Raleway"/>
              </a:rPr>
              <a:t>¿</a:t>
            </a:r>
            <a:r>
              <a:rPr lang="en-US" b="1" i="1" dirty="0" err="1">
                <a:solidFill>
                  <a:schemeClr val="lt1"/>
                </a:solidFill>
                <a:latin typeface="Raleway"/>
                <a:ea typeface="Raleway"/>
                <a:cs typeface="Raleway"/>
                <a:sym typeface="Raleway"/>
              </a:rPr>
              <a:t>Cómo</a:t>
            </a:r>
            <a:r>
              <a:rPr lang="en-US" b="1" i="1" dirty="0">
                <a:solidFill>
                  <a:schemeClr val="lt1"/>
                </a:solidFill>
                <a:latin typeface="Raleway"/>
                <a:ea typeface="Raleway"/>
                <a:cs typeface="Raleway"/>
                <a:sym typeface="Raleway"/>
              </a:rPr>
              <a:t> </a:t>
            </a:r>
            <a:r>
              <a:rPr lang="en-US" b="1" i="1" dirty="0" err="1">
                <a:solidFill>
                  <a:schemeClr val="lt1"/>
                </a:solidFill>
                <a:latin typeface="Raleway"/>
                <a:ea typeface="Raleway"/>
                <a:cs typeface="Raleway"/>
                <a:sym typeface="Raleway"/>
              </a:rPr>
              <a:t>estás</a:t>
            </a:r>
            <a:r>
              <a:rPr lang="en-US" b="1" i="1" dirty="0">
                <a:solidFill>
                  <a:schemeClr val="lt1"/>
                </a:solidFill>
                <a:latin typeface="Raleway"/>
                <a:ea typeface="Raleway"/>
                <a:cs typeface="Raleway"/>
                <a:sym typeface="Raleway"/>
              </a:rPr>
              <a:t>? / ¿</a:t>
            </a:r>
            <a:r>
              <a:rPr lang="en-US" b="1" i="1" dirty="0" err="1">
                <a:solidFill>
                  <a:schemeClr val="lt1"/>
                </a:solidFill>
                <a:latin typeface="Raleway"/>
                <a:ea typeface="Raleway"/>
                <a:cs typeface="Raleway"/>
                <a:sym typeface="Raleway"/>
              </a:rPr>
              <a:t>Qué</a:t>
            </a:r>
            <a:r>
              <a:rPr lang="en-US" b="1" i="1" dirty="0">
                <a:solidFill>
                  <a:schemeClr val="lt1"/>
                </a:solidFill>
                <a:latin typeface="Raleway"/>
                <a:ea typeface="Raleway"/>
                <a:cs typeface="Raleway"/>
                <a:sym typeface="Raleway"/>
              </a:rPr>
              <a:t> </a:t>
            </a:r>
            <a:r>
              <a:rPr lang="en-US" b="1" i="1" dirty="0" err="1">
                <a:solidFill>
                  <a:schemeClr val="lt1"/>
                </a:solidFill>
                <a:latin typeface="Raleway"/>
                <a:ea typeface="Raleway"/>
                <a:cs typeface="Raleway"/>
                <a:sym typeface="Raleway"/>
              </a:rPr>
              <a:t>tal</a:t>
            </a:r>
            <a:r>
              <a:rPr lang="en-US" b="1" i="1" dirty="0">
                <a:solidFill>
                  <a:schemeClr val="lt1"/>
                </a:solidFill>
                <a:latin typeface="Raleway"/>
                <a:ea typeface="Raleway"/>
                <a:cs typeface="Raleway"/>
                <a:sym typeface="Raleway"/>
              </a:rPr>
              <a:t>?		</a:t>
            </a:r>
            <a:r>
              <a:rPr lang="en-US" b="1" dirty="0">
                <a:solidFill>
                  <a:schemeClr val="lt1"/>
                </a:solidFill>
                <a:latin typeface="Raleway"/>
                <a:ea typeface="Raleway"/>
                <a:cs typeface="Raleway"/>
                <a:sym typeface="Raleway"/>
              </a:rPr>
              <a:t>How are you? / What’s up?</a:t>
            </a:r>
          </a:p>
          <a:p>
            <a:endParaRPr lang="en-US" b="1" i="1" dirty="0">
              <a:solidFill>
                <a:schemeClr val="lt1"/>
              </a:solidFill>
              <a:latin typeface="Raleway"/>
              <a:ea typeface="Raleway"/>
              <a:cs typeface="Raleway"/>
              <a:sym typeface="Raleway"/>
            </a:endParaRPr>
          </a:p>
          <a:p>
            <a:endParaRPr lang="en-US" b="1" i="1" dirty="0">
              <a:solidFill>
                <a:schemeClr val="lt1"/>
              </a:solidFill>
              <a:latin typeface="Raleway"/>
              <a:ea typeface="Raleway"/>
              <a:cs typeface="Raleway"/>
              <a:sym typeface="Raleway"/>
            </a:endParaRPr>
          </a:p>
          <a:p>
            <a:r>
              <a:rPr lang="en-US" b="1" i="1" dirty="0">
                <a:solidFill>
                  <a:schemeClr val="lt1"/>
                </a:solidFill>
                <a:latin typeface="Raleway"/>
                <a:ea typeface="Raleway"/>
                <a:cs typeface="Raleway"/>
                <a:sym typeface="Raleway"/>
              </a:rPr>
              <a:t>¿</a:t>
            </a:r>
            <a:r>
              <a:rPr lang="en-US" b="1" i="1" dirty="0" err="1">
                <a:solidFill>
                  <a:schemeClr val="lt1"/>
                </a:solidFill>
                <a:latin typeface="Raleway"/>
                <a:ea typeface="Raleway"/>
                <a:cs typeface="Raleway"/>
                <a:sym typeface="Raleway"/>
              </a:rPr>
              <a:t>Qué</a:t>
            </a:r>
            <a:r>
              <a:rPr lang="en-US" b="1" i="1" dirty="0">
                <a:solidFill>
                  <a:schemeClr val="lt1"/>
                </a:solidFill>
                <a:latin typeface="Raleway"/>
                <a:ea typeface="Raleway"/>
                <a:cs typeface="Raleway"/>
                <a:sym typeface="Raleway"/>
              </a:rPr>
              <a:t> </a:t>
            </a:r>
            <a:r>
              <a:rPr lang="en-US" b="1" i="1" dirty="0" err="1">
                <a:solidFill>
                  <a:schemeClr val="lt1"/>
                </a:solidFill>
                <a:latin typeface="Raleway"/>
                <a:ea typeface="Raleway"/>
                <a:cs typeface="Raleway"/>
                <a:sym typeface="Raleway"/>
              </a:rPr>
              <a:t>te</a:t>
            </a:r>
            <a:r>
              <a:rPr lang="en-US" b="1" i="1" dirty="0">
                <a:solidFill>
                  <a:schemeClr val="lt1"/>
                </a:solidFill>
                <a:latin typeface="Raleway"/>
                <a:ea typeface="Raleway"/>
                <a:cs typeface="Raleway"/>
                <a:sym typeface="Raleway"/>
              </a:rPr>
              <a:t> </a:t>
            </a:r>
            <a:r>
              <a:rPr lang="en-US" b="1" i="1" dirty="0" err="1">
                <a:solidFill>
                  <a:schemeClr val="lt1"/>
                </a:solidFill>
                <a:latin typeface="Raleway"/>
                <a:ea typeface="Raleway"/>
                <a:cs typeface="Raleway"/>
                <a:sym typeface="Raleway"/>
              </a:rPr>
              <a:t>gusta</a:t>
            </a:r>
            <a:r>
              <a:rPr lang="en-US" b="1" i="1" dirty="0">
                <a:solidFill>
                  <a:schemeClr val="lt1"/>
                </a:solidFill>
                <a:latin typeface="Raleway"/>
                <a:ea typeface="Raleway"/>
                <a:cs typeface="Raleway"/>
                <a:sym typeface="Raleway"/>
              </a:rPr>
              <a:t> </a:t>
            </a:r>
            <a:r>
              <a:rPr lang="en-US" b="1" i="1" dirty="0" err="1">
                <a:solidFill>
                  <a:schemeClr val="lt1"/>
                </a:solidFill>
                <a:latin typeface="Raleway"/>
                <a:ea typeface="Raleway"/>
                <a:cs typeface="Raleway"/>
                <a:sym typeface="Raleway"/>
              </a:rPr>
              <a:t>hacer</a:t>
            </a:r>
            <a:r>
              <a:rPr lang="en-US" b="1" i="1" dirty="0">
                <a:solidFill>
                  <a:schemeClr val="lt1"/>
                </a:solidFill>
                <a:latin typeface="Raleway"/>
                <a:ea typeface="Raleway"/>
                <a:cs typeface="Raleway"/>
                <a:sym typeface="Raleway"/>
              </a:rPr>
              <a:t>?			</a:t>
            </a:r>
            <a:r>
              <a:rPr lang="en-US" b="1" dirty="0">
                <a:solidFill>
                  <a:schemeClr val="lt1"/>
                </a:solidFill>
                <a:latin typeface="Raleway"/>
                <a:ea typeface="Raleway"/>
                <a:cs typeface="Raleway"/>
                <a:sym typeface="Raleway"/>
              </a:rPr>
              <a:t>What do you like to do?</a:t>
            </a:r>
            <a:endParaRPr lang="en-US" b="1" i="1" dirty="0">
              <a:solidFill>
                <a:schemeClr val="lt1"/>
              </a:solidFill>
              <a:latin typeface="Raleway"/>
              <a:ea typeface="Raleway"/>
              <a:cs typeface="Raleway"/>
              <a:sym typeface="Raleway"/>
            </a:endParaRPr>
          </a:p>
          <a:p>
            <a:endParaRPr lang="en-US" b="1" i="1" dirty="0">
              <a:solidFill>
                <a:schemeClr val="lt1"/>
              </a:solidFill>
              <a:latin typeface="Raleway"/>
              <a:ea typeface="Raleway"/>
              <a:cs typeface="Raleway"/>
              <a:sym typeface="Raleway"/>
            </a:endParaRPr>
          </a:p>
          <a:p>
            <a:endParaRPr lang="es-ES" b="1" i="1" dirty="0">
              <a:solidFill>
                <a:schemeClr val="lt1"/>
              </a:solidFill>
              <a:latin typeface="Raleway"/>
              <a:ea typeface="Raleway"/>
              <a:cs typeface="Raleway"/>
              <a:sym typeface="Raleway"/>
            </a:endParaRPr>
          </a:p>
          <a:p>
            <a:r>
              <a:rPr lang="es-ES" b="1" i="1" dirty="0">
                <a:solidFill>
                  <a:schemeClr val="lt1"/>
                </a:solidFill>
                <a:latin typeface="Raleway"/>
                <a:ea typeface="Raleway"/>
                <a:cs typeface="Raleway"/>
                <a:sym typeface="Raleway"/>
              </a:rPr>
              <a:t>¿Qué quieres aprender en esta clase?              	</a:t>
            </a:r>
            <a:r>
              <a:rPr lang="en-US" b="1" dirty="0">
                <a:solidFill>
                  <a:schemeClr val="lt1"/>
                </a:solidFill>
                <a:latin typeface="Raleway"/>
                <a:ea typeface="Raleway"/>
                <a:cs typeface="Raleway"/>
                <a:sym typeface="Raleway"/>
              </a:rPr>
              <a:t>What do you want to learn in this class?</a:t>
            </a:r>
          </a:p>
          <a:p>
            <a:endParaRPr lang="es-ES" b="1" dirty="0">
              <a:solidFill>
                <a:schemeClr val="lt1"/>
              </a:solidFill>
              <a:latin typeface="Raleway"/>
              <a:ea typeface="Raleway"/>
              <a:cs typeface="Raleway"/>
              <a:sym typeface="Raleway"/>
            </a:endParaRPr>
          </a:p>
          <a:p>
            <a:endParaRPr lang="en-US" b="1" dirty="0">
              <a:solidFill>
                <a:schemeClr val="lt1"/>
              </a:solidFill>
              <a:latin typeface="Raleway"/>
              <a:ea typeface="Raleway"/>
              <a:cs typeface="Raleway"/>
              <a:sym typeface="Raleway"/>
            </a:endParaRPr>
          </a:p>
          <a:p>
            <a:r>
              <a:rPr lang="en-US" b="1" i="1" dirty="0">
                <a:solidFill>
                  <a:schemeClr val="lt1"/>
                </a:solidFill>
                <a:latin typeface="Raleway"/>
                <a:ea typeface="Raleway"/>
                <a:cs typeface="Raleway"/>
                <a:sym typeface="Raleway"/>
              </a:rPr>
              <a:t> </a:t>
            </a:r>
            <a:endParaRPr lang="en-US" b="1" dirty="0">
              <a:solidFill>
                <a:schemeClr val="lt1"/>
              </a:solidFill>
              <a:latin typeface="Raleway"/>
              <a:ea typeface="Raleway"/>
              <a:cs typeface="Raleway"/>
              <a:sym typeface="Raleway"/>
            </a:endParaRPr>
          </a:p>
          <a:p>
            <a:endParaRPr lang="en-US" b="1" dirty="0">
              <a:solidFill>
                <a:schemeClr val="lt1"/>
              </a:solidFill>
              <a:latin typeface="Raleway"/>
              <a:ea typeface="Raleway"/>
              <a:cs typeface="Raleway"/>
              <a:sym typeface="Raleway"/>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83"/>
        <p:cNvGrpSpPr/>
        <p:nvPr/>
      </p:nvGrpSpPr>
      <p:grpSpPr>
        <a:xfrm>
          <a:off x="0" y="0"/>
          <a:ext cx="0" cy="0"/>
          <a:chOff x="0" y="0"/>
          <a:chExt cx="0" cy="0"/>
        </a:xfrm>
      </p:grpSpPr>
      <p:sp>
        <p:nvSpPr>
          <p:cNvPr id="84" name="Google Shape;84;p15"/>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rPr>
              <a:t>Vocabulario</a:t>
            </a:r>
            <a:endParaRPr>
              <a:solidFill>
                <a:schemeClr val="lt1"/>
              </a:solidFill>
            </a:endParaRPr>
          </a:p>
        </p:txBody>
      </p:sp>
      <p:graphicFrame>
        <p:nvGraphicFramePr>
          <p:cNvPr id="85" name="Google Shape;85;p15"/>
          <p:cNvGraphicFramePr/>
          <p:nvPr/>
        </p:nvGraphicFramePr>
        <p:xfrm>
          <a:off x="952500" y="1428750"/>
          <a:ext cx="7239000" cy="2286000"/>
        </p:xfrm>
        <a:graphic>
          <a:graphicData uri="http://schemas.openxmlformats.org/drawingml/2006/table">
            <a:tbl>
              <a:tblPr>
                <a:noFill/>
                <a:tableStyleId>{E00FDA6E-66E1-472B-8BB9-47595B7FD01E}</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l" rtl="0">
                        <a:lnSpc>
                          <a:spcPct val="115000"/>
                        </a:lnSpc>
                        <a:spcBef>
                          <a:spcPts val="1500"/>
                        </a:spcBef>
                        <a:spcAft>
                          <a:spcPts val="1500"/>
                        </a:spcAft>
                        <a:buNone/>
                      </a:pPr>
                      <a:r>
                        <a:rPr lang="en" b="1" i="1" dirty="0">
                          <a:solidFill>
                            <a:schemeClr val="lt1"/>
                          </a:solidFill>
                          <a:latin typeface="Raleway"/>
                          <a:ea typeface="Raleway"/>
                          <a:cs typeface="Raleway"/>
                          <a:sym typeface="Raleway"/>
                        </a:rPr>
                        <a:t>¿Qué?</a:t>
                      </a:r>
                      <a:endParaRPr b="1" i="1" dirty="0">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b="1">
                          <a:solidFill>
                            <a:schemeClr val="lt1"/>
                          </a:solidFill>
                          <a:latin typeface="Raleway"/>
                          <a:ea typeface="Raleway"/>
                          <a:cs typeface="Raleway"/>
                          <a:sym typeface="Raleway"/>
                        </a:rPr>
                        <a:t>What?</a:t>
                      </a:r>
                      <a:endParaRPr b="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lnSpc>
                          <a:spcPct val="115000"/>
                        </a:lnSpc>
                        <a:spcBef>
                          <a:spcPts val="1500"/>
                        </a:spcBef>
                        <a:spcAft>
                          <a:spcPts val="0"/>
                        </a:spcAft>
                        <a:buNone/>
                      </a:pPr>
                      <a:r>
                        <a:rPr lang="en" b="1" i="1">
                          <a:solidFill>
                            <a:schemeClr val="lt1"/>
                          </a:solidFill>
                          <a:latin typeface="Raleway"/>
                          <a:ea typeface="Raleway"/>
                          <a:cs typeface="Raleway"/>
                          <a:sym typeface="Raleway"/>
                        </a:rPr>
                        <a:t>¿Por qué?</a:t>
                      </a:r>
                      <a:endParaRPr b="1" i="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b="1">
                          <a:solidFill>
                            <a:schemeClr val="lt1"/>
                          </a:solidFill>
                          <a:latin typeface="Raleway"/>
                          <a:ea typeface="Raleway"/>
                          <a:cs typeface="Raleway"/>
                          <a:sym typeface="Raleway"/>
                        </a:rPr>
                        <a:t>Why?</a:t>
                      </a:r>
                      <a:endParaRPr b="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lnSpc>
                          <a:spcPct val="115000"/>
                        </a:lnSpc>
                        <a:spcBef>
                          <a:spcPts val="1500"/>
                        </a:spcBef>
                        <a:spcAft>
                          <a:spcPts val="0"/>
                        </a:spcAft>
                        <a:buNone/>
                      </a:pPr>
                      <a:r>
                        <a:rPr lang="en" b="1" i="1" dirty="0">
                          <a:solidFill>
                            <a:schemeClr val="lt1"/>
                          </a:solidFill>
                          <a:latin typeface="Raleway"/>
                          <a:ea typeface="Raleway"/>
                          <a:cs typeface="Raleway"/>
                          <a:sym typeface="Raleway"/>
                        </a:rPr>
                        <a:t>¿Cuál?</a:t>
                      </a:r>
                      <a:endParaRPr b="1" i="1" dirty="0">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b="1">
                          <a:solidFill>
                            <a:schemeClr val="lt1"/>
                          </a:solidFill>
                          <a:latin typeface="Raleway"/>
                          <a:ea typeface="Raleway"/>
                          <a:cs typeface="Raleway"/>
                          <a:sym typeface="Raleway"/>
                        </a:rPr>
                        <a:t>Which?</a:t>
                      </a:r>
                      <a:endParaRPr b="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lnSpc>
                          <a:spcPct val="115000"/>
                        </a:lnSpc>
                        <a:spcBef>
                          <a:spcPts val="1500"/>
                        </a:spcBef>
                        <a:spcAft>
                          <a:spcPts val="0"/>
                        </a:spcAft>
                        <a:buNone/>
                      </a:pPr>
                      <a:r>
                        <a:rPr lang="en" b="1" i="1">
                          <a:solidFill>
                            <a:schemeClr val="lt1"/>
                          </a:solidFill>
                          <a:latin typeface="Raleway"/>
                          <a:ea typeface="Raleway"/>
                          <a:cs typeface="Raleway"/>
                          <a:sym typeface="Raleway"/>
                        </a:rPr>
                        <a:t>¿Cuándo?</a:t>
                      </a:r>
                      <a:endParaRPr b="1" i="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b="1">
                          <a:solidFill>
                            <a:schemeClr val="lt1"/>
                          </a:solidFill>
                          <a:latin typeface="Raleway"/>
                          <a:ea typeface="Raleway"/>
                          <a:cs typeface="Raleway"/>
                          <a:sym typeface="Raleway"/>
                        </a:rPr>
                        <a:t>When?</a:t>
                      </a:r>
                      <a:endParaRPr b="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lnSpc>
                          <a:spcPct val="115000"/>
                        </a:lnSpc>
                        <a:spcBef>
                          <a:spcPts val="1500"/>
                        </a:spcBef>
                        <a:spcAft>
                          <a:spcPts val="0"/>
                        </a:spcAft>
                        <a:buNone/>
                      </a:pPr>
                      <a:r>
                        <a:rPr lang="en" b="1" i="1">
                          <a:solidFill>
                            <a:schemeClr val="lt1"/>
                          </a:solidFill>
                          <a:latin typeface="Raleway"/>
                          <a:ea typeface="Raleway"/>
                          <a:cs typeface="Raleway"/>
                          <a:sym typeface="Raleway"/>
                        </a:rPr>
                        <a:t>¿Cómo?</a:t>
                      </a:r>
                      <a:endParaRPr b="1" i="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b="1">
                          <a:solidFill>
                            <a:schemeClr val="lt1"/>
                          </a:solidFill>
                          <a:latin typeface="Raleway"/>
                          <a:ea typeface="Raleway"/>
                          <a:cs typeface="Raleway"/>
                          <a:sym typeface="Raleway"/>
                        </a:rPr>
                        <a:t>How?</a:t>
                      </a:r>
                      <a:endParaRPr b="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l" rtl="0">
                        <a:lnSpc>
                          <a:spcPct val="115000"/>
                        </a:lnSpc>
                        <a:spcBef>
                          <a:spcPts val="1500"/>
                        </a:spcBef>
                        <a:spcAft>
                          <a:spcPts val="0"/>
                        </a:spcAft>
                        <a:buNone/>
                      </a:pPr>
                      <a:r>
                        <a:rPr lang="en" b="1" i="1">
                          <a:solidFill>
                            <a:schemeClr val="lt1"/>
                          </a:solidFill>
                          <a:latin typeface="Raleway"/>
                          <a:ea typeface="Raleway"/>
                          <a:cs typeface="Raleway"/>
                          <a:sym typeface="Raleway"/>
                        </a:rPr>
                        <a:t>¿Dónde?</a:t>
                      </a:r>
                      <a:endParaRPr b="1" i="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b="1" dirty="0">
                          <a:solidFill>
                            <a:schemeClr val="lt1"/>
                          </a:solidFill>
                          <a:latin typeface="Raleway"/>
                          <a:ea typeface="Raleway"/>
                          <a:cs typeface="Raleway"/>
                          <a:sym typeface="Raleway"/>
                        </a:rPr>
                        <a:t>Where?</a:t>
                      </a:r>
                      <a:endParaRPr b="1" dirty="0">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89"/>
        <p:cNvGrpSpPr/>
        <p:nvPr/>
      </p:nvGrpSpPr>
      <p:grpSpPr>
        <a:xfrm>
          <a:off x="0" y="0"/>
          <a:ext cx="0" cy="0"/>
          <a:chOff x="0" y="0"/>
          <a:chExt cx="0" cy="0"/>
        </a:xfrm>
      </p:grpSpPr>
      <p:sp>
        <p:nvSpPr>
          <p:cNvPr id="90" name="Google Shape;90;p16"/>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rPr>
              <a:t>Vocabulario</a:t>
            </a:r>
            <a:endParaRPr>
              <a:solidFill>
                <a:schemeClr val="lt1"/>
              </a:solidFill>
            </a:endParaRPr>
          </a:p>
        </p:txBody>
      </p:sp>
      <p:graphicFrame>
        <p:nvGraphicFramePr>
          <p:cNvPr id="91" name="Google Shape;91;p16"/>
          <p:cNvGraphicFramePr/>
          <p:nvPr>
            <p:extLst>
              <p:ext uri="{D42A27DB-BD31-4B8C-83A1-F6EECF244321}">
                <p14:modId xmlns:p14="http://schemas.microsoft.com/office/powerpoint/2010/main" val="9367430"/>
              </p:ext>
            </p:extLst>
          </p:nvPr>
        </p:nvGraphicFramePr>
        <p:xfrm>
          <a:off x="952500" y="1428750"/>
          <a:ext cx="7239000" cy="2286000"/>
        </p:xfrm>
        <a:graphic>
          <a:graphicData uri="http://schemas.openxmlformats.org/drawingml/2006/table">
            <a:tbl>
              <a:tblPr>
                <a:noFill/>
                <a:tableStyleId>{E00FDA6E-66E1-472B-8BB9-47595B7FD01E}</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l" rtl="0">
                        <a:lnSpc>
                          <a:spcPct val="115000"/>
                        </a:lnSpc>
                        <a:spcBef>
                          <a:spcPts val="1500"/>
                        </a:spcBef>
                        <a:spcAft>
                          <a:spcPts val="0"/>
                        </a:spcAft>
                        <a:buNone/>
                      </a:pPr>
                      <a:r>
                        <a:rPr lang="en" b="1" i="1" dirty="0">
                          <a:solidFill>
                            <a:schemeClr val="lt1"/>
                          </a:solidFill>
                          <a:latin typeface="Raleway"/>
                          <a:ea typeface="Raleway"/>
                          <a:cs typeface="Raleway"/>
                          <a:sym typeface="Raleway"/>
                        </a:rPr>
                        <a:t>¿Quién?</a:t>
                      </a:r>
                      <a:endParaRPr b="1" i="1" dirty="0">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b="1">
                          <a:solidFill>
                            <a:schemeClr val="lt1"/>
                          </a:solidFill>
                          <a:latin typeface="Raleway"/>
                          <a:ea typeface="Raleway"/>
                          <a:cs typeface="Raleway"/>
                          <a:sym typeface="Raleway"/>
                        </a:rPr>
                        <a:t>Who?</a:t>
                      </a:r>
                      <a:endParaRPr b="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lnSpc>
                          <a:spcPct val="115000"/>
                        </a:lnSpc>
                        <a:spcBef>
                          <a:spcPts val="1500"/>
                        </a:spcBef>
                        <a:spcAft>
                          <a:spcPts val="0"/>
                        </a:spcAft>
                        <a:buNone/>
                      </a:pPr>
                      <a:r>
                        <a:rPr lang="en" b="1" i="1" dirty="0">
                          <a:solidFill>
                            <a:schemeClr val="lt1"/>
                          </a:solidFill>
                          <a:latin typeface="Raleway"/>
                          <a:ea typeface="Raleway"/>
                          <a:cs typeface="Raleway"/>
                          <a:sym typeface="Raleway"/>
                        </a:rPr>
                        <a:t>¿Cuánto/a?</a:t>
                      </a:r>
                      <a:endParaRPr b="1" i="1" dirty="0">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b="1">
                          <a:solidFill>
                            <a:schemeClr val="lt1"/>
                          </a:solidFill>
                          <a:latin typeface="Raleway"/>
                          <a:ea typeface="Raleway"/>
                          <a:cs typeface="Raleway"/>
                          <a:sym typeface="Raleway"/>
                        </a:rPr>
                        <a:t>How much?</a:t>
                      </a:r>
                      <a:endParaRPr b="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lnSpc>
                          <a:spcPct val="115000"/>
                        </a:lnSpc>
                        <a:spcBef>
                          <a:spcPts val="1500"/>
                        </a:spcBef>
                        <a:spcAft>
                          <a:spcPts val="1500"/>
                        </a:spcAft>
                        <a:buNone/>
                      </a:pPr>
                      <a:r>
                        <a:rPr lang="en" b="1" i="1" dirty="0">
                          <a:solidFill>
                            <a:schemeClr val="lt1"/>
                          </a:solidFill>
                          <a:latin typeface="Raleway"/>
                          <a:ea typeface="Raleway"/>
                          <a:cs typeface="Raleway"/>
                          <a:sym typeface="Raleway"/>
                        </a:rPr>
                        <a:t>¿Cuántos/as?</a:t>
                      </a:r>
                      <a:endParaRPr b="1" i="1" dirty="0">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b="1">
                          <a:solidFill>
                            <a:schemeClr val="lt1"/>
                          </a:solidFill>
                          <a:latin typeface="Raleway"/>
                          <a:ea typeface="Raleway"/>
                          <a:cs typeface="Raleway"/>
                          <a:sym typeface="Raleway"/>
                        </a:rPr>
                        <a:t>How many?</a:t>
                      </a:r>
                      <a:endParaRPr b="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lnSpc>
                          <a:spcPct val="115000"/>
                        </a:lnSpc>
                        <a:spcBef>
                          <a:spcPts val="1500"/>
                        </a:spcBef>
                        <a:spcAft>
                          <a:spcPts val="0"/>
                        </a:spcAft>
                        <a:buNone/>
                      </a:pPr>
                      <a:r>
                        <a:rPr lang="en" b="1" i="1" dirty="0">
                          <a:solidFill>
                            <a:schemeClr val="lt1"/>
                          </a:solidFill>
                          <a:latin typeface="Raleway"/>
                          <a:ea typeface="Raleway"/>
                          <a:cs typeface="Raleway"/>
                          <a:sym typeface="Raleway"/>
                        </a:rPr>
                        <a:t>¿Adónde?</a:t>
                      </a:r>
                      <a:endParaRPr b="1" i="1" dirty="0">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b="1">
                          <a:solidFill>
                            <a:schemeClr val="lt1"/>
                          </a:solidFill>
                          <a:latin typeface="Raleway"/>
                          <a:ea typeface="Raleway"/>
                          <a:cs typeface="Raleway"/>
                          <a:sym typeface="Raleway"/>
                        </a:rPr>
                        <a:t>To where?</a:t>
                      </a:r>
                      <a:endParaRPr b="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lnSpc>
                          <a:spcPct val="115000"/>
                        </a:lnSpc>
                        <a:spcBef>
                          <a:spcPts val="1500"/>
                        </a:spcBef>
                        <a:spcAft>
                          <a:spcPts val="0"/>
                        </a:spcAft>
                        <a:buNone/>
                      </a:pPr>
                      <a:r>
                        <a:rPr lang="en" b="1" i="1">
                          <a:solidFill>
                            <a:schemeClr val="lt1"/>
                          </a:solidFill>
                          <a:latin typeface="Raleway"/>
                          <a:ea typeface="Raleway"/>
                          <a:cs typeface="Raleway"/>
                          <a:sym typeface="Raleway"/>
                        </a:rPr>
                        <a:t>¿De dónde?</a:t>
                      </a:r>
                      <a:endParaRPr b="1" i="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b="1">
                          <a:solidFill>
                            <a:schemeClr val="lt1"/>
                          </a:solidFill>
                          <a:latin typeface="Raleway"/>
                          <a:ea typeface="Raleway"/>
                          <a:cs typeface="Raleway"/>
                          <a:sym typeface="Raleway"/>
                        </a:rPr>
                        <a:t>From where?</a:t>
                      </a:r>
                      <a:endParaRPr b="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l" rtl="0">
                        <a:lnSpc>
                          <a:spcPct val="115000"/>
                        </a:lnSpc>
                        <a:spcBef>
                          <a:spcPts val="1500"/>
                        </a:spcBef>
                        <a:spcAft>
                          <a:spcPts val="0"/>
                        </a:spcAft>
                        <a:buNone/>
                      </a:pPr>
                      <a:r>
                        <a:rPr lang="en" b="1" i="1" dirty="0">
                          <a:solidFill>
                            <a:schemeClr val="lt1"/>
                          </a:solidFill>
                          <a:latin typeface="Raleway"/>
                          <a:ea typeface="Raleway"/>
                          <a:cs typeface="Raleway"/>
                          <a:sym typeface="Raleway"/>
                        </a:rPr>
                        <a:t>¿De quién?</a:t>
                      </a:r>
                      <a:endParaRPr b="1" i="1" dirty="0">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b="1" dirty="0">
                          <a:solidFill>
                            <a:schemeClr val="lt1"/>
                          </a:solidFill>
                          <a:latin typeface="Raleway"/>
                          <a:ea typeface="Raleway"/>
                          <a:cs typeface="Raleway"/>
                          <a:sym typeface="Raleway"/>
                        </a:rPr>
                        <a:t>From whom?</a:t>
                      </a:r>
                      <a:endParaRPr b="1" dirty="0">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rPr>
              <a:t>Charla</a:t>
            </a:r>
            <a:endParaRPr>
              <a:solidFill>
                <a:schemeClr val="lt1"/>
              </a:solidFill>
            </a:endParaRPr>
          </a:p>
        </p:txBody>
      </p:sp>
      <p:sp>
        <p:nvSpPr>
          <p:cNvPr id="97" name="Google Shape;97;p17"/>
          <p:cNvSpPr txBox="1">
            <a:spLocks noGrp="1"/>
          </p:cNvSpPr>
          <p:nvPr>
            <p:ph type="body" idx="1"/>
          </p:nvPr>
        </p:nvSpPr>
        <p:spPr>
          <a:xfrm>
            <a:off x="943772" y="1274275"/>
            <a:ext cx="7866600" cy="3002400"/>
          </a:xfrm>
          <a:prstGeom prst="rect">
            <a:avLst/>
          </a:prstGeom>
        </p:spPr>
        <p:txBody>
          <a:bodyPr spcFirstLastPara="1" wrap="square" lIns="91425" tIns="91425" rIns="91425" bIns="91425" anchor="t" anchorCtr="0">
            <a:noAutofit/>
          </a:bodyPr>
          <a:lstStyle/>
          <a:p>
            <a:pPr marL="457200" lvl="0" indent="-318705" algn="l" rtl="0">
              <a:lnSpc>
                <a:spcPct val="80000"/>
              </a:lnSpc>
              <a:spcBef>
                <a:spcPts val="1500"/>
              </a:spcBef>
              <a:spcAft>
                <a:spcPts val="0"/>
              </a:spcAft>
              <a:buClr>
                <a:schemeClr val="lt1"/>
              </a:buClr>
              <a:buSzPts val="1419"/>
              <a:buFont typeface="Raleway SemiBold"/>
              <a:buAutoNum type="arabicPeriod"/>
            </a:pPr>
            <a:r>
              <a:rPr lang="en" sz="1418" i="1" dirty="0">
                <a:solidFill>
                  <a:schemeClr val="lt1"/>
                </a:solidFill>
                <a:latin typeface="Raleway SemiBold"/>
                <a:ea typeface="Raleway SemiBold"/>
                <a:cs typeface="Raleway SemiBold"/>
                <a:sym typeface="Raleway SemiBold"/>
              </a:rPr>
              <a:t>Describe tu casa.</a:t>
            </a:r>
            <a:r>
              <a:rPr lang="en" sz="1418" dirty="0">
                <a:solidFill>
                  <a:schemeClr val="lt1"/>
                </a:solidFill>
                <a:latin typeface="Raleway SemiBold"/>
                <a:ea typeface="Raleway SemiBold"/>
                <a:cs typeface="Raleway SemiBold"/>
                <a:sym typeface="Raleway SemiBold"/>
              </a:rPr>
              <a:t> Describe your house.</a:t>
            </a:r>
            <a:endParaRPr sz="1418" dirty="0">
              <a:solidFill>
                <a:schemeClr val="lt1"/>
              </a:solidFill>
              <a:latin typeface="Raleway SemiBold"/>
              <a:ea typeface="Raleway SemiBold"/>
              <a:cs typeface="Raleway SemiBold"/>
              <a:sym typeface="Raleway SemiBold"/>
            </a:endParaRPr>
          </a:p>
          <a:p>
            <a:pPr marL="457200" lvl="0" indent="-318705" algn="l" rtl="0">
              <a:lnSpc>
                <a:spcPct val="80000"/>
              </a:lnSpc>
              <a:spcBef>
                <a:spcPts val="0"/>
              </a:spcBef>
              <a:spcAft>
                <a:spcPts val="0"/>
              </a:spcAft>
              <a:buClr>
                <a:schemeClr val="lt1"/>
              </a:buClr>
              <a:buSzPts val="1419"/>
              <a:buFont typeface="Raleway SemiBold"/>
              <a:buAutoNum type="arabicPeriod"/>
            </a:pPr>
            <a:r>
              <a:rPr lang="en" sz="1418" i="1" dirty="0">
                <a:solidFill>
                  <a:schemeClr val="lt1"/>
                </a:solidFill>
                <a:latin typeface="Raleway SemiBold"/>
                <a:ea typeface="Raleway SemiBold"/>
                <a:cs typeface="Raleway SemiBold"/>
                <a:sym typeface="Raleway SemiBold"/>
              </a:rPr>
              <a:t>¿Dónde vives? </a:t>
            </a:r>
            <a:r>
              <a:rPr lang="en" sz="1418" dirty="0">
                <a:solidFill>
                  <a:schemeClr val="lt1"/>
                </a:solidFill>
                <a:latin typeface="Raleway SemiBold"/>
                <a:ea typeface="Raleway SemiBold"/>
                <a:cs typeface="Raleway SemiBold"/>
                <a:sym typeface="Raleway SemiBold"/>
              </a:rPr>
              <a:t>Where do you live? </a:t>
            </a:r>
            <a:endParaRPr sz="1418" dirty="0">
              <a:solidFill>
                <a:schemeClr val="lt1"/>
              </a:solidFill>
              <a:latin typeface="Raleway SemiBold"/>
              <a:ea typeface="Raleway SemiBold"/>
              <a:cs typeface="Raleway SemiBold"/>
              <a:sym typeface="Raleway SemiBold"/>
            </a:endParaRPr>
          </a:p>
          <a:p>
            <a:pPr marL="457200" lvl="0" indent="-318705" algn="l" rtl="0">
              <a:lnSpc>
                <a:spcPct val="80000"/>
              </a:lnSpc>
              <a:spcBef>
                <a:spcPts val="0"/>
              </a:spcBef>
              <a:spcAft>
                <a:spcPts val="0"/>
              </a:spcAft>
              <a:buClr>
                <a:schemeClr val="lt1"/>
              </a:buClr>
              <a:buSzPts val="1419"/>
              <a:buFont typeface="Raleway SemiBold"/>
              <a:buAutoNum type="arabicPeriod"/>
            </a:pPr>
            <a:r>
              <a:rPr lang="en" sz="1418" i="1" dirty="0">
                <a:solidFill>
                  <a:schemeClr val="lt1"/>
                </a:solidFill>
                <a:latin typeface="Raleway SemiBold"/>
                <a:ea typeface="Raleway SemiBold"/>
                <a:cs typeface="Raleway SemiBold"/>
                <a:sym typeface="Raleway SemiBold"/>
              </a:rPr>
              <a:t>¿Cuántos cuartos hay en tu casa?</a:t>
            </a:r>
            <a:r>
              <a:rPr lang="en" sz="1418" dirty="0">
                <a:solidFill>
                  <a:schemeClr val="lt1"/>
                </a:solidFill>
                <a:latin typeface="Raleway SemiBold"/>
                <a:ea typeface="Raleway SemiBold"/>
                <a:cs typeface="Raleway SemiBold"/>
                <a:sym typeface="Raleway SemiBold"/>
              </a:rPr>
              <a:t> How many rooms are in your house? </a:t>
            </a:r>
            <a:endParaRPr sz="1418" dirty="0">
              <a:solidFill>
                <a:schemeClr val="lt1"/>
              </a:solidFill>
              <a:latin typeface="Raleway SemiBold"/>
              <a:ea typeface="Raleway SemiBold"/>
              <a:cs typeface="Raleway SemiBold"/>
              <a:sym typeface="Raleway SemiBold"/>
            </a:endParaRPr>
          </a:p>
          <a:p>
            <a:pPr marL="457200" lvl="0" indent="-318705" algn="l" rtl="0">
              <a:lnSpc>
                <a:spcPct val="80000"/>
              </a:lnSpc>
              <a:spcBef>
                <a:spcPts val="0"/>
              </a:spcBef>
              <a:spcAft>
                <a:spcPts val="0"/>
              </a:spcAft>
              <a:buClr>
                <a:schemeClr val="lt1"/>
              </a:buClr>
              <a:buSzPts val="1419"/>
              <a:buFont typeface="Raleway SemiBold"/>
              <a:buAutoNum type="arabicPeriod"/>
            </a:pPr>
            <a:r>
              <a:rPr lang="en" sz="1418" i="1" dirty="0">
                <a:solidFill>
                  <a:schemeClr val="lt1"/>
                </a:solidFill>
                <a:latin typeface="Raleway SemiBold"/>
                <a:ea typeface="Raleway SemiBold"/>
                <a:cs typeface="Raleway SemiBold"/>
                <a:sym typeface="Raleway SemiBold"/>
              </a:rPr>
              <a:t>¿Cuántos niveles hay en tu casa?</a:t>
            </a:r>
            <a:r>
              <a:rPr lang="en" sz="1418" dirty="0">
                <a:solidFill>
                  <a:schemeClr val="lt1"/>
                </a:solidFill>
                <a:latin typeface="Raleway SemiBold"/>
                <a:ea typeface="Raleway SemiBold"/>
                <a:cs typeface="Raleway SemiBold"/>
                <a:sym typeface="Raleway SemiBold"/>
              </a:rPr>
              <a:t> How many levels are in your house? </a:t>
            </a:r>
            <a:endParaRPr sz="1418" dirty="0">
              <a:solidFill>
                <a:schemeClr val="lt1"/>
              </a:solidFill>
              <a:latin typeface="Raleway SemiBold"/>
              <a:ea typeface="Raleway SemiBold"/>
              <a:cs typeface="Raleway SemiBold"/>
              <a:sym typeface="Raleway SemiBold"/>
            </a:endParaRPr>
          </a:p>
          <a:p>
            <a:pPr marL="457200" lvl="0" indent="-318705" algn="l" rtl="0">
              <a:lnSpc>
                <a:spcPct val="80000"/>
              </a:lnSpc>
              <a:spcBef>
                <a:spcPts val="0"/>
              </a:spcBef>
              <a:spcAft>
                <a:spcPts val="0"/>
              </a:spcAft>
              <a:buClr>
                <a:schemeClr val="lt1"/>
              </a:buClr>
              <a:buSzPts val="1419"/>
              <a:buFont typeface="Raleway SemiBold"/>
              <a:buAutoNum type="arabicPeriod"/>
            </a:pPr>
            <a:r>
              <a:rPr lang="en" sz="1418" i="1" dirty="0">
                <a:solidFill>
                  <a:schemeClr val="lt1"/>
                </a:solidFill>
                <a:latin typeface="Raleway SemiBold"/>
                <a:ea typeface="Raleway SemiBold"/>
                <a:cs typeface="Raleway SemiBold"/>
                <a:sym typeface="Raleway SemiBold"/>
              </a:rPr>
              <a:t>¿Cuál cuarto es tu favorito y porque?</a:t>
            </a:r>
            <a:r>
              <a:rPr lang="en" sz="1418" dirty="0">
                <a:solidFill>
                  <a:schemeClr val="lt1"/>
                </a:solidFill>
                <a:latin typeface="Raleway SemiBold"/>
                <a:ea typeface="Raleway SemiBold"/>
                <a:cs typeface="Raleway SemiBold"/>
                <a:sym typeface="Raleway SemiBold"/>
              </a:rPr>
              <a:t> What room is your favorite and why?</a:t>
            </a:r>
            <a:endParaRPr sz="1418" dirty="0">
              <a:solidFill>
                <a:schemeClr val="lt1"/>
              </a:solidFill>
              <a:latin typeface="Raleway SemiBold"/>
              <a:ea typeface="Raleway SemiBold"/>
              <a:cs typeface="Raleway SemiBold"/>
              <a:sym typeface="Raleway SemiBold"/>
            </a:endParaRPr>
          </a:p>
          <a:p>
            <a:pPr marL="457200" lvl="0" indent="-318705" algn="l" rtl="0">
              <a:lnSpc>
                <a:spcPct val="80000"/>
              </a:lnSpc>
              <a:spcBef>
                <a:spcPts val="0"/>
              </a:spcBef>
              <a:spcAft>
                <a:spcPts val="0"/>
              </a:spcAft>
              <a:buClr>
                <a:schemeClr val="lt1"/>
              </a:buClr>
              <a:buSzPts val="1419"/>
              <a:buFont typeface="Raleway SemiBold"/>
              <a:buAutoNum type="arabicPeriod"/>
            </a:pPr>
            <a:r>
              <a:rPr lang="en" sz="1418" i="1" dirty="0">
                <a:solidFill>
                  <a:schemeClr val="lt1"/>
                </a:solidFill>
                <a:latin typeface="Raleway SemiBold"/>
                <a:ea typeface="Raleway SemiBold"/>
                <a:cs typeface="Raleway SemiBold"/>
                <a:sym typeface="Raleway SemiBold"/>
              </a:rPr>
              <a:t>¿Con quién vives? </a:t>
            </a:r>
            <a:r>
              <a:rPr lang="en" sz="1418" dirty="0">
                <a:solidFill>
                  <a:schemeClr val="lt1"/>
                </a:solidFill>
                <a:latin typeface="Raleway SemiBold"/>
                <a:ea typeface="Raleway SemiBold"/>
                <a:cs typeface="Raleway SemiBold"/>
                <a:sym typeface="Raleway SemiBold"/>
              </a:rPr>
              <a:t>Who do you live with? </a:t>
            </a:r>
            <a:endParaRPr sz="1418" dirty="0">
              <a:solidFill>
                <a:schemeClr val="lt1"/>
              </a:solidFill>
              <a:latin typeface="Raleway SemiBold"/>
              <a:ea typeface="Raleway SemiBold"/>
              <a:cs typeface="Raleway SemiBold"/>
              <a:sym typeface="Raleway SemiBold"/>
            </a:endParaRPr>
          </a:p>
          <a:p>
            <a:pPr marL="457200" lvl="0" indent="-318705" algn="l" rtl="0">
              <a:lnSpc>
                <a:spcPct val="80000"/>
              </a:lnSpc>
              <a:spcBef>
                <a:spcPts val="0"/>
              </a:spcBef>
              <a:spcAft>
                <a:spcPts val="0"/>
              </a:spcAft>
              <a:buClr>
                <a:schemeClr val="lt1"/>
              </a:buClr>
              <a:buSzPts val="1419"/>
              <a:buFont typeface="Raleway SemiBold"/>
              <a:buAutoNum type="arabicPeriod"/>
            </a:pPr>
            <a:r>
              <a:rPr lang="en" sz="1418" i="1" dirty="0">
                <a:solidFill>
                  <a:schemeClr val="lt1"/>
                </a:solidFill>
                <a:latin typeface="Raleway SemiBold"/>
                <a:ea typeface="Raleway SemiBold"/>
                <a:cs typeface="Raleway SemiBold"/>
                <a:sym typeface="Raleway SemiBold"/>
              </a:rPr>
              <a:t>¿Tienes hermanos, esposo, o hijos?</a:t>
            </a:r>
            <a:r>
              <a:rPr lang="en" sz="1418" dirty="0">
                <a:solidFill>
                  <a:schemeClr val="lt1"/>
                </a:solidFill>
                <a:latin typeface="Raleway SemiBold"/>
                <a:ea typeface="Raleway SemiBold"/>
                <a:cs typeface="Raleway SemiBold"/>
                <a:sym typeface="Raleway SemiBold"/>
              </a:rPr>
              <a:t> Do you have siblings, spouse, or children?</a:t>
            </a:r>
            <a:endParaRPr sz="1418" dirty="0">
              <a:solidFill>
                <a:schemeClr val="lt1"/>
              </a:solidFill>
              <a:latin typeface="Raleway SemiBold"/>
              <a:ea typeface="Raleway SemiBold"/>
              <a:cs typeface="Raleway SemiBold"/>
              <a:sym typeface="Raleway SemiBold"/>
            </a:endParaRPr>
          </a:p>
          <a:p>
            <a:pPr marL="457200" lvl="0" indent="-318705" algn="l" rtl="0">
              <a:lnSpc>
                <a:spcPct val="80000"/>
              </a:lnSpc>
              <a:spcBef>
                <a:spcPts val="0"/>
              </a:spcBef>
              <a:spcAft>
                <a:spcPts val="0"/>
              </a:spcAft>
              <a:buClr>
                <a:schemeClr val="lt1"/>
              </a:buClr>
              <a:buSzPts val="1419"/>
              <a:buFont typeface="Raleway SemiBold"/>
              <a:buAutoNum type="arabicPeriod"/>
            </a:pPr>
            <a:r>
              <a:rPr lang="en" sz="1418" i="1" dirty="0">
                <a:solidFill>
                  <a:schemeClr val="lt1"/>
                </a:solidFill>
                <a:latin typeface="Raleway SemiBold"/>
                <a:ea typeface="Raleway SemiBold"/>
                <a:cs typeface="Raleway SemiBold"/>
                <a:sym typeface="Raleway SemiBold"/>
              </a:rPr>
              <a:t>¿Qué te gusta hacer en tu casa?</a:t>
            </a:r>
            <a:r>
              <a:rPr lang="en" sz="1418" dirty="0">
                <a:solidFill>
                  <a:schemeClr val="lt1"/>
                </a:solidFill>
                <a:latin typeface="Raleway SemiBold"/>
                <a:ea typeface="Raleway SemiBold"/>
                <a:cs typeface="Raleway SemiBold"/>
                <a:sym typeface="Raleway SemiBold"/>
              </a:rPr>
              <a:t> What do you do in your house?</a:t>
            </a:r>
            <a:endParaRPr sz="1418" dirty="0">
              <a:solidFill>
                <a:schemeClr val="lt1"/>
              </a:solidFill>
              <a:latin typeface="Raleway SemiBold"/>
              <a:ea typeface="Raleway SemiBold"/>
              <a:cs typeface="Raleway SemiBold"/>
              <a:sym typeface="Raleway SemiBold"/>
            </a:endParaRPr>
          </a:p>
          <a:p>
            <a:pPr marL="457200" lvl="0" indent="-318705" algn="l" rtl="0">
              <a:lnSpc>
                <a:spcPct val="80000"/>
              </a:lnSpc>
              <a:spcBef>
                <a:spcPts val="0"/>
              </a:spcBef>
              <a:spcAft>
                <a:spcPts val="0"/>
              </a:spcAft>
              <a:buClr>
                <a:schemeClr val="lt1"/>
              </a:buClr>
              <a:buSzPts val="1419"/>
              <a:buFont typeface="Raleway SemiBold"/>
              <a:buAutoNum type="arabicPeriod"/>
            </a:pPr>
            <a:r>
              <a:rPr lang="en" sz="1418" i="1" dirty="0">
                <a:solidFill>
                  <a:schemeClr val="lt1"/>
                </a:solidFill>
                <a:latin typeface="Raleway SemiBold"/>
                <a:ea typeface="Raleway SemiBold"/>
                <a:cs typeface="Raleway SemiBold"/>
                <a:sym typeface="Raleway SemiBold"/>
              </a:rPr>
              <a:t>¿Te gusta cocinar?</a:t>
            </a:r>
            <a:r>
              <a:rPr lang="en" sz="1418" dirty="0">
                <a:solidFill>
                  <a:schemeClr val="lt1"/>
                </a:solidFill>
                <a:latin typeface="Raleway SemiBold"/>
                <a:ea typeface="Raleway SemiBold"/>
                <a:cs typeface="Raleway SemiBold"/>
                <a:sym typeface="Raleway SemiBold"/>
              </a:rPr>
              <a:t> Do you like to cook? </a:t>
            </a:r>
            <a:endParaRPr sz="1418" dirty="0">
              <a:solidFill>
                <a:schemeClr val="lt1"/>
              </a:solidFill>
              <a:latin typeface="Raleway SemiBold"/>
              <a:ea typeface="Raleway SemiBold"/>
              <a:cs typeface="Raleway SemiBold"/>
              <a:sym typeface="Raleway SemiBold"/>
            </a:endParaRPr>
          </a:p>
          <a:p>
            <a:pPr marL="457200" lvl="0" indent="-318705" algn="l" rtl="0">
              <a:lnSpc>
                <a:spcPct val="80000"/>
              </a:lnSpc>
              <a:spcBef>
                <a:spcPts val="0"/>
              </a:spcBef>
              <a:spcAft>
                <a:spcPts val="0"/>
              </a:spcAft>
              <a:buClr>
                <a:schemeClr val="lt1"/>
              </a:buClr>
              <a:buSzPts val="1419"/>
              <a:buFont typeface="Raleway SemiBold"/>
              <a:buAutoNum type="arabicPeriod"/>
            </a:pPr>
            <a:r>
              <a:rPr lang="en" sz="1418" i="1" dirty="0">
                <a:solidFill>
                  <a:schemeClr val="lt1"/>
                </a:solidFill>
                <a:latin typeface="Raleway SemiBold"/>
                <a:ea typeface="Raleway SemiBold"/>
                <a:cs typeface="Raleway SemiBold"/>
                <a:sym typeface="Raleway SemiBold"/>
              </a:rPr>
              <a:t>¿Quién cocina en tu casa? </a:t>
            </a:r>
            <a:r>
              <a:rPr lang="en" sz="1418" dirty="0">
                <a:solidFill>
                  <a:schemeClr val="lt1"/>
                </a:solidFill>
                <a:latin typeface="Raleway SemiBold"/>
                <a:ea typeface="Raleway SemiBold"/>
                <a:cs typeface="Raleway SemiBold"/>
                <a:sym typeface="Raleway SemiBold"/>
              </a:rPr>
              <a:t>Who cooks in your house? </a:t>
            </a:r>
            <a:endParaRPr sz="1418" dirty="0">
              <a:solidFill>
                <a:schemeClr val="lt1"/>
              </a:solidFill>
              <a:latin typeface="Raleway SemiBold"/>
              <a:ea typeface="Raleway SemiBold"/>
              <a:cs typeface="Raleway SemiBold"/>
              <a:sym typeface="Raleway SemiBold"/>
            </a:endParaRPr>
          </a:p>
          <a:p>
            <a:pPr marL="457200" lvl="0" indent="-318705" algn="l" rtl="0">
              <a:lnSpc>
                <a:spcPct val="80000"/>
              </a:lnSpc>
              <a:spcBef>
                <a:spcPts val="0"/>
              </a:spcBef>
              <a:spcAft>
                <a:spcPts val="0"/>
              </a:spcAft>
              <a:buClr>
                <a:schemeClr val="lt1"/>
              </a:buClr>
              <a:buSzPts val="1419"/>
              <a:buFont typeface="Raleway SemiBold"/>
              <a:buAutoNum type="arabicPeriod"/>
            </a:pPr>
            <a:r>
              <a:rPr lang="en" sz="1418" i="1" dirty="0">
                <a:solidFill>
                  <a:schemeClr val="lt1"/>
                </a:solidFill>
                <a:latin typeface="Raleway SemiBold"/>
                <a:ea typeface="Raleway SemiBold"/>
                <a:cs typeface="Raleway SemiBold"/>
                <a:sym typeface="Raleway SemiBold"/>
              </a:rPr>
              <a:t>¿Cuántos televisores tienes?</a:t>
            </a:r>
            <a:r>
              <a:rPr lang="en" sz="1418" dirty="0">
                <a:solidFill>
                  <a:schemeClr val="lt1"/>
                </a:solidFill>
                <a:latin typeface="Raleway SemiBold"/>
                <a:ea typeface="Raleway SemiBold"/>
                <a:cs typeface="Raleway SemiBold"/>
                <a:sym typeface="Raleway SemiBold"/>
              </a:rPr>
              <a:t> How many TVs do you have? </a:t>
            </a:r>
            <a:endParaRPr sz="1418" dirty="0">
              <a:solidFill>
                <a:schemeClr val="lt1"/>
              </a:solidFill>
              <a:latin typeface="Raleway SemiBold"/>
              <a:ea typeface="Raleway SemiBold"/>
              <a:cs typeface="Raleway SemiBold"/>
              <a:sym typeface="Raleway SemiBold"/>
            </a:endParaRPr>
          </a:p>
          <a:p>
            <a:pPr marL="457200" lvl="0" indent="-318705" algn="l" rtl="0">
              <a:lnSpc>
                <a:spcPct val="80000"/>
              </a:lnSpc>
              <a:spcBef>
                <a:spcPts val="0"/>
              </a:spcBef>
              <a:spcAft>
                <a:spcPts val="0"/>
              </a:spcAft>
              <a:buClr>
                <a:schemeClr val="lt1"/>
              </a:buClr>
              <a:buSzPts val="1419"/>
              <a:buFont typeface="Raleway SemiBold"/>
              <a:buAutoNum type="arabicPeriod"/>
            </a:pPr>
            <a:r>
              <a:rPr lang="en" sz="1418" i="1" dirty="0">
                <a:solidFill>
                  <a:schemeClr val="lt1"/>
                </a:solidFill>
                <a:latin typeface="Raleway SemiBold"/>
                <a:ea typeface="Raleway SemiBold"/>
                <a:cs typeface="Raleway SemiBold"/>
                <a:sym typeface="Raleway SemiBold"/>
              </a:rPr>
              <a:t>¿Te gusta ver películas, documentarios, o series?</a:t>
            </a:r>
            <a:r>
              <a:rPr lang="en" sz="1418" dirty="0">
                <a:solidFill>
                  <a:schemeClr val="lt1"/>
                </a:solidFill>
                <a:latin typeface="Raleway SemiBold"/>
                <a:ea typeface="Raleway SemiBold"/>
                <a:cs typeface="Raleway SemiBold"/>
                <a:sym typeface="Raleway SemiBold"/>
              </a:rPr>
              <a:t> Do you like to watch movies, documentaries, or shows?</a:t>
            </a:r>
            <a:endParaRPr sz="1418" dirty="0">
              <a:solidFill>
                <a:schemeClr val="lt1"/>
              </a:solidFill>
              <a:latin typeface="Raleway SemiBold"/>
              <a:ea typeface="Raleway SemiBold"/>
              <a:cs typeface="Raleway SemiBold"/>
              <a:sym typeface="Raleway SemiBold"/>
            </a:endParaRPr>
          </a:p>
          <a:p>
            <a:pPr marL="457200" lvl="0" indent="-318705" algn="l" rtl="0">
              <a:lnSpc>
                <a:spcPct val="80000"/>
              </a:lnSpc>
              <a:spcBef>
                <a:spcPts val="0"/>
              </a:spcBef>
              <a:spcAft>
                <a:spcPts val="0"/>
              </a:spcAft>
              <a:buClr>
                <a:schemeClr val="lt1"/>
              </a:buClr>
              <a:buSzPts val="1419"/>
              <a:buFont typeface="Raleway SemiBold"/>
              <a:buAutoNum type="arabicPeriod"/>
            </a:pPr>
            <a:r>
              <a:rPr lang="en" sz="1418" i="1" dirty="0">
                <a:solidFill>
                  <a:schemeClr val="lt1"/>
                </a:solidFill>
                <a:latin typeface="Raleway SemiBold"/>
                <a:ea typeface="Raleway SemiBold"/>
                <a:cs typeface="Raleway SemiBold"/>
                <a:sym typeface="Raleway SemiBold"/>
              </a:rPr>
              <a:t>¿Te gusta levantarte temprano o dormir hasta tarde?</a:t>
            </a:r>
            <a:r>
              <a:rPr lang="en" sz="1418" dirty="0">
                <a:solidFill>
                  <a:schemeClr val="lt1"/>
                </a:solidFill>
                <a:latin typeface="Raleway SemiBold"/>
                <a:ea typeface="Raleway SemiBold"/>
                <a:cs typeface="Raleway SemiBold"/>
                <a:sym typeface="Raleway SemiBold"/>
              </a:rPr>
              <a:t> Do you like to wake up early or sleep in?</a:t>
            </a:r>
            <a:endParaRPr sz="1418" dirty="0">
              <a:solidFill>
                <a:schemeClr val="lt1"/>
              </a:solidFill>
              <a:latin typeface="Raleway SemiBold"/>
              <a:ea typeface="Raleway SemiBold"/>
              <a:cs typeface="Raleway SemiBold"/>
              <a:sym typeface="Raleway SemiBold"/>
            </a:endParaRPr>
          </a:p>
          <a:p>
            <a:pPr marL="457200" lvl="0" indent="-318705" algn="l" rtl="0">
              <a:lnSpc>
                <a:spcPct val="80000"/>
              </a:lnSpc>
              <a:spcBef>
                <a:spcPts val="0"/>
              </a:spcBef>
              <a:spcAft>
                <a:spcPts val="0"/>
              </a:spcAft>
              <a:buClr>
                <a:schemeClr val="lt1"/>
              </a:buClr>
              <a:buSzPts val="1419"/>
              <a:buFont typeface="Raleway SemiBold"/>
              <a:buAutoNum type="arabicPeriod"/>
            </a:pPr>
            <a:r>
              <a:rPr lang="en" sz="1418" i="1" dirty="0">
                <a:solidFill>
                  <a:schemeClr val="lt1"/>
                </a:solidFill>
                <a:latin typeface="Raleway SemiBold"/>
                <a:ea typeface="Raleway SemiBold"/>
                <a:cs typeface="Raleway SemiBold"/>
                <a:sym typeface="Raleway SemiBold"/>
              </a:rPr>
              <a:t>Describe tu vecindario.</a:t>
            </a:r>
            <a:r>
              <a:rPr lang="en" sz="1418" dirty="0">
                <a:solidFill>
                  <a:schemeClr val="lt1"/>
                </a:solidFill>
                <a:latin typeface="Raleway SemiBold"/>
                <a:ea typeface="Raleway SemiBold"/>
                <a:cs typeface="Raleway SemiBold"/>
                <a:sym typeface="Raleway SemiBold"/>
              </a:rPr>
              <a:t> Describe your neighborhood.</a:t>
            </a:r>
            <a:endParaRPr sz="1418" dirty="0">
              <a:solidFill>
                <a:schemeClr val="lt1"/>
              </a:solidFill>
              <a:latin typeface="Raleway SemiBold"/>
              <a:ea typeface="Raleway SemiBold"/>
              <a:cs typeface="Raleway SemiBold"/>
              <a:sym typeface="Raleway SemiBold"/>
            </a:endParaRPr>
          </a:p>
          <a:p>
            <a:pPr marL="0" lvl="0" indent="0" algn="l" rtl="0">
              <a:lnSpc>
                <a:spcPct val="80000"/>
              </a:lnSpc>
              <a:spcBef>
                <a:spcPts val="1500"/>
              </a:spcBef>
              <a:spcAft>
                <a:spcPts val="0"/>
              </a:spcAft>
              <a:buClr>
                <a:schemeClr val="dk2"/>
              </a:buClr>
              <a:buSzPts val="275"/>
              <a:buFont typeface="Arial"/>
              <a:buNone/>
            </a:pPr>
            <a:endParaRPr sz="250" dirty="0">
              <a:latin typeface="Arial"/>
              <a:ea typeface="Arial"/>
              <a:cs typeface="Arial"/>
              <a:sym typeface="Arial"/>
            </a:endParaRPr>
          </a:p>
          <a:p>
            <a:pPr marL="0" lvl="0" indent="0" algn="l" rtl="0">
              <a:lnSpc>
                <a:spcPct val="80000"/>
              </a:lnSpc>
              <a:spcBef>
                <a:spcPts val="400"/>
              </a:spcBef>
              <a:spcAft>
                <a:spcPts val="1200"/>
              </a:spcAft>
              <a:buSzPts val="275"/>
              <a:buNone/>
            </a:pPr>
            <a:endParaRPr sz="3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7">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7">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7">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rPr>
              <a:t>Charla (Intermediate/Advanced)</a:t>
            </a:r>
            <a:endParaRPr>
              <a:solidFill>
                <a:schemeClr val="lt1"/>
              </a:solidFill>
            </a:endParaRPr>
          </a:p>
        </p:txBody>
      </p:sp>
      <p:sp>
        <p:nvSpPr>
          <p:cNvPr id="103" name="Google Shape;103;p18"/>
          <p:cNvSpPr txBox="1">
            <a:spLocks noGrp="1"/>
          </p:cNvSpPr>
          <p:nvPr>
            <p:ph type="body" idx="1"/>
          </p:nvPr>
        </p:nvSpPr>
        <p:spPr>
          <a:xfrm>
            <a:off x="2367299" y="1211350"/>
            <a:ext cx="5428500" cy="3002400"/>
          </a:xfrm>
          <a:prstGeom prst="rect">
            <a:avLst/>
          </a:prstGeom>
        </p:spPr>
        <p:txBody>
          <a:bodyPr spcFirstLastPara="1" wrap="square" lIns="91425" tIns="91425" rIns="91425" bIns="91425" anchor="t" anchorCtr="0">
            <a:noAutofit/>
          </a:bodyPr>
          <a:lstStyle/>
          <a:p>
            <a:pPr marL="457200" lvl="0" indent="-318705" algn="l" rtl="0">
              <a:lnSpc>
                <a:spcPct val="80000"/>
              </a:lnSpc>
              <a:spcBef>
                <a:spcPts val="1500"/>
              </a:spcBef>
              <a:spcAft>
                <a:spcPts val="0"/>
              </a:spcAft>
              <a:buClr>
                <a:schemeClr val="lt1"/>
              </a:buClr>
              <a:buSzPts val="1419"/>
              <a:buFont typeface="Raleway SemiBold"/>
              <a:buAutoNum type="arabicPeriod"/>
            </a:pPr>
            <a:r>
              <a:rPr lang="en" sz="1418" i="1" dirty="0">
                <a:solidFill>
                  <a:schemeClr val="lt1"/>
                </a:solidFill>
                <a:latin typeface="Raleway SemiBold"/>
                <a:ea typeface="Raleway SemiBold"/>
                <a:cs typeface="Raleway SemiBold"/>
                <a:sym typeface="Raleway SemiBold"/>
              </a:rPr>
              <a:t>Describe la casa de tus sueños. </a:t>
            </a:r>
            <a:r>
              <a:rPr lang="en" sz="1418" dirty="0">
                <a:solidFill>
                  <a:schemeClr val="lt1"/>
                </a:solidFill>
                <a:latin typeface="Raleway SemiBold"/>
                <a:ea typeface="Raleway SemiBold"/>
                <a:cs typeface="Raleway SemiBold"/>
                <a:sym typeface="Raleway SemiBold"/>
              </a:rPr>
              <a:t>Describe your dream house.</a:t>
            </a:r>
            <a:endParaRPr sz="1418" dirty="0">
              <a:solidFill>
                <a:schemeClr val="lt1"/>
              </a:solidFill>
              <a:latin typeface="Raleway SemiBold"/>
              <a:ea typeface="Raleway SemiBold"/>
              <a:cs typeface="Raleway SemiBold"/>
              <a:sym typeface="Raleway SemiBold"/>
            </a:endParaRPr>
          </a:p>
          <a:p>
            <a:pPr marL="457200" lvl="0" indent="0" algn="l" rtl="0">
              <a:lnSpc>
                <a:spcPct val="80000"/>
              </a:lnSpc>
              <a:spcBef>
                <a:spcPts val="1500"/>
              </a:spcBef>
              <a:spcAft>
                <a:spcPts val="0"/>
              </a:spcAft>
              <a:buNone/>
            </a:pPr>
            <a:endParaRPr sz="1418" dirty="0">
              <a:solidFill>
                <a:schemeClr val="lt1"/>
              </a:solidFill>
              <a:latin typeface="Raleway SemiBold"/>
              <a:ea typeface="Raleway SemiBold"/>
              <a:cs typeface="Raleway SemiBold"/>
              <a:sym typeface="Raleway SemiBold"/>
            </a:endParaRPr>
          </a:p>
          <a:p>
            <a:pPr marL="457200" lvl="0" indent="-318705" algn="l" rtl="0">
              <a:lnSpc>
                <a:spcPct val="80000"/>
              </a:lnSpc>
              <a:spcBef>
                <a:spcPts val="1500"/>
              </a:spcBef>
              <a:spcAft>
                <a:spcPts val="0"/>
              </a:spcAft>
              <a:buClr>
                <a:schemeClr val="lt1"/>
              </a:buClr>
              <a:buSzPts val="1419"/>
              <a:buFont typeface="Raleway SemiBold"/>
              <a:buAutoNum type="arabicPeriod"/>
            </a:pPr>
            <a:r>
              <a:rPr lang="en" sz="1418" i="1" dirty="0">
                <a:solidFill>
                  <a:schemeClr val="lt1"/>
                </a:solidFill>
                <a:latin typeface="Raleway SemiBold"/>
                <a:ea typeface="Raleway SemiBold"/>
                <a:cs typeface="Raleway SemiBold"/>
                <a:sym typeface="Raleway SemiBold"/>
              </a:rPr>
              <a:t>Describe las casas en las que has vivido. </a:t>
            </a:r>
            <a:r>
              <a:rPr lang="en" sz="1418" dirty="0">
                <a:solidFill>
                  <a:schemeClr val="lt1"/>
                </a:solidFill>
                <a:latin typeface="Raleway SemiBold"/>
                <a:ea typeface="Raleway SemiBold"/>
                <a:cs typeface="Raleway SemiBold"/>
                <a:sym typeface="Raleway SemiBold"/>
              </a:rPr>
              <a:t>Describe the houses you’ve lived in.</a:t>
            </a:r>
            <a:endParaRPr sz="1418" dirty="0">
              <a:solidFill>
                <a:schemeClr val="lt1"/>
              </a:solidFill>
              <a:latin typeface="Raleway SemiBold"/>
              <a:ea typeface="Raleway SemiBold"/>
              <a:cs typeface="Raleway SemiBold"/>
              <a:sym typeface="Raleway SemiBold"/>
            </a:endParaRPr>
          </a:p>
          <a:p>
            <a:pPr marL="0" lvl="0" indent="0" algn="l" rtl="0">
              <a:lnSpc>
                <a:spcPct val="80000"/>
              </a:lnSpc>
              <a:spcBef>
                <a:spcPts val="1500"/>
              </a:spcBef>
              <a:spcAft>
                <a:spcPts val="0"/>
              </a:spcAft>
              <a:buNone/>
            </a:pPr>
            <a:endParaRPr sz="1418" dirty="0">
              <a:solidFill>
                <a:schemeClr val="lt1"/>
              </a:solidFill>
              <a:latin typeface="Raleway SemiBold"/>
              <a:ea typeface="Raleway SemiBold"/>
              <a:cs typeface="Raleway SemiBold"/>
              <a:sym typeface="Raleway SemiBold"/>
            </a:endParaRPr>
          </a:p>
          <a:p>
            <a:pPr marL="457200" lvl="0" indent="-318705" algn="l" rtl="0">
              <a:lnSpc>
                <a:spcPct val="80000"/>
              </a:lnSpc>
              <a:spcBef>
                <a:spcPts val="1500"/>
              </a:spcBef>
              <a:spcAft>
                <a:spcPts val="0"/>
              </a:spcAft>
              <a:buClr>
                <a:schemeClr val="lt1"/>
              </a:buClr>
              <a:buSzPts val="1419"/>
              <a:buFont typeface="Raleway SemiBold"/>
              <a:buAutoNum type="arabicPeriod"/>
            </a:pPr>
            <a:r>
              <a:rPr lang="en" sz="1418" i="1" dirty="0">
                <a:solidFill>
                  <a:schemeClr val="lt1"/>
                </a:solidFill>
                <a:latin typeface="Raleway SemiBold"/>
                <a:ea typeface="Raleway SemiBold"/>
                <a:cs typeface="Raleway SemiBold"/>
                <a:sym typeface="Raleway SemiBold"/>
              </a:rPr>
              <a:t>Describe la casa de tu infancia. </a:t>
            </a:r>
            <a:r>
              <a:rPr lang="en" sz="1418" dirty="0">
                <a:solidFill>
                  <a:schemeClr val="lt1"/>
                </a:solidFill>
                <a:latin typeface="Raleway SemiBold"/>
                <a:ea typeface="Raleway SemiBold"/>
                <a:cs typeface="Raleway SemiBold"/>
                <a:sym typeface="Raleway SemiBold"/>
              </a:rPr>
              <a:t>Describe your childhood home.</a:t>
            </a:r>
            <a:endParaRPr sz="1418" dirty="0">
              <a:solidFill>
                <a:schemeClr val="lt1"/>
              </a:solidFill>
              <a:latin typeface="Raleway SemiBold"/>
              <a:ea typeface="Raleway SemiBold"/>
              <a:cs typeface="Raleway SemiBold"/>
              <a:sym typeface="Raleway SemiBold"/>
            </a:endParaRPr>
          </a:p>
          <a:p>
            <a:pPr marL="0" lvl="0" indent="0" algn="l" rtl="0">
              <a:lnSpc>
                <a:spcPct val="80000"/>
              </a:lnSpc>
              <a:spcBef>
                <a:spcPts val="1500"/>
              </a:spcBef>
              <a:spcAft>
                <a:spcPts val="0"/>
              </a:spcAft>
              <a:buNone/>
            </a:pPr>
            <a:endParaRPr sz="1418" i="1" dirty="0">
              <a:latin typeface="Raleway SemiBold"/>
              <a:ea typeface="Raleway SemiBold"/>
              <a:cs typeface="Raleway SemiBold"/>
              <a:sym typeface="Raleway SemiBold"/>
            </a:endParaRPr>
          </a:p>
          <a:p>
            <a:pPr marL="0" lvl="0" indent="0" algn="l" rtl="0">
              <a:lnSpc>
                <a:spcPct val="80000"/>
              </a:lnSpc>
              <a:spcBef>
                <a:spcPts val="1500"/>
              </a:spcBef>
              <a:spcAft>
                <a:spcPts val="0"/>
              </a:spcAft>
              <a:buSzPts val="275"/>
              <a:buNone/>
            </a:pPr>
            <a:endParaRPr sz="250" dirty="0">
              <a:latin typeface="Arial"/>
              <a:ea typeface="Arial"/>
              <a:cs typeface="Arial"/>
              <a:sym typeface="Arial"/>
            </a:endParaRPr>
          </a:p>
          <a:p>
            <a:pPr marL="0" lvl="0" indent="0" algn="l" rtl="0">
              <a:lnSpc>
                <a:spcPct val="80000"/>
              </a:lnSpc>
              <a:spcBef>
                <a:spcPts val="400"/>
              </a:spcBef>
              <a:spcAft>
                <a:spcPts val="1200"/>
              </a:spcAft>
              <a:buSzPts val="275"/>
              <a:buNone/>
            </a:pPr>
            <a:endParaRPr sz="3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rPr>
              <a:t>Los Verbos - Vocabulary</a:t>
            </a:r>
            <a:endParaRPr>
              <a:solidFill>
                <a:schemeClr val="lt1"/>
              </a:solidFill>
            </a:endParaRPr>
          </a:p>
        </p:txBody>
      </p:sp>
      <p:sp>
        <p:nvSpPr>
          <p:cNvPr id="4" name="TextBox 3">
            <a:extLst>
              <a:ext uri="{FF2B5EF4-FFF2-40B4-BE49-F238E27FC236}">
                <a16:creationId xmlns:a16="http://schemas.microsoft.com/office/drawing/2014/main" id="{84802930-D22B-3449-6625-1A65D94C5996}"/>
              </a:ext>
            </a:extLst>
          </p:cNvPr>
          <p:cNvSpPr txBox="1"/>
          <p:nvPr/>
        </p:nvSpPr>
        <p:spPr>
          <a:xfrm>
            <a:off x="609599" y="1771531"/>
            <a:ext cx="8400585" cy="1600438"/>
          </a:xfrm>
          <a:prstGeom prst="rect">
            <a:avLst/>
          </a:prstGeom>
          <a:noFill/>
        </p:spPr>
        <p:txBody>
          <a:bodyPr wrap="square" rtlCol="0">
            <a:spAutoFit/>
          </a:bodyPr>
          <a:lstStyle/>
          <a:p>
            <a:r>
              <a:rPr lang="en-US" b="1" dirty="0">
                <a:solidFill>
                  <a:schemeClr val="lt1"/>
                </a:solidFill>
                <a:latin typeface="Raleway"/>
                <a:ea typeface="Raleway"/>
                <a:cs typeface="Raleway"/>
                <a:sym typeface="Raleway"/>
              </a:rPr>
              <a:t>¿</a:t>
            </a:r>
            <a:r>
              <a:rPr lang="en-US" b="1" dirty="0" err="1">
                <a:solidFill>
                  <a:schemeClr val="lt1"/>
                </a:solidFill>
                <a:latin typeface="Raleway"/>
                <a:ea typeface="Raleway"/>
                <a:cs typeface="Raleway"/>
                <a:sym typeface="Raleway"/>
              </a:rPr>
              <a:t>Te</a:t>
            </a:r>
            <a:r>
              <a:rPr lang="en-US" b="1" dirty="0">
                <a:solidFill>
                  <a:schemeClr val="lt1"/>
                </a:solidFill>
                <a:latin typeface="Raleway"/>
                <a:ea typeface="Raleway"/>
                <a:cs typeface="Raleway"/>
                <a:sym typeface="Raleway"/>
              </a:rPr>
              <a:t> </a:t>
            </a:r>
            <a:r>
              <a:rPr lang="en-US" b="1" dirty="0" err="1">
                <a:solidFill>
                  <a:schemeClr val="lt1"/>
                </a:solidFill>
                <a:latin typeface="Raleway"/>
                <a:ea typeface="Raleway"/>
                <a:cs typeface="Raleway"/>
                <a:sym typeface="Raleway"/>
              </a:rPr>
              <a:t>gusta</a:t>
            </a:r>
            <a:r>
              <a:rPr lang="en-US" b="1" dirty="0">
                <a:solidFill>
                  <a:schemeClr val="lt1"/>
                </a:solidFill>
                <a:latin typeface="Raleway"/>
                <a:ea typeface="Raleway"/>
                <a:cs typeface="Raleway"/>
                <a:sym typeface="Raleway"/>
              </a:rPr>
              <a:t> </a:t>
            </a:r>
            <a:r>
              <a:rPr lang="en-US" b="1" dirty="0" err="1">
                <a:solidFill>
                  <a:schemeClr val="lt1"/>
                </a:solidFill>
                <a:latin typeface="Raleway"/>
                <a:ea typeface="Raleway"/>
                <a:cs typeface="Raleway"/>
                <a:sym typeface="Raleway"/>
              </a:rPr>
              <a:t>cocinar</a:t>
            </a:r>
            <a:r>
              <a:rPr lang="en-US" b="1" dirty="0">
                <a:solidFill>
                  <a:schemeClr val="lt1"/>
                </a:solidFill>
                <a:latin typeface="Raleway"/>
                <a:ea typeface="Raleway"/>
                <a:cs typeface="Raleway"/>
                <a:sym typeface="Raleway"/>
              </a:rPr>
              <a:t>? 				Do you like to cook?</a:t>
            </a:r>
          </a:p>
          <a:p>
            <a:endParaRPr lang="en-US" dirty="0"/>
          </a:p>
          <a:p>
            <a:r>
              <a:rPr lang="en-US" b="1" dirty="0">
                <a:solidFill>
                  <a:schemeClr val="lt1"/>
                </a:solidFill>
                <a:latin typeface="Raleway"/>
                <a:ea typeface="Raleway"/>
                <a:cs typeface="Raleway"/>
                <a:sym typeface="Raleway"/>
              </a:rPr>
              <a:t>¿</a:t>
            </a:r>
            <a:r>
              <a:rPr lang="en-US" b="1" dirty="0" err="1">
                <a:solidFill>
                  <a:schemeClr val="lt1"/>
                </a:solidFill>
                <a:latin typeface="Raleway"/>
                <a:ea typeface="Raleway"/>
                <a:cs typeface="Raleway"/>
                <a:sym typeface="Raleway"/>
              </a:rPr>
              <a:t>Cuáles</a:t>
            </a:r>
            <a:r>
              <a:rPr lang="en-US" b="1" dirty="0">
                <a:solidFill>
                  <a:schemeClr val="lt1"/>
                </a:solidFill>
                <a:latin typeface="Raleway"/>
                <a:ea typeface="Raleway"/>
                <a:cs typeface="Raleway"/>
                <a:sym typeface="Raleway"/>
              </a:rPr>
              <a:t> </a:t>
            </a:r>
            <a:r>
              <a:rPr lang="en-US" b="1" dirty="0" err="1">
                <a:solidFill>
                  <a:schemeClr val="lt1"/>
                </a:solidFill>
                <a:latin typeface="Raleway"/>
                <a:ea typeface="Raleway"/>
                <a:cs typeface="Raleway"/>
                <a:sym typeface="Raleway"/>
              </a:rPr>
              <a:t>quehaceres</a:t>
            </a:r>
            <a:r>
              <a:rPr lang="en-US" b="1" dirty="0">
                <a:solidFill>
                  <a:schemeClr val="lt1"/>
                </a:solidFill>
                <a:latin typeface="Raleway"/>
                <a:ea typeface="Raleway"/>
                <a:cs typeface="Raleway"/>
                <a:sym typeface="Raleway"/>
              </a:rPr>
              <a:t> </a:t>
            </a:r>
            <a:r>
              <a:rPr lang="en-US" b="1" dirty="0" err="1">
                <a:solidFill>
                  <a:schemeClr val="lt1"/>
                </a:solidFill>
                <a:latin typeface="Raleway"/>
                <a:ea typeface="Raleway"/>
                <a:cs typeface="Raleway"/>
                <a:sym typeface="Raleway"/>
              </a:rPr>
              <a:t>haces</a:t>
            </a:r>
            <a:r>
              <a:rPr lang="en-US" b="1" dirty="0">
                <a:solidFill>
                  <a:schemeClr val="lt1"/>
                </a:solidFill>
                <a:latin typeface="Raleway"/>
                <a:ea typeface="Raleway"/>
                <a:cs typeface="Raleway"/>
                <a:sym typeface="Raleway"/>
              </a:rPr>
              <a:t>? 			What household chores do you do?</a:t>
            </a:r>
          </a:p>
          <a:p>
            <a:endParaRPr lang="en-US" dirty="0"/>
          </a:p>
          <a:p>
            <a:r>
              <a:rPr lang="es-ES" b="1" dirty="0">
                <a:solidFill>
                  <a:schemeClr val="lt1"/>
                </a:solidFill>
                <a:latin typeface="Raleway"/>
                <a:ea typeface="Raleway"/>
                <a:cs typeface="Raleway"/>
                <a:sym typeface="Raleway"/>
              </a:rPr>
              <a:t>¿Cuáles quehaceres te gustan hacer?   		</a:t>
            </a:r>
            <a:r>
              <a:rPr lang="en-US" b="1" dirty="0">
                <a:solidFill>
                  <a:schemeClr val="lt1"/>
                </a:solidFill>
                <a:latin typeface="Raleway"/>
                <a:ea typeface="Raleway"/>
                <a:cs typeface="Raleway"/>
                <a:sym typeface="Raleway"/>
              </a:rPr>
              <a:t>What household chores do you like to do?</a:t>
            </a:r>
          </a:p>
          <a:p>
            <a:endParaRPr lang="es-ES" b="1" dirty="0">
              <a:solidFill>
                <a:schemeClr val="lt1"/>
              </a:solidFill>
              <a:latin typeface="Raleway"/>
              <a:ea typeface="Raleway"/>
              <a:cs typeface="Raleway"/>
              <a:sym typeface="Raleway"/>
            </a:endParaRPr>
          </a:p>
          <a:p>
            <a:r>
              <a:rPr lang="es-ES" b="1" dirty="0">
                <a:solidFill>
                  <a:schemeClr val="lt1"/>
                </a:solidFill>
                <a:latin typeface="Raleway"/>
                <a:ea typeface="Raleway"/>
                <a:cs typeface="Raleway"/>
                <a:sym typeface="Raleway"/>
              </a:rPr>
              <a:t>¿Qué haces en tu jardín? 			 </a:t>
            </a:r>
            <a:r>
              <a:rPr lang="en-US" b="1" dirty="0">
                <a:solidFill>
                  <a:schemeClr val="lt1"/>
                </a:solidFill>
                <a:latin typeface="Raleway"/>
                <a:ea typeface="Raleway"/>
                <a:cs typeface="Raleway"/>
                <a:sym typeface="Raleway"/>
              </a:rPr>
              <a:t>What do you do in your yard?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rPr>
              <a:t>Los Verbos - Vocabulary</a:t>
            </a:r>
            <a:endParaRPr>
              <a:solidFill>
                <a:schemeClr val="lt1"/>
              </a:solidFill>
            </a:endParaRPr>
          </a:p>
        </p:txBody>
      </p:sp>
      <p:graphicFrame>
        <p:nvGraphicFramePr>
          <p:cNvPr id="115" name="Google Shape;115;p20"/>
          <p:cNvGraphicFramePr/>
          <p:nvPr>
            <p:extLst>
              <p:ext uri="{D42A27DB-BD31-4B8C-83A1-F6EECF244321}">
                <p14:modId xmlns:p14="http://schemas.microsoft.com/office/powerpoint/2010/main" val="3671109868"/>
              </p:ext>
            </p:extLst>
          </p:nvPr>
        </p:nvGraphicFramePr>
        <p:xfrm>
          <a:off x="2057525" y="1211350"/>
          <a:ext cx="6244075" cy="3535680"/>
        </p:xfrm>
        <a:graphic>
          <a:graphicData uri="http://schemas.openxmlformats.org/drawingml/2006/table">
            <a:tbl>
              <a:tblPr>
                <a:noFill/>
                <a:tableStyleId>{E00FDA6E-66E1-472B-8BB9-47595B7FD01E}</a:tableStyleId>
              </a:tblPr>
              <a:tblGrid>
                <a:gridCol w="2363725">
                  <a:extLst>
                    <a:ext uri="{9D8B030D-6E8A-4147-A177-3AD203B41FA5}">
                      <a16:colId xmlns:a16="http://schemas.microsoft.com/office/drawing/2014/main" val="20000"/>
                    </a:ext>
                  </a:extLst>
                </a:gridCol>
                <a:gridCol w="3880350">
                  <a:extLst>
                    <a:ext uri="{9D8B030D-6E8A-4147-A177-3AD203B41FA5}">
                      <a16:colId xmlns:a16="http://schemas.microsoft.com/office/drawing/2014/main" val="20001"/>
                    </a:ext>
                  </a:extLst>
                </a:gridCol>
              </a:tblGrid>
              <a:tr h="272175">
                <a:tc>
                  <a:txBody>
                    <a:bodyPr/>
                    <a:lstStyle/>
                    <a:p>
                      <a:pPr marL="0" lvl="0" indent="0" algn="l" rtl="0">
                        <a:lnSpc>
                          <a:spcPct val="115000"/>
                        </a:lnSpc>
                        <a:spcBef>
                          <a:spcPts val="1500"/>
                        </a:spcBef>
                        <a:spcAft>
                          <a:spcPts val="0"/>
                        </a:spcAft>
                        <a:buNone/>
                      </a:pPr>
                      <a:r>
                        <a:rPr lang="en" b="1" i="1" dirty="0">
                          <a:solidFill>
                            <a:schemeClr val="lt1"/>
                          </a:solidFill>
                          <a:latin typeface="Raleway"/>
                          <a:ea typeface="Raleway"/>
                          <a:cs typeface="Raleway"/>
                          <a:sym typeface="Raleway"/>
                        </a:rPr>
                        <a:t>quehaceres</a:t>
                      </a:r>
                      <a:endParaRPr b="1" i="1" dirty="0">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b="1">
                          <a:solidFill>
                            <a:schemeClr val="lt1"/>
                          </a:solidFill>
                          <a:latin typeface="Raleway"/>
                          <a:ea typeface="Raleway"/>
                          <a:cs typeface="Raleway"/>
                          <a:sym typeface="Raleway"/>
                        </a:rPr>
                        <a:t>household chores</a:t>
                      </a:r>
                      <a:endParaRPr b="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72175">
                <a:tc>
                  <a:txBody>
                    <a:bodyPr/>
                    <a:lstStyle/>
                    <a:p>
                      <a:pPr marL="0" lvl="0" indent="0" algn="l" rtl="0">
                        <a:lnSpc>
                          <a:spcPct val="115000"/>
                        </a:lnSpc>
                        <a:spcBef>
                          <a:spcPts val="1500"/>
                        </a:spcBef>
                        <a:spcAft>
                          <a:spcPts val="0"/>
                        </a:spcAft>
                        <a:buNone/>
                      </a:pPr>
                      <a:r>
                        <a:rPr lang="en" b="1" i="1" dirty="0">
                          <a:solidFill>
                            <a:schemeClr val="lt1"/>
                          </a:solidFill>
                          <a:latin typeface="Raleway"/>
                          <a:ea typeface="Raleway"/>
                          <a:cs typeface="Raleway"/>
                          <a:sym typeface="Raleway"/>
                        </a:rPr>
                        <a:t>cocinar</a:t>
                      </a:r>
                      <a:endParaRPr b="1" i="1" dirty="0">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b="1">
                          <a:solidFill>
                            <a:schemeClr val="lt1"/>
                          </a:solidFill>
                          <a:latin typeface="Raleway"/>
                          <a:ea typeface="Raleway"/>
                          <a:cs typeface="Raleway"/>
                          <a:sym typeface="Raleway"/>
                        </a:rPr>
                        <a:t>to cook</a:t>
                      </a:r>
                      <a:endParaRPr b="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72175">
                <a:tc>
                  <a:txBody>
                    <a:bodyPr/>
                    <a:lstStyle/>
                    <a:p>
                      <a:pPr marL="0" lvl="0" indent="0" algn="l" rtl="0">
                        <a:lnSpc>
                          <a:spcPct val="115000"/>
                        </a:lnSpc>
                        <a:spcBef>
                          <a:spcPts val="1500"/>
                        </a:spcBef>
                        <a:spcAft>
                          <a:spcPts val="0"/>
                        </a:spcAft>
                        <a:buNone/>
                      </a:pPr>
                      <a:r>
                        <a:rPr lang="en" b="1" i="1">
                          <a:solidFill>
                            <a:schemeClr val="lt1"/>
                          </a:solidFill>
                          <a:latin typeface="Raleway"/>
                          <a:ea typeface="Raleway"/>
                          <a:cs typeface="Raleway"/>
                          <a:sym typeface="Raleway"/>
                        </a:rPr>
                        <a:t>hornear</a:t>
                      </a:r>
                      <a:endParaRPr b="1" i="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b="1">
                          <a:solidFill>
                            <a:schemeClr val="lt1"/>
                          </a:solidFill>
                          <a:latin typeface="Raleway"/>
                          <a:ea typeface="Raleway"/>
                          <a:cs typeface="Raleway"/>
                          <a:sym typeface="Raleway"/>
                        </a:rPr>
                        <a:t>to bake</a:t>
                      </a:r>
                      <a:endParaRPr b="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72175">
                <a:tc>
                  <a:txBody>
                    <a:bodyPr/>
                    <a:lstStyle/>
                    <a:p>
                      <a:pPr marL="0" lvl="0" indent="0" algn="l" rtl="0">
                        <a:lnSpc>
                          <a:spcPct val="115000"/>
                        </a:lnSpc>
                        <a:spcBef>
                          <a:spcPts val="1500"/>
                        </a:spcBef>
                        <a:spcAft>
                          <a:spcPts val="0"/>
                        </a:spcAft>
                        <a:buNone/>
                      </a:pPr>
                      <a:r>
                        <a:rPr lang="en" b="1" i="1" dirty="0">
                          <a:solidFill>
                            <a:schemeClr val="lt1"/>
                          </a:solidFill>
                          <a:latin typeface="Raleway"/>
                          <a:ea typeface="Raleway"/>
                          <a:cs typeface="Raleway"/>
                          <a:sym typeface="Raleway"/>
                        </a:rPr>
                        <a:t>asar</a:t>
                      </a:r>
                      <a:endParaRPr b="1" i="1" dirty="0">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b="1">
                          <a:solidFill>
                            <a:schemeClr val="lt1"/>
                          </a:solidFill>
                          <a:latin typeface="Raleway"/>
                          <a:ea typeface="Raleway"/>
                          <a:cs typeface="Raleway"/>
                          <a:sym typeface="Raleway"/>
                        </a:rPr>
                        <a:t>to grill</a:t>
                      </a:r>
                      <a:endParaRPr b="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72175">
                <a:tc>
                  <a:txBody>
                    <a:bodyPr/>
                    <a:lstStyle/>
                    <a:p>
                      <a:pPr marL="0" lvl="0" indent="0" algn="l" rtl="0">
                        <a:lnSpc>
                          <a:spcPct val="115000"/>
                        </a:lnSpc>
                        <a:spcBef>
                          <a:spcPts val="1500"/>
                        </a:spcBef>
                        <a:spcAft>
                          <a:spcPts val="0"/>
                        </a:spcAft>
                        <a:buNone/>
                      </a:pPr>
                      <a:r>
                        <a:rPr lang="en" b="1" i="1">
                          <a:solidFill>
                            <a:schemeClr val="lt1"/>
                          </a:solidFill>
                          <a:latin typeface="Raleway"/>
                          <a:ea typeface="Raleway"/>
                          <a:cs typeface="Raleway"/>
                          <a:sym typeface="Raleway"/>
                        </a:rPr>
                        <a:t>lavar la ropa; los platos</a:t>
                      </a:r>
                      <a:endParaRPr b="1" i="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b="1">
                          <a:solidFill>
                            <a:schemeClr val="lt1"/>
                          </a:solidFill>
                          <a:latin typeface="Raleway"/>
                          <a:ea typeface="Raleway"/>
                          <a:cs typeface="Raleway"/>
                          <a:sym typeface="Raleway"/>
                        </a:rPr>
                        <a:t>to wash clothes; dishes</a:t>
                      </a:r>
                      <a:endParaRPr b="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72175">
                <a:tc>
                  <a:txBody>
                    <a:bodyPr/>
                    <a:lstStyle/>
                    <a:p>
                      <a:pPr marL="0" lvl="0" indent="0" algn="l" rtl="0">
                        <a:lnSpc>
                          <a:spcPct val="115000"/>
                        </a:lnSpc>
                        <a:spcBef>
                          <a:spcPts val="1500"/>
                        </a:spcBef>
                        <a:spcAft>
                          <a:spcPts val="0"/>
                        </a:spcAft>
                        <a:buNone/>
                      </a:pPr>
                      <a:r>
                        <a:rPr lang="en" b="1" i="1">
                          <a:solidFill>
                            <a:schemeClr val="lt1"/>
                          </a:solidFill>
                          <a:latin typeface="Raleway"/>
                          <a:ea typeface="Raleway"/>
                          <a:cs typeface="Raleway"/>
                          <a:sym typeface="Raleway"/>
                        </a:rPr>
                        <a:t>cortar el cesped/el pasto</a:t>
                      </a:r>
                      <a:endParaRPr b="1" i="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b="1">
                          <a:solidFill>
                            <a:schemeClr val="lt1"/>
                          </a:solidFill>
                          <a:latin typeface="Raleway"/>
                          <a:ea typeface="Raleway"/>
                          <a:cs typeface="Raleway"/>
                          <a:sym typeface="Raleway"/>
                        </a:rPr>
                        <a:t>to cut the grass</a:t>
                      </a:r>
                      <a:endParaRPr b="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72175">
                <a:tc>
                  <a:txBody>
                    <a:bodyPr/>
                    <a:lstStyle/>
                    <a:p>
                      <a:pPr marL="0" lvl="0" indent="0" algn="l" rtl="0">
                        <a:lnSpc>
                          <a:spcPct val="115000"/>
                        </a:lnSpc>
                        <a:spcBef>
                          <a:spcPts val="1500"/>
                        </a:spcBef>
                        <a:spcAft>
                          <a:spcPts val="0"/>
                        </a:spcAft>
                        <a:buNone/>
                      </a:pPr>
                      <a:r>
                        <a:rPr lang="en" b="1" i="1">
                          <a:solidFill>
                            <a:schemeClr val="lt1"/>
                          </a:solidFill>
                          <a:latin typeface="Raleway"/>
                          <a:ea typeface="Raleway"/>
                          <a:cs typeface="Raleway"/>
                          <a:sym typeface="Raleway"/>
                        </a:rPr>
                        <a:t>plantar las flores</a:t>
                      </a:r>
                      <a:endParaRPr b="1" i="1" dirty="0">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b="1">
                          <a:solidFill>
                            <a:schemeClr val="lt1"/>
                          </a:solidFill>
                          <a:latin typeface="Raleway"/>
                          <a:ea typeface="Raleway"/>
                          <a:cs typeface="Raleway"/>
                          <a:sym typeface="Raleway"/>
                        </a:rPr>
                        <a:t>to plant flowers</a:t>
                      </a:r>
                      <a:endParaRPr b="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72175">
                <a:tc>
                  <a:txBody>
                    <a:bodyPr/>
                    <a:lstStyle/>
                    <a:p>
                      <a:pPr marL="0" lvl="0" indent="0" algn="l" rtl="0">
                        <a:lnSpc>
                          <a:spcPct val="115000"/>
                        </a:lnSpc>
                        <a:spcBef>
                          <a:spcPts val="1500"/>
                        </a:spcBef>
                        <a:spcAft>
                          <a:spcPts val="0"/>
                        </a:spcAft>
                        <a:buNone/>
                      </a:pPr>
                      <a:r>
                        <a:rPr lang="en" b="1" i="1">
                          <a:solidFill>
                            <a:schemeClr val="lt1"/>
                          </a:solidFill>
                          <a:latin typeface="Raleway"/>
                          <a:ea typeface="Raleway"/>
                          <a:cs typeface="Raleway"/>
                          <a:sym typeface="Raleway"/>
                        </a:rPr>
                        <a:t>palear la nieva</a:t>
                      </a:r>
                      <a:endParaRPr b="1" i="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b="1">
                          <a:solidFill>
                            <a:schemeClr val="lt1"/>
                          </a:solidFill>
                          <a:latin typeface="Raleway"/>
                          <a:ea typeface="Raleway"/>
                          <a:cs typeface="Raleway"/>
                          <a:sym typeface="Raleway"/>
                        </a:rPr>
                        <a:t>to shovel snow</a:t>
                      </a:r>
                      <a:endParaRPr b="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72175">
                <a:tc>
                  <a:txBody>
                    <a:bodyPr/>
                    <a:lstStyle/>
                    <a:p>
                      <a:pPr marL="0" lvl="0" indent="0" algn="l" rtl="0">
                        <a:lnSpc>
                          <a:spcPct val="115000"/>
                        </a:lnSpc>
                        <a:spcBef>
                          <a:spcPts val="1500"/>
                        </a:spcBef>
                        <a:spcAft>
                          <a:spcPts val="0"/>
                        </a:spcAft>
                        <a:buNone/>
                      </a:pPr>
                      <a:r>
                        <a:rPr lang="en" b="1" i="1">
                          <a:solidFill>
                            <a:schemeClr val="lt1"/>
                          </a:solidFill>
                          <a:latin typeface="Raleway"/>
                          <a:ea typeface="Raleway"/>
                          <a:cs typeface="Raleway"/>
                          <a:sym typeface="Raleway"/>
                        </a:rPr>
                        <a:t>coser</a:t>
                      </a:r>
                      <a:endParaRPr b="1" i="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b="1">
                          <a:solidFill>
                            <a:schemeClr val="lt1"/>
                          </a:solidFill>
                          <a:latin typeface="Raleway"/>
                          <a:ea typeface="Raleway"/>
                          <a:cs typeface="Raleway"/>
                          <a:sym typeface="Raleway"/>
                        </a:rPr>
                        <a:t>to knit, sew</a:t>
                      </a:r>
                      <a:endParaRPr b="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72175">
                <a:tc>
                  <a:txBody>
                    <a:bodyPr/>
                    <a:lstStyle/>
                    <a:p>
                      <a:pPr marL="0" lvl="0" indent="0" algn="l" rtl="0">
                        <a:lnSpc>
                          <a:spcPct val="115000"/>
                        </a:lnSpc>
                        <a:spcBef>
                          <a:spcPts val="1500"/>
                        </a:spcBef>
                        <a:spcAft>
                          <a:spcPts val="0"/>
                        </a:spcAft>
                        <a:buNone/>
                      </a:pPr>
                      <a:r>
                        <a:rPr lang="en" b="1" i="1">
                          <a:solidFill>
                            <a:schemeClr val="lt1"/>
                          </a:solidFill>
                          <a:latin typeface="Raleway"/>
                          <a:ea typeface="Raleway"/>
                          <a:cs typeface="Raleway"/>
                          <a:sym typeface="Raleway"/>
                        </a:rPr>
                        <a:t>reparar cosas</a:t>
                      </a:r>
                      <a:endParaRPr b="1" i="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b="1" dirty="0">
                          <a:solidFill>
                            <a:schemeClr val="lt1"/>
                          </a:solidFill>
                          <a:latin typeface="Raleway"/>
                          <a:ea typeface="Raleway"/>
                          <a:cs typeface="Raleway"/>
                          <a:sym typeface="Raleway"/>
                        </a:rPr>
                        <a:t>to repair things</a:t>
                      </a:r>
                      <a:endParaRPr b="1" dirty="0">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2439600" y="300700"/>
            <a:ext cx="6321600" cy="635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rPr>
              <a:t>Actividad~ Yo también</a:t>
            </a:r>
            <a:endParaRPr>
              <a:solidFill>
                <a:schemeClr val="lt1"/>
              </a:solidFill>
            </a:endParaRPr>
          </a:p>
        </p:txBody>
      </p:sp>
      <p:sp>
        <p:nvSpPr>
          <p:cNvPr id="121" name="Google Shape;121;p21"/>
          <p:cNvSpPr txBox="1">
            <a:spLocks noGrp="1"/>
          </p:cNvSpPr>
          <p:nvPr>
            <p:ph type="body" idx="1"/>
          </p:nvPr>
        </p:nvSpPr>
        <p:spPr>
          <a:xfrm>
            <a:off x="747125" y="1384865"/>
            <a:ext cx="1006800" cy="1682700"/>
          </a:xfrm>
          <a:prstGeom prst="rect">
            <a:avLst/>
          </a:prstGeom>
        </p:spPr>
        <p:txBody>
          <a:bodyPr spcFirstLastPara="1" wrap="square" lIns="91425" tIns="91425" rIns="91425" bIns="91425" anchor="t" anchorCtr="0">
            <a:noAutofit/>
          </a:bodyPr>
          <a:lstStyle/>
          <a:p>
            <a:pPr marL="0" lvl="0" indent="0" algn="l" rtl="0">
              <a:lnSpc>
                <a:spcPct val="80000"/>
              </a:lnSpc>
              <a:spcBef>
                <a:spcPts val="1500"/>
              </a:spcBef>
              <a:spcAft>
                <a:spcPts val="0"/>
              </a:spcAft>
              <a:buNone/>
            </a:pPr>
            <a:r>
              <a:rPr lang="en" sz="1418" b="1" dirty="0">
                <a:solidFill>
                  <a:schemeClr val="lt1"/>
                </a:solidFill>
                <a:latin typeface="Raleway"/>
                <a:ea typeface="Raleway"/>
                <a:cs typeface="Raleway"/>
                <a:sym typeface="Raleway"/>
              </a:rPr>
              <a:t>Yo tambien: I agree</a:t>
            </a:r>
            <a:endParaRPr sz="1418" b="1" dirty="0">
              <a:solidFill>
                <a:schemeClr val="lt1"/>
              </a:solidFill>
              <a:latin typeface="Raleway"/>
              <a:ea typeface="Raleway"/>
              <a:cs typeface="Raleway"/>
              <a:sym typeface="Raleway"/>
            </a:endParaRPr>
          </a:p>
          <a:p>
            <a:pPr marL="0" lvl="0" indent="0" algn="l" rtl="0">
              <a:lnSpc>
                <a:spcPct val="80000"/>
              </a:lnSpc>
              <a:spcBef>
                <a:spcPts val="1500"/>
              </a:spcBef>
              <a:spcAft>
                <a:spcPts val="0"/>
              </a:spcAft>
              <a:buNone/>
            </a:pPr>
            <a:r>
              <a:rPr lang="en" sz="1418" b="1" dirty="0">
                <a:solidFill>
                  <a:schemeClr val="lt1"/>
                </a:solidFill>
                <a:latin typeface="Raleway"/>
                <a:ea typeface="Raleway"/>
                <a:cs typeface="Raleway"/>
                <a:sym typeface="Raleway"/>
              </a:rPr>
              <a:t>Yo tampoco: Me neither</a:t>
            </a:r>
            <a:endParaRPr sz="1418" b="1" dirty="0">
              <a:solidFill>
                <a:schemeClr val="lt1"/>
              </a:solidFill>
              <a:latin typeface="Raleway"/>
              <a:ea typeface="Raleway"/>
              <a:cs typeface="Raleway"/>
              <a:sym typeface="Raleway"/>
            </a:endParaRPr>
          </a:p>
          <a:p>
            <a:pPr marL="0" lvl="0" indent="0" algn="l" rtl="0">
              <a:lnSpc>
                <a:spcPct val="80000"/>
              </a:lnSpc>
              <a:spcBef>
                <a:spcPts val="1500"/>
              </a:spcBef>
              <a:spcAft>
                <a:spcPts val="0"/>
              </a:spcAft>
              <a:buNone/>
            </a:pPr>
            <a:endParaRPr sz="1418" dirty="0">
              <a:solidFill>
                <a:schemeClr val="lt1"/>
              </a:solidFill>
              <a:latin typeface="Raleway SemiBold"/>
              <a:ea typeface="Raleway SemiBold"/>
              <a:cs typeface="Raleway SemiBold"/>
              <a:sym typeface="Raleway SemiBold"/>
            </a:endParaRPr>
          </a:p>
          <a:p>
            <a:pPr marL="0" lvl="0" indent="0" algn="l" rtl="0">
              <a:lnSpc>
                <a:spcPct val="80000"/>
              </a:lnSpc>
              <a:spcBef>
                <a:spcPts val="1500"/>
              </a:spcBef>
              <a:spcAft>
                <a:spcPts val="0"/>
              </a:spcAft>
              <a:buNone/>
            </a:pPr>
            <a:endParaRPr sz="1418" dirty="0">
              <a:solidFill>
                <a:schemeClr val="lt1"/>
              </a:solidFill>
              <a:latin typeface="Raleway SemiBold"/>
              <a:ea typeface="Raleway SemiBold"/>
              <a:cs typeface="Raleway SemiBold"/>
              <a:sym typeface="Raleway SemiBold"/>
            </a:endParaRPr>
          </a:p>
          <a:p>
            <a:pPr marL="0" lvl="0" indent="0" algn="l" rtl="0">
              <a:lnSpc>
                <a:spcPct val="80000"/>
              </a:lnSpc>
              <a:spcBef>
                <a:spcPts val="1500"/>
              </a:spcBef>
              <a:spcAft>
                <a:spcPts val="0"/>
              </a:spcAft>
              <a:buNone/>
            </a:pPr>
            <a:endParaRPr sz="1418" i="1" dirty="0">
              <a:latin typeface="Raleway SemiBold"/>
              <a:ea typeface="Raleway SemiBold"/>
              <a:cs typeface="Raleway SemiBold"/>
              <a:sym typeface="Raleway SemiBold"/>
            </a:endParaRPr>
          </a:p>
          <a:p>
            <a:pPr marL="0" lvl="0" indent="0" algn="l" rtl="0">
              <a:lnSpc>
                <a:spcPct val="80000"/>
              </a:lnSpc>
              <a:spcBef>
                <a:spcPts val="1500"/>
              </a:spcBef>
              <a:spcAft>
                <a:spcPts val="0"/>
              </a:spcAft>
              <a:buSzPts val="275"/>
              <a:buNone/>
            </a:pPr>
            <a:endParaRPr sz="250" dirty="0">
              <a:latin typeface="Arial"/>
              <a:ea typeface="Arial"/>
              <a:cs typeface="Arial"/>
              <a:sym typeface="Arial"/>
            </a:endParaRPr>
          </a:p>
          <a:p>
            <a:pPr marL="0" lvl="0" indent="0" algn="l" rtl="0">
              <a:lnSpc>
                <a:spcPct val="80000"/>
              </a:lnSpc>
              <a:spcBef>
                <a:spcPts val="400"/>
              </a:spcBef>
              <a:spcAft>
                <a:spcPts val="1200"/>
              </a:spcAft>
              <a:buSzPts val="275"/>
              <a:buNone/>
            </a:pPr>
            <a:endParaRPr sz="350" dirty="0"/>
          </a:p>
        </p:txBody>
      </p:sp>
      <p:graphicFrame>
        <p:nvGraphicFramePr>
          <p:cNvPr id="122" name="Google Shape;122;p21"/>
          <p:cNvGraphicFramePr/>
          <p:nvPr/>
        </p:nvGraphicFramePr>
        <p:xfrm>
          <a:off x="2265150" y="1228950"/>
          <a:ext cx="5783975" cy="2427567"/>
        </p:xfrm>
        <a:graphic>
          <a:graphicData uri="http://schemas.openxmlformats.org/drawingml/2006/table">
            <a:tbl>
              <a:tblPr>
                <a:noFill/>
                <a:tableStyleId>{E00FDA6E-66E1-472B-8BB9-47595B7FD01E}</a:tableStyleId>
              </a:tblPr>
              <a:tblGrid>
                <a:gridCol w="2189550">
                  <a:extLst>
                    <a:ext uri="{9D8B030D-6E8A-4147-A177-3AD203B41FA5}">
                      <a16:colId xmlns:a16="http://schemas.microsoft.com/office/drawing/2014/main" val="20000"/>
                    </a:ext>
                  </a:extLst>
                </a:gridCol>
                <a:gridCol w="3594425">
                  <a:extLst>
                    <a:ext uri="{9D8B030D-6E8A-4147-A177-3AD203B41FA5}">
                      <a16:colId xmlns:a16="http://schemas.microsoft.com/office/drawing/2014/main" val="20001"/>
                    </a:ext>
                  </a:extLst>
                </a:gridCol>
              </a:tblGrid>
              <a:tr h="277325">
                <a:tc>
                  <a:txBody>
                    <a:bodyPr/>
                    <a:lstStyle/>
                    <a:p>
                      <a:pPr marL="0" lvl="0" indent="0" algn="l" rtl="0">
                        <a:lnSpc>
                          <a:spcPct val="115000"/>
                        </a:lnSpc>
                        <a:spcBef>
                          <a:spcPts val="1500"/>
                        </a:spcBef>
                        <a:spcAft>
                          <a:spcPts val="0"/>
                        </a:spcAft>
                        <a:buNone/>
                      </a:pPr>
                      <a:r>
                        <a:rPr lang="en" sz="1200" b="1" i="1">
                          <a:solidFill>
                            <a:schemeClr val="lt1"/>
                          </a:solidFill>
                          <a:latin typeface="Raleway"/>
                          <a:ea typeface="Raleway"/>
                          <a:cs typeface="Raleway"/>
                          <a:sym typeface="Raleway"/>
                        </a:rPr>
                        <a:t>Me gusta mi casa.</a:t>
                      </a:r>
                      <a:endParaRPr sz="1200" b="1" i="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sz="1200" b="1">
                          <a:solidFill>
                            <a:schemeClr val="lt1"/>
                          </a:solidFill>
                          <a:latin typeface="Raleway"/>
                          <a:ea typeface="Raleway"/>
                          <a:cs typeface="Raleway"/>
                          <a:sym typeface="Raleway"/>
                        </a:rPr>
                        <a:t>I like my house.</a:t>
                      </a:r>
                      <a:endParaRPr sz="1200" b="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77325">
                <a:tc>
                  <a:txBody>
                    <a:bodyPr/>
                    <a:lstStyle/>
                    <a:p>
                      <a:pPr marL="0" lvl="0" indent="0" algn="l" rtl="0">
                        <a:lnSpc>
                          <a:spcPct val="115000"/>
                        </a:lnSpc>
                        <a:spcBef>
                          <a:spcPts val="1500"/>
                        </a:spcBef>
                        <a:spcAft>
                          <a:spcPts val="0"/>
                        </a:spcAft>
                        <a:buNone/>
                      </a:pPr>
                      <a:r>
                        <a:rPr lang="en" sz="1200" b="1" i="1" dirty="0">
                          <a:solidFill>
                            <a:schemeClr val="lt1"/>
                          </a:solidFill>
                          <a:latin typeface="Raleway"/>
                          <a:ea typeface="Raleway"/>
                          <a:cs typeface="Raleway"/>
                          <a:sym typeface="Raleway"/>
                        </a:rPr>
                        <a:t>No me gusta mi casa.</a:t>
                      </a:r>
                      <a:endParaRPr sz="1200" b="1" i="1" dirty="0">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sz="1200" b="1">
                          <a:solidFill>
                            <a:schemeClr val="lt1"/>
                          </a:solidFill>
                          <a:latin typeface="Raleway"/>
                          <a:ea typeface="Raleway"/>
                          <a:cs typeface="Raleway"/>
                          <a:sym typeface="Raleway"/>
                        </a:rPr>
                        <a:t>I don’t like my house.</a:t>
                      </a:r>
                      <a:endParaRPr sz="1200" b="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77325">
                <a:tc>
                  <a:txBody>
                    <a:bodyPr/>
                    <a:lstStyle/>
                    <a:p>
                      <a:pPr marL="0" lvl="0" indent="0" algn="l" rtl="0">
                        <a:lnSpc>
                          <a:spcPct val="115000"/>
                        </a:lnSpc>
                        <a:spcBef>
                          <a:spcPts val="1500"/>
                        </a:spcBef>
                        <a:spcAft>
                          <a:spcPts val="0"/>
                        </a:spcAft>
                        <a:buNone/>
                      </a:pPr>
                      <a:r>
                        <a:rPr lang="en" sz="1200" b="1" i="1">
                          <a:solidFill>
                            <a:schemeClr val="lt1"/>
                          </a:solidFill>
                          <a:latin typeface="Raleway"/>
                          <a:ea typeface="Raleway"/>
                          <a:cs typeface="Raleway"/>
                          <a:sym typeface="Raleway"/>
                        </a:rPr>
                        <a:t>Quiero un jardín grande.</a:t>
                      </a:r>
                      <a:endParaRPr sz="1200" b="1" i="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sz="1200" b="1">
                          <a:solidFill>
                            <a:schemeClr val="lt1"/>
                          </a:solidFill>
                          <a:latin typeface="Raleway"/>
                          <a:ea typeface="Raleway"/>
                          <a:cs typeface="Raleway"/>
                          <a:sym typeface="Raleway"/>
                        </a:rPr>
                        <a:t>I want a large garden.</a:t>
                      </a:r>
                      <a:endParaRPr sz="1200" b="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77325">
                <a:tc>
                  <a:txBody>
                    <a:bodyPr/>
                    <a:lstStyle/>
                    <a:p>
                      <a:pPr marL="0" lvl="0" indent="0" algn="l" rtl="0">
                        <a:lnSpc>
                          <a:spcPct val="115000"/>
                        </a:lnSpc>
                        <a:spcBef>
                          <a:spcPts val="1500"/>
                        </a:spcBef>
                        <a:spcAft>
                          <a:spcPts val="0"/>
                        </a:spcAft>
                        <a:buNone/>
                      </a:pPr>
                      <a:r>
                        <a:rPr lang="en" sz="1200" b="1" i="1" dirty="0">
                          <a:solidFill>
                            <a:schemeClr val="lt1"/>
                          </a:solidFill>
                          <a:latin typeface="Raleway"/>
                          <a:ea typeface="Raleway"/>
                          <a:cs typeface="Raleway"/>
                          <a:sym typeface="Raleway"/>
                        </a:rPr>
                        <a:t>Me gusta me vecindario.</a:t>
                      </a:r>
                      <a:endParaRPr sz="1200" b="1" i="1" dirty="0">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sz="1200" b="1">
                          <a:solidFill>
                            <a:schemeClr val="lt1"/>
                          </a:solidFill>
                          <a:latin typeface="Raleway"/>
                          <a:ea typeface="Raleway"/>
                          <a:cs typeface="Raleway"/>
                          <a:sym typeface="Raleway"/>
                        </a:rPr>
                        <a:t>I like my neighborhood.</a:t>
                      </a:r>
                      <a:endParaRPr sz="1200" b="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77325">
                <a:tc>
                  <a:txBody>
                    <a:bodyPr/>
                    <a:lstStyle/>
                    <a:p>
                      <a:pPr marL="0" lvl="0" indent="0" algn="l" rtl="0">
                        <a:lnSpc>
                          <a:spcPct val="115000"/>
                        </a:lnSpc>
                        <a:spcBef>
                          <a:spcPts val="1500"/>
                        </a:spcBef>
                        <a:spcAft>
                          <a:spcPts val="0"/>
                        </a:spcAft>
                        <a:buNone/>
                      </a:pPr>
                      <a:r>
                        <a:rPr lang="en" sz="1200" b="1" i="1">
                          <a:solidFill>
                            <a:schemeClr val="lt1"/>
                          </a:solidFill>
                          <a:latin typeface="Raleway"/>
                          <a:ea typeface="Raleway"/>
                          <a:cs typeface="Raleway"/>
                          <a:sym typeface="Raleway"/>
                        </a:rPr>
                        <a:t>Quiero más vecinos.</a:t>
                      </a:r>
                      <a:endParaRPr sz="1200" b="1" i="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sz="1200" b="1">
                          <a:solidFill>
                            <a:schemeClr val="lt1"/>
                          </a:solidFill>
                          <a:latin typeface="Raleway"/>
                          <a:ea typeface="Raleway"/>
                          <a:cs typeface="Raleway"/>
                          <a:sym typeface="Raleway"/>
                        </a:rPr>
                        <a:t>I want more neighbors.</a:t>
                      </a:r>
                      <a:endParaRPr sz="1200" b="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77325">
                <a:tc>
                  <a:txBody>
                    <a:bodyPr/>
                    <a:lstStyle/>
                    <a:p>
                      <a:pPr marL="0" lvl="0" indent="0" algn="l" rtl="0">
                        <a:lnSpc>
                          <a:spcPct val="115000"/>
                        </a:lnSpc>
                        <a:spcBef>
                          <a:spcPts val="1500"/>
                        </a:spcBef>
                        <a:spcAft>
                          <a:spcPts val="0"/>
                        </a:spcAft>
                        <a:buNone/>
                      </a:pPr>
                      <a:r>
                        <a:rPr lang="en" sz="1200" b="1" i="1">
                          <a:solidFill>
                            <a:schemeClr val="lt1"/>
                          </a:solidFill>
                          <a:latin typeface="Raleway"/>
                          <a:ea typeface="Raleway"/>
                          <a:cs typeface="Raleway"/>
                          <a:sym typeface="Raleway"/>
                        </a:rPr>
                        <a:t>Prefiero vivir solo/a.</a:t>
                      </a:r>
                      <a:endParaRPr sz="1200" b="1" i="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sz="1200" b="1">
                          <a:solidFill>
                            <a:schemeClr val="lt1"/>
                          </a:solidFill>
                          <a:latin typeface="Raleway"/>
                          <a:ea typeface="Raleway"/>
                          <a:cs typeface="Raleway"/>
                          <a:sym typeface="Raleway"/>
                        </a:rPr>
                        <a:t>I prefer to live alone.</a:t>
                      </a:r>
                      <a:endParaRPr sz="1200" b="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77225">
                <a:tc>
                  <a:txBody>
                    <a:bodyPr/>
                    <a:lstStyle/>
                    <a:p>
                      <a:pPr marL="0" lvl="0" indent="0" algn="l" rtl="0">
                        <a:lnSpc>
                          <a:spcPct val="115000"/>
                        </a:lnSpc>
                        <a:spcBef>
                          <a:spcPts val="1500"/>
                        </a:spcBef>
                        <a:spcAft>
                          <a:spcPts val="0"/>
                        </a:spcAft>
                        <a:buNone/>
                      </a:pPr>
                      <a:r>
                        <a:rPr lang="en" sz="1200" b="1" i="1">
                          <a:solidFill>
                            <a:schemeClr val="lt1"/>
                          </a:solidFill>
                          <a:latin typeface="Raleway"/>
                          <a:ea typeface="Raleway"/>
                          <a:cs typeface="Raleway"/>
                          <a:sym typeface="Raleway"/>
                        </a:rPr>
                        <a:t>Me encantan mis mascotas </a:t>
                      </a:r>
                      <a:endParaRPr sz="1200" b="1" i="1">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1500"/>
                        </a:spcBef>
                        <a:spcAft>
                          <a:spcPts val="0"/>
                        </a:spcAft>
                        <a:buNone/>
                      </a:pPr>
                      <a:r>
                        <a:rPr lang="en" sz="1200" b="1" dirty="0">
                          <a:solidFill>
                            <a:schemeClr val="lt1"/>
                          </a:solidFill>
                          <a:latin typeface="Raleway"/>
                          <a:ea typeface="Raleway"/>
                          <a:cs typeface="Raleway"/>
                          <a:sym typeface="Raleway"/>
                        </a:rPr>
                        <a:t>I love my pets.</a:t>
                      </a:r>
                      <a:endParaRPr sz="1200" b="1" dirty="0">
                        <a:solidFill>
                          <a:schemeClr val="lt1"/>
                        </a:solidFill>
                        <a:latin typeface="Raleway"/>
                        <a:ea typeface="Raleway"/>
                        <a:cs typeface="Raleway"/>
                        <a:sym typeface="Raleway"/>
                      </a:endParaRPr>
                    </a:p>
                  </a:txBody>
                  <a:tcPr marL="63500" marR="63500" marT="63500" marB="635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TotalTime>
  <Words>1565</Words>
  <Application>Microsoft Office PowerPoint</Application>
  <PresentationFormat>On-screen Show (16:9)</PresentationFormat>
  <Paragraphs>159</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Raleway SemiBold</vt:lpstr>
      <vt:lpstr>Lato</vt:lpstr>
      <vt:lpstr>Times New Roman</vt:lpstr>
      <vt:lpstr>Arial</vt:lpstr>
      <vt:lpstr>Raleway</vt:lpstr>
      <vt:lpstr>Swiss</vt:lpstr>
      <vt:lpstr>Vamos a Charlar </vt:lpstr>
      <vt:lpstr>Introducciones</vt:lpstr>
      <vt:lpstr>Vocabulario</vt:lpstr>
      <vt:lpstr>Vocabulario</vt:lpstr>
      <vt:lpstr>Charla</vt:lpstr>
      <vt:lpstr>Charla (Intermediate/Advanced)</vt:lpstr>
      <vt:lpstr>Los Verbos - Vocabulary</vt:lpstr>
      <vt:lpstr>Los Verbos - Vocabulary</vt:lpstr>
      <vt:lpstr>Actividad~ Yo también</vt:lpstr>
      <vt:lpstr>Actividad~ Yo también</vt:lpstr>
      <vt:lpstr>Nota Cultural - Cultural Note</vt:lpstr>
      <vt:lpstr>Tarea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Vamos a Charlar</dc:title>
  <dc:creator>Owner</dc:creator>
  <cp:lastModifiedBy>Citlali Villafuerte</cp:lastModifiedBy>
  <cp:revision>9</cp:revision>
  <dcterms:modified xsi:type="dcterms:W3CDTF">2024-05-05T03:12:46Z</dcterms:modified>
</cp:coreProperties>
</file>