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15"/>
  </p:notesMasterIdLst>
  <p:sldIdLst>
    <p:sldId id="256" r:id="rId2"/>
    <p:sldId id="268" r:id="rId3"/>
    <p:sldId id="279" r:id="rId4"/>
    <p:sldId id="258" r:id="rId5"/>
    <p:sldId id="283" r:id="rId6"/>
    <p:sldId id="284" r:id="rId7"/>
    <p:sldId id="261" r:id="rId8"/>
    <p:sldId id="276" r:id="rId9"/>
    <p:sldId id="285" r:id="rId10"/>
    <p:sldId id="278" r:id="rId11"/>
    <p:sldId id="267" r:id="rId12"/>
    <p:sldId id="286"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94676"/>
  </p:normalViewPr>
  <p:slideViewPr>
    <p:cSldViewPr snapToGrid="0">
      <p:cViewPr varScale="1">
        <p:scale>
          <a:sx n="65" d="100"/>
          <a:sy n="65"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1A7D8-46F8-42E8-A751-FF68D77739F7}"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C2481-8C7D-4A61-BA39-1D9A2C715B63}" type="slidenum">
              <a:rPr lang="en-US" smtClean="0"/>
              <a:t>‹#›</a:t>
            </a:fld>
            <a:endParaRPr lang="en-US"/>
          </a:p>
        </p:txBody>
      </p:sp>
    </p:spTree>
    <p:extLst>
      <p:ext uri="{BB962C8B-B14F-4D97-AF65-F5344CB8AC3E}">
        <p14:creationId xmlns:p14="http://schemas.microsoft.com/office/powerpoint/2010/main" val="201075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eff9899e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eff9899e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500"/>
              </a:spcBef>
              <a:spcAft>
                <a:spcPts val="0"/>
              </a:spcAft>
              <a:buClr>
                <a:schemeClr val="dk1"/>
              </a:buClr>
              <a:buSzPts val="1100"/>
              <a:buFont typeface="Arial"/>
              <a:buNone/>
            </a:pPr>
            <a:r>
              <a:rPr lang="en" sz="1400" b="1">
                <a:solidFill>
                  <a:srgbClr val="C00000"/>
                </a:solidFill>
              </a:rPr>
              <a:t>Tarea: </a:t>
            </a:r>
            <a:r>
              <a:rPr lang="en" sz="1400">
                <a:solidFill>
                  <a:schemeClr val="dk1"/>
                </a:solidFill>
              </a:rPr>
              <a:t>Encourage participants to find something in their home that is important to them or a favorite item to share. They can prepare a few sentences to describe it in Spanish and why it’s important to them. This will be a good way to start the next class and share with the class. IE: favorite mug – if they love to start their day with coffee, book they are reading, sewing needles or favorite cooking tool, etc.</a:t>
            </a:r>
            <a:endParaRPr sz="1400">
              <a:solidFill>
                <a:schemeClr val="dk1"/>
              </a:solidFill>
            </a:endParaRPr>
          </a:p>
          <a:p>
            <a:pPr marL="0" lvl="0" indent="0" algn="l" rtl="0">
              <a:spcBef>
                <a:spcPts val="1500"/>
              </a:spcBef>
              <a:spcAft>
                <a:spcPts val="0"/>
              </a:spcAft>
              <a:buNone/>
            </a:pPr>
            <a:endParaRPr/>
          </a:p>
        </p:txBody>
      </p:sp>
    </p:spTree>
    <p:extLst>
      <p:ext uri="{BB962C8B-B14F-4D97-AF65-F5344CB8AC3E}">
        <p14:creationId xmlns:p14="http://schemas.microsoft.com/office/powerpoint/2010/main" val="20517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C2481-8C7D-4A61-BA39-1D9A2C715B63}" type="slidenum">
              <a:rPr lang="en-US" smtClean="0"/>
              <a:t>4</a:t>
            </a:fld>
            <a:endParaRPr lang="en-US"/>
          </a:p>
        </p:txBody>
      </p:sp>
    </p:spTree>
    <p:extLst>
      <p:ext uri="{BB962C8B-B14F-4D97-AF65-F5344CB8AC3E}">
        <p14:creationId xmlns:p14="http://schemas.microsoft.com/office/powerpoint/2010/main" val="220238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eff9899e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eff9899e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500"/>
              </a:spcBef>
              <a:spcAft>
                <a:spcPts val="0"/>
              </a:spcAft>
              <a:buClr>
                <a:schemeClr val="dk1"/>
              </a:buClr>
              <a:buSzPts val="1100"/>
              <a:buFont typeface="Arial"/>
              <a:buNone/>
            </a:pPr>
            <a:r>
              <a:rPr lang="en" sz="1400">
                <a:solidFill>
                  <a:schemeClr val="dk1"/>
                </a:solidFill>
              </a:rPr>
              <a:t>Time permitting,</a:t>
            </a:r>
            <a:r>
              <a:rPr lang="en" sz="1400">
                <a:solidFill>
                  <a:srgbClr val="4472C4"/>
                </a:solidFill>
              </a:rPr>
              <a:t> </a:t>
            </a:r>
            <a:r>
              <a:rPr lang="en" sz="1400">
                <a:solidFill>
                  <a:schemeClr val="dk1"/>
                </a:solidFill>
              </a:rPr>
              <a:t>share this video of Casa Mila in Barcelona, Spain, which was designed by the famous architect Antoni Gaudi. Discuss the building’s architecture, interior design, and what makes it different from the typical structure of houses you see in America.</a:t>
            </a:r>
            <a:endParaRPr sz="1400">
              <a:solidFill>
                <a:schemeClr val="dk1"/>
              </a:solidFill>
            </a:endParaRPr>
          </a:p>
          <a:p>
            <a:pPr marL="0" lvl="0" indent="0" algn="l" rtl="0">
              <a:spcBef>
                <a:spcPts val="15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D6AE87-5905-40D6-8A44-74887BD0F46F}" type="datetimeFigureOut">
              <a:rPr lang="en-US" smtClean="0"/>
              <a:t>6/19/2024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104DDE2-F4BD-4E80-B09D-7A48FE0D4167}"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2339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267489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254449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185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110497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D6AE87-5905-40D6-8A44-74887BD0F46F}" type="datetimeFigureOut">
              <a:rPr lang="en-US" smtClean="0"/>
              <a:t>6/19/2024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267306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6AE87-5905-40D6-8A44-74887BD0F46F}"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370710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D6AE87-5905-40D6-8A44-74887BD0F46F}"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393579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D6AE87-5905-40D6-8A44-74887BD0F46F}" type="datetimeFigureOut">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97049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AE87-5905-40D6-8A44-74887BD0F46F}" type="datetimeFigureOut">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280959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D6AE87-5905-40D6-8A44-74887BD0F46F}" type="datetimeFigureOut">
              <a:rPr lang="en-US" smtClean="0"/>
              <a:t>6/19/2024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425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D6AE87-5905-40D6-8A44-74887BD0F46F}" type="datetimeFigureOut">
              <a:rPr lang="en-US" smtClean="0"/>
              <a:t>6/19/2024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225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D6AE87-5905-40D6-8A44-74887BD0F46F}" type="datetimeFigureOut">
              <a:rPr lang="en-US" smtClean="0"/>
              <a:t>6/19/2024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104DDE2-F4BD-4E80-B09D-7A48FE0D416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347638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de/personen-symbol-diskussion-sprechen-15723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paralaclase.com/2013/04/23/dia-del-idioma-espanol/espanol/"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linguallyyours.com/hispanic-virtual-field-trip/#google_vignett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austinaronoff/3203258786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Emoji_u1f44b.sv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true-and-false-png/download/4618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pngall.com/true-and-false-png/download/4618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pngall.com/passport-png/download/28713" TargetMode="External"/><Relationship Id="rId7" Type="http://schemas.openxmlformats.org/officeDocument/2006/relationships/hyperlink" Target="https://www.freepngimg.com/png/33386-hotel-clipart" TargetMode="Externa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hyperlink" Target="https://openclipart.org/detail/181175/baggage-by-cprostire-181175" TargetMode="External"/><Relationship Id="rId5" Type="http://schemas.openxmlformats.org/officeDocument/2006/relationships/hyperlink" Target="https://freepngimg.com/png/26480-airplane-clipart"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pngall.com/summer-png/download/1691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pngall.com/family-travel-png/" TargetMode="External"/><Relationship Id="rId7" Type="http://schemas.openxmlformats.org/officeDocument/2006/relationships/hyperlink" Target="https://pixabay.com/sk/prejs%C5%A5-abordad-cestovanie-vstupenky-2836251/" TargetMode="Externa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oncyclopedia.org/wiki/Amerika_(continent)" TargetMode="External"/><Relationship Id="rId4" Type="http://schemas.openxmlformats.org/officeDocument/2006/relationships/image" Target="../media/image9.png"/><Relationship Id="rId9" Type="http://schemas.openxmlformats.org/officeDocument/2006/relationships/hyperlink" Target="https://www.pngall.com/cruise-ship-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ngall.com/family-travel-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30671-travel-clipar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family-travel-png/download/69372"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EE61-49C3-EBA2-6425-6FF57B2C3F94}"/>
              </a:ext>
            </a:extLst>
          </p:cNvPr>
          <p:cNvSpPr>
            <a:spLocks noGrp="1"/>
          </p:cNvSpPr>
          <p:nvPr>
            <p:ph type="ctrTitle"/>
          </p:nvPr>
        </p:nvSpPr>
        <p:spPr>
          <a:xfrm>
            <a:off x="1600200" y="2237013"/>
            <a:ext cx="9559925" cy="2148717"/>
          </a:xfrm>
        </p:spPr>
        <p:txBody>
          <a:bodyPr>
            <a:normAutofit/>
          </a:bodyPr>
          <a:lstStyle/>
          <a:p>
            <a:r>
              <a:rPr lang="en-US" sz="8000" dirty="0"/>
              <a:t>Vamos a </a:t>
            </a:r>
            <a:r>
              <a:rPr lang="en-US" sz="8000" dirty="0" err="1"/>
              <a:t>charlar</a:t>
            </a:r>
            <a:endParaRPr lang="en-US" sz="8000" dirty="0"/>
          </a:p>
        </p:txBody>
      </p:sp>
      <p:sp>
        <p:nvSpPr>
          <p:cNvPr id="3" name="Subtitle 2">
            <a:extLst>
              <a:ext uri="{FF2B5EF4-FFF2-40B4-BE49-F238E27FC236}">
                <a16:creationId xmlns:a16="http://schemas.microsoft.com/office/drawing/2014/main" id="{D5737785-646B-DC13-9859-A0039371EE59}"/>
              </a:ext>
            </a:extLst>
          </p:cNvPr>
          <p:cNvSpPr>
            <a:spLocks noGrp="1"/>
          </p:cNvSpPr>
          <p:nvPr>
            <p:ph type="subTitle" idx="1"/>
          </p:nvPr>
        </p:nvSpPr>
        <p:spPr>
          <a:xfrm>
            <a:off x="2680163" y="4385730"/>
            <a:ext cx="6831673" cy="1086237"/>
          </a:xfrm>
        </p:spPr>
        <p:txBody>
          <a:bodyPr>
            <a:normAutofit/>
          </a:bodyPr>
          <a:lstStyle/>
          <a:p>
            <a:pPr algn="r"/>
            <a:r>
              <a:rPr lang="en-US" sz="6000" b="1" dirty="0" err="1"/>
              <a:t>Clase</a:t>
            </a:r>
            <a:r>
              <a:rPr lang="en-US" sz="6000" b="1" dirty="0"/>
              <a:t> 3</a:t>
            </a:r>
          </a:p>
        </p:txBody>
      </p:sp>
      <p:pic>
        <p:nvPicPr>
          <p:cNvPr id="7" name="Picture 6" descr="A pair of white speech bubbles&#10;&#10;Description automatically generated">
            <a:extLst>
              <a:ext uri="{FF2B5EF4-FFF2-40B4-BE49-F238E27FC236}">
                <a16:creationId xmlns:a16="http://schemas.microsoft.com/office/drawing/2014/main" id="{DEF9039A-491C-15C6-5881-FFB39D996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73972" y="1150776"/>
            <a:ext cx="3444056" cy="1761492"/>
          </a:xfrm>
          <a:prstGeom prst="rect">
            <a:avLst/>
          </a:prstGeom>
        </p:spPr>
      </p:pic>
    </p:spTree>
    <p:extLst>
      <p:ext uri="{BB962C8B-B14F-4D97-AF65-F5344CB8AC3E}">
        <p14:creationId xmlns:p14="http://schemas.microsoft.com/office/powerpoint/2010/main" val="36967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531056"/>
            <a:ext cx="9601200" cy="1188720"/>
          </a:xfrm>
        </p:spPr>
        <p:txBody>
          <a:bodyPr>
            <a:normAutofit/>
          </a:bodyPr>
          <a:lstStyle/>
          <a:p>
            <a:r>
              <a:rPr lang="en-US" sz="5400" b="1" dirty="0" err="1"/>
              <a:t>Conversación</a:t>
            </a:r>
            <a:endParaRPr lang="en-US" sz="5400" b="1" dirty="0"/>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051560" y="1895620"/>
            <a:ext cx="5572316" cy="4572002"/>
          </a:xfrm>
        </p:spPr>
        <p:txBody>
          <a:bodyPr>
            <a:normAutofit fontScale="85000" lnSpcReduction="10000"/>
          </a:bodyPr>
          <a:lstStyle/>
          <a:p>
            <a:pPr marL="457200" indent="-457200">
              <a:lnSpc>
                <a:spcPct val="120000"/>
              </a:lnSpc>
              <a:buFont typeface="+mj-lt"/>
              <a:buAutoNum type="arabicParenR"/>
            </a:pPr>
            <a:r>
              <a:rPr lang="en-US" sz="2600" b="1" dirty="0"/>
              <a:t>¿</a:t>
            </a:r>
            <a:r>
              <a:rPr lang="en-US" sz="2600" b="1" dirty="0" err="1"/>
              <a:t>Viajar</a:t>
            </a:r>
            <a:r>
              <a:rPr lang="en-US" sz="2600" b="1" dirty="0"/>
              <a:t> es algo que </a:t>
            </a:r>
            <a:r>
              <a:rPr lang="en-US" sz="2600" b="1" dirty="0" err="1"/>
              <a:t>te</a:t>
            </a:r>
            <a:r>
              <a:rPr lang="en-US" sz="2600" b="1" dirty="0"/>
              <a:t> </a:t>
            </a:r>
            <a:r>
              <a:rPr lang="en-US" sz="2600" b="1" dirty="0" err="1"/>
              <a:t>apasiona</a:t>
            </a:r>
            <a:r>
              <a:rPr lang="en-US" sz="2600" b="1" dirty="0"/>
              <a:t>?</a:t>
            </a:r>
          </a:p>
          <a:p>
            <a:pPr marL="457200" indent="-457200">
              <a:lnSpc>
                <a:spcPct val="120000"/>
              </a:lnSpc>
              <a:buFont typeface="+mj-lt"/>
              <a:buAutoNum type="arabicParenR"/>
            </a:pPr>
            <a:r>
              <a:rPr lang="en-US" sz="2600" b="1" dirty="0"/>
              <a:t>¿</a:t>
            </a:r>
            <a:r>
              <a:rPr lang="en-US" sz="2600" b="1" dirty="0" err="1"/>
              <a:t>Empacas</a:t>
            </a:r>
            <a:r>
              <a:rPr lang="en-US" sz="2600" b="1" dirty="0"/>
              <a:t> </a:t>
            </a:r>
            <a:r>
              <a:rPr lang="en-US" sz="2600" b="1" dirty="0" err="1"/>
              <a:t>mucha</a:t>
            </a:r>
            <a:r>
              <a:rPr lang="en-US" sz="2600" b="1" dirty="0"/>
              <a:t> </a:t>
            </a:r>
            <a:r>
              <a:rPr lang="en-US" sz="2600" b="1" dirty="0" err="1"/>
              <a:t>ropa</a:t>
            </a:r>
            <a:r>
              <a:rPr lang="en-US" sz="2600" b="1" dirty="0"/>
              <a:t> </a:t>
            </a:r>
            <a:r>
              <a:rPr lang="en-US" sz="2600" b="1" dirty="0" err="1"/>
              <a:t>cuando</a:t>
            </a:r>
            <a:r>
              <a:rPr lang="en-US" sz="2600" b="1" dirty="0"/>
              <a:t> </a:t>
            </a:r>
            <a:r>
              <a:rPr lang="en-US" sz="2600" b="1" dirty="0" err="1"/>
              <a:t>viajas</a:t>
            </a:r>
            <a:r>
              <a:rPr lang="en-US" sz="2600" b="1" dirty="0"/>
              <a:t>?</a:t>
            </a:r>
          </a:p>
          <a:p>
            <a:pPr marL="457200" indent="-457200">
              <a:lnSpc>
                <a:spcPct val="120000"/>
              </a:lnSpc>
              <a:buFont typeface="+mj-lt"/>
              <a:buAutoNum type="arabicParenR"/>
            </a:pPr>
            <a:r>
              <a:rPr lang="en-US" sz="2600" b="1" dirty="0"/>
              <a:t>¿</a:t>
            </a:r>
            <a:r>
              <a:rPr lang="en-US" sz="2600" b="1" dirty="0" err="1"/>
              <a:t>Te</a:t>
            </a:r>
            <a:r>
              <a:rPr lang="en-US" sz="2600" b="1" dirty="0"/>
              <a:t> </a:t>
            </a:r>
            <a:r>
              <a:rPr lang="en-US" sz="2600" b="1" dirty="0" err="1"/>
              <a:t>gusta</a:t>
            </a:r>
            <a:r>
              <a:rPr lang="en-US" sz="2600" b="1" dirty="0"/>
              <a:t> </a:t>
            </a:r>
            <a:r>
              <a:rPr lang="en-US" sz="2600" b="1" dirty="0" err="1"/>
              <a:t>llevar</a:t>
            </a:r>
            <a:r>
              <a:rPr lang="en-US" sz="2600" b="1" dirty="0"/>
              <a:t> </a:t>
            </a:r>
            <a:r>
              <a:rPr lang="en-US" sz="2600" b="1" dirty="0" err="1"/>
              <a:t>cámara</a:t>
            </a:r>
            <a:r>
              <a:rPr lang="en-US" sz="2600" b="1" dirty="0"/>
              <a:t> para </a:t>
            </a:r>
            <a:r>
              <a:rPr lang="en-US" sz="2600" b="1" dirty="0" err="1"/>
              <a:t>sacar</a:t>
            </a:r>
            <a:r>
              <a:rPr lang="en-US" sz="2600" b="1" dirty="0"/>
              <a:t> </a:t>
            </a:r>
            <a:r>
              <a:rPr lang="en-US" sz="2600" b="1" dirty="0" err="1"/>
              <a:t>fotos</a:t>
            </a:r>
            <a:r>
              <a:rPr lang="en-US" sz="2600" b="1" dirty="0"/>
              <a:t> </a:t>
            </a:r>
            <a:r>
              <a:rPr lang="en-US" sz="2600" b="1" dirty="0" err="1"/>
              <a:t>en</a:t>
            </a:r>
            <a:r>
              <a:rPr lang="en-US" sz="2600" b="1" dirty="0"/>
              <a:t> </a:t>
            </a:r>
            <a:r>
              <a:rPr lang="en-US" sz="2600" b="1" dirty="0" err="1"/>
              <a:t>tus</a:t>
            </a:r>
            <a:r>
              <a:rPr lang="en-US" sz="2600" b="1" dirty="0"/>
              <a:t> </a:t>
            </a:r>
            <a:r>
              <a:rPr lang="en-US" sz="2600" b="1" dirty="0" err="1"/>
              <a:t>viajes</a:t>
            </a:r>
            <a:r>
              <a:rPr lang="en-US" sz="2600" b="1" dirty="0"/>
              <a:t>?</a:t>
            </a:r>
          </a:p>
          <a:p>
            <a:pPr marL="457200" indent="-457200">
              <a:lnSpc>
                <a:spcPct val="120000"/>
              </a:lnSpc>
              <a:buFont typeface="+mj-lt"/>
              <a:buAutoNum type="arabicParenR"/>
            </a:pPr>
            <a:r>
              <a:rPr lang="en-US" sz="2600" b="1" dirty="0"/>
              <a:t>¿</a:t>
            </a:r>
            <a:r>
              <a:rPr lang="en-US" sz="2600" b="1" dirty="0" err="1"/>
              <a:t>Qué</a:t>
            </a:r>
            <a:r>
              <a:rPr lang="en-US" sz="2600" b="1" dirty="0"/>
              <a:t> </a:t>
            </a:r>
            <a:r>
              <a:rPr lang="en-US" sz="2600" b="1" dirty="0" err="1"/>
              <a:t>necesitas</a:t>
            </a:r>
            <a:r>
              <a:rPr lang="en-US" sz="2600" b="1" dirty="0"/>
              <a:t> </a:t>
            </a:r>
            <a:r>
              <a:rPr lang="en-US" sz="2600" b="1" dirty="0" err="1"/>
              <a:t>llevar</a:t>
            </a:r>
            <a:r>
              <a:rPr lang="en-US" sz="2600" b="1" dirty="0"/>
              <a:t> para </a:t>
            </a:r>
            <a:r>
              <a:rPr lang="en-US" sz="2600" b="1" dirty="0" err="1"/>
              <a:t>tus</a:t>
            </a:r>
            <a:r>
              <a:rPr lang="en-US" sz="2600" b="1" dirty="0"/>
              <a:t> </a:t>
            </a:r>
            <a:r>
              <a:rPr lang="en-US" sz="2600" b="1" dirty="0" err="1"/>
              <a:t>viajes</a:t>
            </a:r>
            <a:r>
              <a:rPr lang="en-US" sz="2600" b="1" dirty="0"/>
              <a:t>?</a:t>
            </a:r>
          </a:p>
          <a:p>
            <a:pPr marL="457200" indent="-457200">
              <a:lnSpc>
                <a:spcPct val="120000"/>
              </a:lnSpc>
              <a:buFont typeface="+mj-lt"/>
              <a:buAutoNum type="arabicParenR"/>
            </a:pPr>
            <a:r>
              <a:rPr lang="en-US" sz="2600" b="1" dirty="0"/>
              <a:t>¿</a:t>
            </a:r>
            <a:r>
              <a:rPr lang="en-US" sz="2600" b="1" dirty="0" err="1"/>
              <a:t>Alguna</a:t>
            </a:r>
            <a:r>
              <a:rPr lang="en-US" sz="2600" b="1" dirty="0"/>
              <a:t> </a:t>
            </a:r>
            <a:r>
              <a:rPr lang="en-US" sz="2600" b="1" dirty="0" err="1"/>
              <a:t>vez</a:t>
            </a:r>
            <a:r>
              <a:rPr lang="en-US" sz="2600" b="1" dirty="0"/>
              <a:t> </a:t>
            </a:r>
            <a:r>
              <a:rPr lang="en-US" sz="2600" b="1" dirty="0" err="1"/>
              <a:t>olvidaste</a:t>
            </a:r>
            <a:r>
              <a:rPr lang="en-US" sz="2600" b="1" dirty="0"/>
              <a:t> algo </a:t>
            </a:r>
            <a:r>
              <a:rPr lang="en-US" sz="2600" b="1" dirty="0" err="1"/>
              <a:t>importante</a:t>
            </a:r>
            <a:r>
              <a:rPr lang="en-US" sz="2600" b="1" dirty="0"/>
              <a:t> para un </a:t>
            </a:r>
            <a:r>
              <a:rPr lang="en-US" sz="2600" b="1" dirty="0" err="1"/>
              <a:t>viaje</a:t>
            </a:r>
            <a:r>
              <a:rPr lang="en-US" sz="2600" b="1" dirty="0"/>
              <a:t>?</a:t>
            </a:r>
          </a:p>
          <a:p>
            <a:pPr marL="457200" indent="-457200">
              <a:lnSpc>
                <a:spcPct val="120000"/>
              </a:lnSpc>
              <a:buFont typeface="+mj-lt"/>
              <a:buAutoNum type="arabicParenR"/>
            </a:pPr>
            <a:r>
              <a:rPr lang="en-US" sz="2600" b="1" dirty="0"/>
              <a:t>¿</a:t>
            </a:r>
            <a:r>
              <a:rPr lang="en-US" sz="2600" b="1" dirty="0" err="1"/>
              <a:t>Qué</a:t>
            </a:r>
            <a:r>
              <a:rPr lang="en-US" sz="2600" b="1" dirty="0"/>
              <a:t> </a:t>
            </a:r>
            <a:r>
              <a:rPr lang="en-US" sz="2600" b="1" dirty="0" err="1"/>
              <a:t>necesitas</a:t>
            </a:r>
            <a:r>
              <a:rPr lang="en-US" sz="2600" b="1" dirty="0"/>
              <a:t> </a:t>
            </a:r>
            <a:r>
              <a:rPr lang="en-US" sz="2600" b="1" dirty="0" err="1"/>
              <a:t>llevar</a:t>
            </a:r>
            <a:r>
              <a:rPr lang="en-US" sz="2600" b="1" dirty="0"/>
              <a:t> </a:t>
            </a:r>
            <a:r>
              <a:rPr lang="en-US" sz="2600" b="1" dirty="0" err="1"/>
              <a:t>contigo</a:t>
            </a:r>
            <a:r>
              <a:rPr lang="en-US" sz="2600" b="1" dirty="0"/>
              <a:t> la </a:t>
            </a:r>
            <a:r>
              <a:rPr lang="en-US" sz="2600" b="1" dirty="0" err="1"/>
              <a:t>próxima</a:t>
            </a:r>
            <a:r>
              <a:rPr lang="en-US" sz="2600" b="1" dirty="0"/>
              <a:t> </a:t>
            </a:r>
            <a:r>
              <a:rPr lang="en-US" sz="2600" b="1" dirty="0" err="1"/>
              <a:t>vez</a:t>
            </a:r>
            <a:r>
              <a:rPr lang="en-US" sz="2600" b="1" dirty="0"/>
              <a:t>?</a:t>
            </a:r>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623876" y="1895620"/>
            <a:ext cx="5120640" cy="4572000"/>
          </a:xfrm>
        </p:spPr>
        <p:txBody>
          <a:bodyPr>
            <a:normAutofit fontScale="85000" lnSpcReduction="10000"/>
          </a:bodyPr>
          <a:lstStyle/>
          <a:p>
            <a:pPr marL="457200" indent="-457200">
              <a:lnSpc>
                <a:spcPct val="120000"/>
              </a:lnSpc>
              <a:buFont typeface="+mj-lt"/>
              <a:buAutoNum type="arabicParenR"/>
            </a:pPr>
            <a:r>
              <a:rPr lang="en-US" sz="2600" dirty="0" err="1"/>
              <a:t>Sí</a:t>
            </a:r>
            <a:r>
              <a:rPr lang="en-US" sz="2600" dirty="0"/>
              <a:t>/No me </a:t>
            </a:r>
            <a:r>
              <a:rPr lang="en-US" sz="2600" dirty="0" err="1"/>
              <a:t>apasiona</a:t>
            </a:r>
            <a:r>
              <a:rPr lang="en-US" sz="2600" dirty="0"/>
              <a:t> </a:t>
            </a:r>
            <a:r>
              <a:rPr lang="en-US" sz="2600" dirty="0" err="1"/>
              <a:t>viajar</a:t>
            </a:r>
            <a:r>
              <a:rPr lang="en-US" sz="2600" dirty="0"/>
              <a:t>.</a:t>
            </a:r>
          </a:p>
          <a:p>
            <a:pPr marL="457200" indent="-457200">
              <a:lnSpc>
                <a:spcPct val="120000"/>
              </a:lnSpc>
              <a:buFont typeface="+mj-lt"/>
              <a:buAutoNum type="arabicParenR"/>
            </a:pPr>
            <a:r>
              <a:rPr lang="en-US" sz="2600" dirty="0" err="1"/>
              <a:t>Sí</a:t>
            </a:r>
            <a:r>
              <a:rPr lang="en-US" sz="2600" dirty="0"/>
              <a:t>/No </a:t>
            </a:r>
            <a:r>
              <a:rPr lang="en-US" sz="2600" dirty="0" err="1"/>
              <a:t>empaco</a:t>
            </a:r>
            <a:r>
              <a:rPr lang="en-US" sz="2600" dirty="0"/>
              <a:t> </a:t>
            </a:r>
            <a:r>
              <a:rPr lang="en-US" sz="2600" dirty="0" err="1"/>
              <a:t>mucha</a:t>
            </a:r>
            <a:r>
              <a:rPr lang="en-US" sz="2600" dirty="0"/>
              <a:t> </a:t>
            </a:r>
            <a:r>
              <a:rPr lang="en-US" sz="2600" dirty="0" err="1"/>
              <a:t>ropa</a:t>
            </a:r>
            <a:r>
              <a:rPr lang="en-US" sz="2600" dirty="0"/>
              <a:t>.</a:t>
            </a:r>
          </a:p>
          <a:p>
            <a:pPr marL="457200" indent="-457200">
              <a:lnSpc>
                <a:spcPct val="120000"/>
              </a:lnSpc>
              <a:buFont typeface="+mj-lt"/>
              <a:buAutoNum type="arabicParenR"/>
            </a:pPr>
            <a:r>
              <a:rPr lang="en-US" sz="2600" dirty="0"/>
              <a:t>No me </a:t>
            </a:r>
            <a:r>
              <a:rPr lang="en-US" sz="2600" dirty="0" err="1"/>
              <a:t>gusta</a:t>
            </a:r>
            <a:r>
              <a:rPr lang="en-US" sz="2600" dirty="0"/>
              <a:t> </a:t>
            </a:r>
            <a:r>
              <a:rPr lang="en-US" sz="2600" dirty="0" err="1"/>
              <a:t>llevar</a:t>
            </a:r>
            <a:r>
              <a:rPr lang="en-US" sz="2600" dirty="0"/>
              <a:t> </a:t>
            </a:r>
            <a:r>
              <a:rPr lang="en-US" sz="2600" dirty="0" err="1"/>
              <a:t>cámara</a:t>
            </a:r>
            <a:r>
              <a:rPr lang="en-US" sz="2600" dirty="0"/>
              <a:t>, </a:t>
            </a:r>
            <a:r>
              <a:rPr lang="en-US" sz="2600" dirty="0" err="1"/>
              <a:t>prefiero</a:t>
            </a:r>
            <a:r>
              <a:rPr lang="en-US" sz="2600" dirty="0"/>
              <a:t> usar mi </a:t>
            </a:r>
            <a:r>
              <a:rPr lang="en-US" sz="2600" dirty="0" err="1"/>
              <a:t>teléfono</a:t>
            </a:r>
            <a:r>
              <a:rPr lang="en-US" sz="2600" dirty="0"/>
              <a:t> cellular.</a:t>
            </a:r>
          </a:p>
          <a:p>
            <a:pPr marL="457200" indent="-457200">
              <a:lnSpc>
                <a:spcPct val="120000"/>
              </a:lnSpc>
              <a:buFont typeface="+mj-lt"/>
              <a:buAutoNum type="arabicParenR"/>
            </a:pPr>
            <a:r>
              <a:rPr lang="en-US" sz="2600" dirty="0" err="1"/>
              <a:t>Necesito</a:t>
            </a:r>
            <a:r>
              <a:rPr lang="en-US" sz="2600" dirty="0"/>
              <a:t> </a:t>
            </a:r>
            <a:r>
              <a:rPr lang="en-US" sz="2600" dirty="0" err="1"/>
              <a:t>llevar</a:t>
            </a:r>
            <a:r>
              <a:rPr lang="en-US" sz="2600" dirty="0"/>
              <a:t> </a:t>
            </a:r>
            <a:r>
              <a:rPr lang="en-US" sz="2600" dirty="0" err="1"/>
              <a:t>una</a:t>
            </a:r>
            <a:r>
              <a:rPr lang="en-US" sz="2600" dirty="0"/>
              <a:t> maleta y </a:t>
            </a:r>
            <a:r>
              <a:rPr lang="en-US" sz="2600" dirty="0" err="1"/>
              <a:t>ropa</a:t>
            </a:r>
            <a:r>
              <a:rPr lang="en-US" sz="2600" dirty="0"/>
              <a:t>.</a:t>
            </a:r>
          </a:p>
          <a:p>
            <a:pPr marL="457200" indent="-457200">
              <a:lnSpc>
                <a:spcPct val="120000"/>
              </a:lnSpc>
              <a:buFont typeface="+mj-lt"/>
              <a:buAutoNum type="arabicParenR"/>
            </a:pPr>
            <a:r>
              <a:rPr lang="en-US" sz="2600" dirty="0"/>
              <a:t>¡</a:t>
            </a:r>
            <a:r>
              <a:rPr lang="en-US" sz="2600" dirty="0" err="1"/>
              <a:t>Sí</a:t>
            </a:r>
            <a:r>
              <a:rPr lang="en-US" sz="2600" dirty="0"/>
              <a:t> </a:t>
            </a:r>
            <a:r>
              <a:rPr lang="en-US" sz="2600" dirty="0" err="1"/>
              <a:t>una</a:t>
            </a:r>
            <a:r>
              <a:rPr lang="en-US" sz="2600" dirty="0"/>
              <a:t> </a:t>
            </a:r>
            <a:r>
              <a:rPr lang="en-US" sz="2600" dirty="0" err="1"/>
              <a:t>vez</a:t>
            </a:r>
            <a:r>
              <a:rPr lang="en-US" sz="2600" dirty="0"/>
              <a:t> </a:t>
            </a:r>
            <a:r>
              <a:rPr lang="en-US" sz="2600" dirty="0" err="1"/>
              <a:t>olvidé</a:t>
            </a:r>
            <a:r>
              <a:rPr lang="en-US" sz="2600" dirty="0"/>
              <a:t> mis </a:t>
            </a:r>
            <a:r>
              <a:rPr lang="en-US" sz="2600" dirty="0" err="1"/>
              <a:t>lentes</a:t>
            </a:r>
            <a:r>
              <a:rPr lang="en-US" sz="2600" dirty="0"/>
              <a:t>!</a:t>
            </a:r>
          </a:p>
          <a:p>
            <a:pPr marL="457200" indent="-457200">
              <a:lnSpc>
                <a:spcPct val="120000"/>
              </a:lnSpc>
              <a:buFont typeface="+mj-lt"/>
              <a:buAutoNum type="arabicParenR"/>
            </a:pPr>
            <a:endParaRPr lang="en-US" sz="1200" dirty="0"/>
          </a:p>
          <a:p>
            <a:pPr marL="457200" indent="-457200">
              <a:lnSpc>
                <a:spcPct val="120000"/>
              </a:lnSpc>
              <a:buFont typeface="+mj-lt"/>
              <a:buAutoNum type="arabicParenR"/>
            </a:pPr>
            <a:r>
              <a:rPr lang="en-US" sz="2600" dirty="0" err="1"/>
              <a:t>Necesito</a:t>
            </a:r>
            <a:r>
              <a:rPr lang="en-US" sz="2600" dirty="0"/>
              <a:t> </a:t>
            </a:r>
            <a:r>
              <a:rPr lang="en-US" sz="2600" dirty="0" err="1"/>
              <a:t>llevar</a:t>
            </a:r>
            <a:r>
              <a:rPr lang="en-US" sz="2600" dirty="0"/>
              <a:t> </a:t>
            </a:r>
            <a:r>
              <a:rPr lang="en-US" sz="2600" dirty="0" err="1"/>
              <a:t>bloqueador</a:t>
            </a:r>
            <a:r>
              <a:rPr lang="en-US" sz="2600" dirty="0"/>
              <a:t> solar</a:t>
            </a:r>
          </a:p>
        </p:txBody>
      </p:sp>
      <p:pic>
        <p:nvPicPr>
          <p:cNvPr id="9" name="Picture 8" descr="A green circle with black and red text&#10;&#10;Description automatically generated">
            <a:extLst>
              <a:ext uri="{FF2B5EF4-FFF2-40B4-BE49-F238E27FC236}">
                <a16:creationId xmlns:a16="http://schemas.microsoft.com/office/drawing/2014/main" id="{F987B36D-CA86-068C-0BDB-000F7D9579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80098" y="72346"/>
            <a:ext cx="1647430" cy="1647430"/>
          </a:xfrm>
          <a:prstGeom prst="rect">
            <a:avLst/>
          </a:prstGeom>
        </p:spPr>
      </p:pic>
    </p:spTree>
    <p:extLst>
      <p:ext uri="{BB962C8B-B14F-4D97-AF65-F5344CB8AC3E}">
        <p14:creationId xmlns:p14="http://schemas.microsoft.com/office/powerpoint/2010/main" val="37930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1295400" y="490837"/>
            <a:ext cx="9601200" cy="1188720"/>
          </a:xfrm>
          <a:prstGeom prst="rect">
            <a:avLst/>
          </a:prstGeom>
        </p:spPr>
        <p:txBody>
          <a:bodyPr spcFirstLastPara="1" vert="horz" wrap="square" lIns="121900" tIns="121900" rIns="121900" bIns="121900" rtlCol="0" anchor="t" anchorCtr="0">
            <a:noAutofit/>
          </a:bodyPr>
          <a:lstStyle/>
          <a:p>
            <a:r>
              <a:rPr lang="en" sz="5400" b="1" dirty="0"/>
              <a:t>Virtual tour</a:t>
            </a:r>
            <a:endParaRPr sz="5400" b="1" dirty="0"/>
          </a:p>
        </p:txBody>
      </p:sp>
      <p:sp>
        <p:nvSpPr>
          <p:cNvPr id="135" name="Google Shape;135;p23"/>
          <p:cNvSpPr txBox="1">
            <a:spLocks noGrp="1"/>
          </p:cNvSpPr>
          <p:nvPr>
            <p:ph type="body" idx="1"/>
          </p:nvPr>
        </p:nvSpPr>
        <p:spPr>
          <a:xfrm>
            <a:off x="1295400" y="1854436"/>
            <a:ext cx="9601200" cy="4480560"/>
          </a:xfrm>
          <a:prstGeom prst="rect">
            <a:avLst/>
          </a:prstGeom>
        </p:spPr>
        <p:txBody>
          <a:bodyPr spcFirstLastPara="1" vert="horz" wrap="square" lIns="121900" tIns="121900" rIns="121900" bIns="121900" rtlCol="0" anchor="t" anchorCtr="0">
            <a:normAutofit lnSpcReduction="10000"/>
          </a:bodyPr>
          <a:lstStyle/>
          <a:p>
            <a:pPr marL="0" indent="0">
              <a:lnSpc>
                <a:spcPct val="150000"/>
              </a:lnSpc>
              <a:spcAft>
                <a:spcPts val="800"/>
              </a:spcAft>
              <a:buNone/>
              <a:tabLst>
                <a:tab pos="3991610" algn="l"/>
              </a:tabLst>
            </a:pPr>
            <a:r>
              <a:rPr lang="en-US" sz="2800" u="sng" dirty="0">
                <a:solidFill>
                  <a:schemeClr val="accent4"/>
                </a:solidFill>
                <a:hlinkClick r:id="rId3"/>
              </a:rPr>
              <a:t>Virtual tour</a:t>
            </a:r>
            <a:endParaRPr lang="en-US" sz="2800" dirty="0">
              <a:solidFill>
                <a:schemeClr val="accent4"/>
              </a:solidFill>
            </a:endParaRPr>
          </a:p>
          <a:p>
            <a:pPr marL="342900" marR="0" indent="-342900">
              <a:lnSpc>
                <a:spcPct val="150000"/>
              </a:lnSpc>
              <a:spcBef>
                <a:spcPts val="0"/>
              </a:spcBef>
              <a:spcAft>
                <a:spcPts val="800"/>
              </a:spcAft>
              <a:buSzPct val="150000"/>
              <a:buFont typeface="Wingdings" pitchFamily="2" charset="2"/>
              <a:buChar char="§"/>
              <a:tabLst>
                <a:tab pos="3991610" algn="l"/>
              </a:tabLst>
            </a:pPr>
            <a:r>
              <a:rPr lang="en-US" sz="2400" dirty="0" err="1">
                <a:effectLst/>
                <a:latin typeface="Arial" panose="020B0604020202020204" pitchFamily="34" charset="0"/>
                <a:ea typeface="Arial" panose="020B0604020202020204" pitchFamily="34" charset="0"/>
                <a:cs typeface="Times New Roman" panose="02020603050405020304" pitchFamily="18" charset="0"/>
              </a:rPr>
              <a:t>Chichen</a:t>
            </a:r>
            <a:r>
              <a:rPr lang="en-US" sz="2400" dirty="0">
                <a:effectLst/>
                <a:latin typeface="Arial" panose="020B0604020202020204" pitchFamily="34" charset="0"/>
                <a:ea typeface="Arial" panose="020B0604020202020204" pitchFamily="34" charset="0"/>
                <a:cs typeface="Times New Roman" panose="02020603050405020304" pitchFamily="18" charset="0"/>
              </a:rPr>
              <a:t> – </a:t>
            </a:r>
            <a:r>
              <a:rPr lang="en-US" sz="2400" dirty="0" err="1">
                <a:effectLst/>
                <a:latin typeface="Arial" panose="020B0604020202020204" pitchFamily="34" charset="0"/>
                <a:ea typeface="Arial" panose="020B0604020202020204" pitchFamily="34" charset="0"/>
                <a:cs typeface="Times New Roman" panose="02020603050405020304" pitchFamily="18" charset="0"/>
              </a:rPr>
              <a:t>Itzá</a:t>
            </a:r>
            <a:r>
              <a:rPr lang="en-US" sz="240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err="1">
                <a:latin typeface="Arial" panose="020B0604020202020204" pitchFamily="34" charset="0"/>
                <a:ea typeface="Arial" panose="020B0604020202020204" pitchFamily="34" charset="0"/>
                <a:cs typeface="Times New Roman" panose="02020603050405020304" pitchFamily="18" charset="0"/>
              </a:rPr>
              <a:t>e</a:t>
            </a:r>
            <a:r>
              <a:rPr lang="en-US" sz="2400" dirty="0" err="1">
                <a:latin typeface="Arial" panose="020B0604020202020204" pitchFamily="34" charset="0"/>
                <a:ea typeface="Calibri" panose="020F0502020204030204" pitchFamily="34" charset="0"/>
                <a:cs typeface="Times New Roman" panose="02020603050405020304" pitchFamily="18" charset="0"/>
              </a:rPr>
              <a:t>stá</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en</a:t>
            </a:r>
            <a:r>
              <a:rPr lang="en-US" sz="2400" dirty="0">
                <a:latin typeface="Arial" panose="020B0604020202020204" pitchFamily="34" charset="0"/>
                <a:ea typeface="Calibri" panose="020F0502020204030204" pitchFamily="34" charset="0"/>
                <a:cs typeface="Times New Roman" panose="02020603050405020304" pitchFamily="18" charset="0"/>
              </a:rPr>
              <a:t> Yucatán, México.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ct val="150000"/>
              <a:buFont typeface="Wingdings" pitchFamily="2" charset="2"/>
              <a:buChar char="§"/>
              <a:tabLst>
                <a:tab pos="3991610" algn="l"/>
              </a:tabLst>
            </a:pPr>
            <a:r>
              <a:rPr lang="en-US" sz="2400" dirty="0" err="1">
                <a:effectLst/>
                <a:latin typeface="Arial" panose="020B0604020202020204" pitchFamily="34" charset="0"/>
                <a:ea typeface="Arial" panose="020B0604020202020204" pitchFamily="34" charset="0"/>
                <a:cs typeface="Times New Roman" panose="02020603050405020304" pitchFamily="18" charset="0"/>
              </a:rPr>
              <a:t>Chichen</a:t>
            </a:r>
            <a:r>
              <a:rPr lang="en-US" sz="2400" dirty="0">
                <a:effectLst/>
                <a:latin typeface="Arial" panose="020B0604020202020204" pitchFamily="34" charset="0"/>
                <a:ea typeface="Arial" panose="020B0604020202020204" pitchFamily="34" charset="0"/>
                <a:cs typeface="Times New Roman" panose="02020603050405020304" pitchFamily="18" charset="0"/>
              </a:rPr>
              <a:t> – </a:t>
            </a:r>
            <a:r>
              <a:rPr lang="en-US" sz="2400" dirty="0" err="1">
                <a:effectLst/>
                <a:latin typeface="Arial" panose="020B0604020202020204" pitchFamily="34" charset="0"/>
                <a:ea typeface="Arial" panose="020B0604020202020204" pitchFamily="34" charset="0"/>
                <a:cs typeface="Times New Roman" panose="02020603050405020304" pitchFamily="18" charset="0"/>
              </a:rPr>
              <a:t>Itzá</a:t>
            </a:r>
            <a:r>
              <a:rPr lang="en-US" sz="2400" dirty="0">
                <a:latin typeface="Arial" panose="020B0604020202020204" pitchFamily="34" charset="0"/>
                <a:ea typeface="Arial" panose="020B0604020202020204" pitchFamily="34" charset="0"/>
                <a:cs typeface="Times New Roman" panose="02020603050405020304" pitchFamily="18" charset="0"/>
              </a:rPr>
              <a:t> </a:t>
            </a:r>
            <a:r>
              <a:rPr lang="en-US" sz="2400" dirty="0" err="1">
                <a:latin typeface="Arial" panose="020B0604020202020204" pitchFamily="34" charset="0"/>
                <a:ea typeface="Arial" panose="020B0604020202020204" pitchFamily="34" charset="0"/>
                <a:cs typeface="Times New Roman" panose="02020603050405020304" pitchFamily="18" charset="0"/>
              </a:rPr>
              <a:t>significa</a:t>
            </a:r>
            <a:r>
              <a:rPr lang="en-US" sz="2400" dirty="0">
                <a:latin typeface="Arial" panose="020B0604020202020204" pitchFamily="34" charset="0"/>
                <a:ea typeface="Arial" panose="020B0604020202020204" pitchFamily="34" charset="0"/>
                <a:cs typeface="Times New Roman" panose="02020603050405020304" pitchFamily="18" charset="0"/>
              </a:rPr>
              <a:t> - L</a:t>
            </a:r>
            <a:r>
              <a:rPr lang="en-US" sz="2400" dirty="0">
                <a:latin typeface="Arial" panose="020B0604020202020204" pitchFamily="34" charset="0"/>
                <a:ea typeface="Calibri" panose="020F0502020204030204" pitchFamily="34" charset="0"/>
                <a:cs typeface="Times New Roman" panose="02020603050405020304" pitchFamily="18" charset="0"/>
              </a:rPr>
              <a:t>a ciudad al </a:t>
            </a:r>
            <a:r>
              <a:rPr lang="en-US" sz="2400" dirty="0" err="1">
                <a:latin typeface="Arial" panose="020B0604020202020204" pitchFamily="34" charset="0"/>
                <a:ea typeface="Calibri" panose="020F0502020204030204" pitchFamily="34" charset="0"/>
                <a:cs typeface="Times New Roman" panose="02020603050405020304" pitchFamily="18" charset="0"/>
              </a:rPr>
              <a:t>borde</a:t>
            </a:r>
            <a:r>
              <a:rPr lang="en-US" sz="2400" dirty="0">
                <a:latin typeface="Arial" panose="020B0604020202020204" pitchFamily="34" charset="0"/>
                <a:ea typeface="Calibri" panose="020F0502020204030204" pitchFamily="34" charset="0"/>
                <a:cs typeface="Times New Roman" panose="02020603050405020304" pitchFamily="18" charset="0"/>
              </a:rPr>
              <a:t> del </a:t>
            </a:r>
            <a:r>
              <a:rPr lang="en-US" sz="2400" dirty="0" err="1">
                <a:latin typeface="Arial" panose="020B0604020202020204" pitchFamily="34" charset="0"/>
                <a:ea typeface="Calibri" panose="020F0502020204030204" pitchFamily="34" charset="0"/>
                <a:cs typeface="Times New Roman" panose="02020603050405020304" pitchFamily="18" charset="0"/>
              </a:rPr>
              <a:t>pozo</a:t>
            </a:r>
            <a:r>
              <a:rPr lang="en-US" sz="2400" dirty="0">
                <a:latin typeface="Arial" panose="020B0604020202020204" pitchFamily="34" charset="0"/>
                <a:ea typeface="Calibri" panose="020F0502020204030204" pitchFamily="34" charset="0"/>
                <a:cs typeface="Times New Roman" panose="02020603050405020304" pitchFamily="18" charset="0"/>
              </a:rPr>
              <a:t> de </a:t>
            </a:r>
            <a:r>
              <a:rPr lang="en-US" sz="2400" dirty="0" err="1">
                <a:latin typeface="Arial" panose="020B0604020202020204" pitchFamily="34" charset="0"/>
                <a:ea typeface="Calibri" panose="020F0502020204030204" pitchFamily="34" charset="0"/>
                <a:cs typeface="Times New Roman" panose="02020603050405020304" pitchFamily="18" charset="0"/>
              </a:rPr>
              <a:t>los</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Itzáes</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800"/>
              </a:spcAft>
              <a:buSzPct val="150000"/>
              <a:buFont typeface="Wingdings" pitchFamily="2" charset="2"/>
              <a:buChar char="§"/>
              <a:tabLst>
                <a:tab pos="3991610" algn="l"/>
              </a:tabLst>
            </a:pPr>
            <a:r>
              <a:rPr lang="en-US" sz="2400" dirty="0" err="1">
                <a:latin typeface="Arial" panose="020B0604020202020204" pitchFamily="34" charset="0"/>
                <a:ea typeface="Calibri" panose="020F0502020204030204" pitchFamily="34" charset="0"/>
                <a:cs typeface="Times New Roman" panose="02020603050405020304" pitchFamily="18" charset="0"/>
              </a:rPr>
              <a:t>Chichen</a:t>
            </a:r>
            <a:r>
              <a:rPr lang="en-US" sz="2400" dirty="0">
                <a:latin typeface="Arial" panose="020B0604020202020204" pitchFamily="34" charset="0"/>
                <a:ea typeface="Calibri" panose="020F0502020204030204" pitchFamily="34" charset="0"/>
                <a:cs typeface="Times New Roman" panose="02020603050405020304" pitchFamily="18" charset="0"/>
              </a:rPr>
              <a:t> – </a:t>
            </a:r>
            <a:r>
              <a:rPr lang="en-US" sz="2400" dirty="0" err="1">
                <a:latin typeface="Arial" panose="020B0604020202020204" pitchFamily="34" charset="0"/>
                <a:ea typeface="Calibri" panose="020F0502020204030204" pitchFamily="34" charset="0"/>
                <a:cs typeface="Times New Roman" panose="02020603050405020304" pitchFamily="18" charset="0"/>
              </a:rPr>
              <a:t>Itzá</a:t>
            </a:r>
            <a:r>
              <a:rPr lang="en-US" sz="2400" dirty="0">
                <a:latin typeface="Arial" panose="020B0604020202020204" pitchFamily="34" charset="0"/>
                <a:ea typeface="Calibri" panose="020F0502020204030204" pitchFamily="34" charset="0"/>
                <a:cs typeface="Times New Roman" panose="02020603050405020304" pitchFamily="18" charset="0"/>
              </a:rPr>
              <a:t> era </a:t>
            </a:r>
            <a:r>
              <a:rPr lang="en-US" sz="2400" dirty="0" err="1">
                <a:latin typeface="Arial" panose="020B0604020202020204" pitchFamily="34" charset="0"/>
                <a:ea typeface="Calibri" panose="020F0502020204030204" pitchFamily="34" charset="0"/>
                <a:cs typeface="Times New Roman" panose="02020603050405020304" pitchFamily="18" charset="0"/>
              </a:rPr>
              <a:t>una</a:t>
            </a:r>
            <a:r>
              <a:rPr lang="en-US" sz="2400" dirty="0">
                <a:latin typeface="Arial" panose="020B0604020202020204" pitchFamily="34" charset="0"/>
                <a:ea typeface="Calibri" panose="020F0502020204030204" pitchFamily="34" charset="0"/>
                <a:cs typeface="Times New Roman" panose="02020603050405020304" pitchFamily="18" charset="0"/>
              </a:rPr>
              <a:t> ciudad maya.</a:t>
            </a:r>
          </a:p>
          <a:p>
            <a:pPr marL="342900" marR="0" lvl="0" indent="-342900">
              <a:lnSpc>
                <a:spcPct val="150000"/>
              </a:lnSpc>
              <a:spcBef>
                <a:spcPts val="0"/>
              </a:spcBef>
              <a:spcAft>
                <a:spcPts val="800"/>
              </a:spcAft>
              <a:buSzPct val="150000"/>
              <a:buFont typeface="Wingdings" pitchFamily="2" charset="2"/>
              <a:buChar char="§"/>
              <a:tabLst>
                <a:tab pos="3991610" algn="l"/>
              </a:tabLst>
            </a:pPr>
            <a:r>
              <a:rPr lang="en-US" sz="2400" dirty="0" err="1">
                <a:latin typeface="Arial" panose="020B0604020202020204" pitchFamily="34" charset="0"/>
                <a:ea typeface="Calibri" panose="020F0502020204030204" pitchFamily="34" charset="0"/>
                <a:cs typeface="Times New Roman" panose="02020603050405020304" pitchFamily="18" charset="0"/>
              </a:rPr>
              <a:t>Chichen</a:t>
            </a:r>
            <a:r>
              <a:rPr lang="en-US" sz="2400" dirty="0">
                <a:latin typeface="Arial" panose="020B0604020202020204" pitchFamily="34" charset="0"/>
                <a:ea typeface="Calibri" panose="020F0502020204030204" pitchFamily="34" charset="0"/>
                <a:cs typeface="Times New Roman" panose="02020603050405020304" pitchFamily="18" charset="0"/>
              </a:rPr>
              <a:t> – </a:t>
            </a:r>
            <a:r>
              <a:rPr lang="en-US" sz="2400" dirty="0" err="1">
                <a:latin typeface="Arial" panose="020B0604020202020204" pitchFamily="34" charset="0"/>
                <a:ea typeface="Calibri" panose="020F0502020204030204" pitchFamily="34" charset="0"/>
                <a:cs typeface="Times New Roman" panose="02020603050405020304" pitchFamily="18" charset="0"/>
              </a:rPr>
              <a:t>Itzá</a:t>
            </a:r>
            <a:r>
              <a:rPr lang="en-US" sz="2400" dirty="0">
                <a:latin typeface="Arial" panose="020B0604020202020204" pitchFamily="34" charset="0"/>
                <a:ea typeface="Calibri" panose="020F0502020204030204" pitchFamily="34" charset="0"/>
                <a:cs typeface="Times New Roman" panose="02020603050405020304" pitchFamily="18" charset="0"/>
              </a:rPr>
              <a:t> es </a:t>
            </a:r>
            <a:r>
              <a:rPr lang="en-US" sz="2400" dirty="0" err="1">
                <a:latin typeface="Arial" panose="020B0604020202020204" pitchFamily="34" charset="0"/>
                <a:ea typeface="Calibri" panose="020F0502020204030204" pitchFamily="34" charset="0"/>
                <a:cs typeface="Times New Roman" panose="02020603050405020304" pitchFamily="18" charset="0"/>
              </a:rPr>
              <a:t>una</a:t>
            </a:r>
            <a:r>
              <a:rPr lang="en-US" sz="2400" dirty="0">
                <a:latin typeface="Arial" panose="020B0604020202020204" pitchFamily="34" charset="0"/>
                <a:ea typeface="Calibri" panose="020F0502020204030204" pitchFamily="34" charset="0"/>
                <a:cs typeface="Times New Roman" panose="02020603050405020304" pitchFamily="18" charset="0"/>
              </a:rPr>
              <a:t> de las </a:t>
            </a:r>
            <a:r>
              <a:rPr lang="en-US" sz="2400" dirty="0" err="1">
                <a:latin typeface="Arial" panose="020B0604020202020204" pitchFamily="34" charset="0"/>
                <a:ea typeface="Calibri" panose="020F0502020204030204" pitchFamily="34" charset="0"/>
                <a:cs typeface="Times New Roman" panose="02020603050405020304" pitchFamily="18" charset="0"/>
              </a:rPr>
              <a:t>maravillas</a:t>
            </a:r>
            <a:r>
              <a:rPr lang="en-US" sz="2400" dirty="0">
                <a:latin typeface="Arial" panose="020B0604020202020204" pitchFamily="34" charset="0"/>
                <a:ea typeface="Calibri" panose="020F0502020204030204" pitchFamily="34" charset="0"/>
                <a:cs typeface="Times New Roman" panose="02020603050405020304" pitchFamily="18" charset="0"/>
              </a:rPr>
              <a:t> del </a:t>
            </a:r>
            <a:r>
              <a:rPr lang="en-US" sz="2400" dirty="0" err="1">
                <a:latin typeface="Arial" panose="020B0604020202020204" pitchFamily="34" charset="0"/>
                <a:ea typeface="Calibri" panose="020F0502020204030204" pitchFamily="34" charset="0"/>
                <a:cs typeface="Times New Roman" panose="02020603050405020304" pitchFamily="18" charset="0"/>
              </a:rPr>
              <a:t>mundo</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recientemente</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añadida</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09585" lvl="1" indent="0">
              <a:lnSpc>
                <a:spcPct val="150000"/>
              </a:lnSpc>
              <a:spcAft>
                <a:spcPts val="800"/>
              </a:spcAft>
              <a:buSzPct val="150000"/>
              <a:buNone/>
              <a:tabLst>
                <a:tab pos="3991610" algn="l"/>
              </a:tabLst>
            </a:pP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137A68B-1C01-4B21-8F62-9F127D170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EC32D7-5B1C-CFAD-4117-2F29160E5444}"/>
              </a:ext>
            </a:extLst>
          </p:cNvPr>
          <p:cNvSpPr>
            <a:spLocks noGrp="1"/>
          </p:cNvSpPr>
          <p:nvPr>
            <p:ph type="title"/>
          </p:nvPr>
        </p:nvSpPr>
        <p:spPr>
          <a:xfrm>
            <a:off x="640081" y="631373"/>
            <a:ext cx="4018839" cy="2035628"/>
          </a:xfrm>
        </p:spPr>
        <p:txBody>
          <a:bodyPr>
            <a:normAutofit/>
          </a:bodyPr>
          <a:lstStyle/>
          <a:p>
            <a:r>
              <a:rPr lang="en-US"/>
              <a:t>Proyecto</a:t>
            </a:r>
          </a:p>
        </p:txBody>
      </p:sp>
      <p:sp>
        <p:nvSpPr>
          <p:cNvPr id="3" name="Content Placeholder 2">
            <a:extLst>
              <a:ext uri="{FF2B5EF4-FFF2-40B4-BE49-F238E27FC236}">
                <a16:creationId xmlns:a16="http://schemas.microsoft.com/office/drawing/2014/main" id="{8B3C4A93-E9FB-7991-76C9-734941A1D0AA}"/>
              </a:ext>
            </a:extLst>
          </p:cNvPr>
          <p:cNvSpPr>
            <a:spLocks noGrp="1"/>
          </p:cNvSpPr>
          <p:nvPr>
            <p:ph idx="1"/>
          </p:nvPr>
        </p:nvSpPr>
        <p:spPr>
          <a:xfrm>
            <a:off x="449705" y="1723869"/>
            <a:ext cx="4437088" cy="4871803"/>
          </a:xfrm>
        </p:spPr>
        <p:txBody>
          <a:bodyPr>
            <a:normAutofit fontScale="92500" lnSpcReduction="20000"/>
          </a:bodyPr>
          <a:lstStyle/>
          <a:p>
            <a:r>
              <a:rPr lang="en-US" sz="2400" dirty="0">
                <a:ea typeface="Arial" panose="020B0604020202020204" pitchFamily="34" charset="0"/>
                <a:cs typeface="Times New Roman" panose="02020603050405020304" pitchFamily="18" charset="0"/>
              </a:rPr>
              <a:t>P</a:t>
            </a:r>
            <a:r>
              <a:rPr lang="en-US" sz="2400" dirty="0">
                <a:effectLst/>
                <a:ea typeface="Arial" panose="020B0604020202020204" pitchFamily="34" charset="0"/>
                <a:cs typeface="Times New Roman" panose="02020603050405020304" pitchFamily="18" charset="0"/>
              </a:rPr>
              <a:t>lan a hypothetical or dream trip to a Spanish speaking country. </a:t>
            </a:r>
          </a:p>
          <a:p>
            <a:r>
              <a:rPr lang="en-US" sz="2400" dirty="0">
                <a:ea typeface="Arial" panose="020B0604020202020204" pitchFamily="34" charset="0"/>
                <a:cs typeface="Times New Roman" panose="02020603050405020304" pitchFamily="18" charset="0"/>
              </a:rPr>
              <a:t>C</a:t>
            </a:r>
            <a:r>
              <a:rPr lang="en-US" sz="2400" dirty="0">
                <a:effectLst/>
                <a:ea typeface="Arial" panose="020B0604020202020204" pitchFamily="34" charset="0"/>
                <a:cs typeface="Times New Roman" panose="02020603050405020304" pitchFamily="18" charset="0"/>
              </a:rPr>
              <a:t>hoose a place that you are excited to learn about and research </a:t>
            </a:r>
          </a:p>
          <a:p>
            <a:r>
              <a:rPr lang="en-US" sz="2400" dirty="0">
                <a:effectLst/>
                <a:ea typeface="Arial" panose="020B0604020202020204" pitchFamily="34" charset="0"/>
                <a:cs typeface="Times New Roman" panose="02020603050405020304" pitchFamily="18" charset="0"/>
              </a:rPr>
              <a:t>Next class you can share with the group information you’ve found (goal to be in Spanish!).</a:t>
            </a:r>
          </a:p>
          <a:p>
            <a:r>
              <a:rPr lang="en-US" sz="2400" dirty="0">
                <a:effectLst/>
                <a:ea typeface="Arial" panose="020B0604020202020204" pitchFamily="34" charset="0"/>
                <a:cs typeface="Times New Roman" panose="02020603050405020304" pitchFamily="18" charset="0"/>
              </a:rPr>
              <a:t> This can include how you plan to travel to the location, what you plan to do while there, who you are going with and for how long. </a:t>
            </a:r>
          </a:p>
          <a:p>
            <a:r>
              <a:rPr lang="en-US" sz="2400" dirty="0">
                <a:ea typeface="Arial" panose="020B0604020202020204" pitchFamily="34" charset="0"/>
                <a:cs typeface="Times New Roman" panose="02020603050405020304" pitchFamily="18" charset="0"/>
              </a:rPr>
              <a:t>You</a:t>
            </a:r>
            <a:r>
              <a:rPr lang="en-US" sz="2400" dirty="0">
                <a:effectLst/>
                <a:ea typeface="Arial" panose="020B0604020202020204" pitchFamily="34" charset="0"/>
                <a:cs typeface="Times New Roman" panose="02020603050405020304" pitchFamily="18" charset="0"/>
              </a:rPr>
              <a:t> can be as descriptive/detailed/creative as </a:t>
            </a:r>
            <a:r>
              <a:rPr lang="en-US" sz="2400" dirty="0">
                <a:ea typeface="Arial" panose="020B0604020202020204" pitchFamily="34" charset="0"/>
                <a:cs typeface="Times New Roman" panose="02020603050405020304" pitchFamily="18" charset="0"/>
              </a:rPr>
              <a:t>you </a:t>
            </a:r>
            <a:r>
              <a:rPr lang="en-US" sz="2400" dirty="0">
                <a:effectLst/>
                <a:ea typeface="Arial" panose="020B0604020202020204" pitchFamily="34" charset="0"/>
                <a:cs typeface="Times New Roman" panose="02020603050405020304" pitchFamily="18" charset="0"/>
              </a:rPr>
              <a:t>like.</a:t>
            </a:r>
            <a:endParaRPr lang="en-US" sz="2400" dirty="0">
              <a:effectLst/>
              <a:ea typeface="Calibri" panose="020F0502020204030204" pitchFamily="34" charset="0"/>
              <a:cs typeface="Times New Roman" panose="02020603050405020304" pitchFamily="18" charset="0"/>
            </a:endParaRPr>
          </a:p>
          <a:p>
            <a:endParaRPr lang="en-US" sz="1400" dirty="0"/>
          </a:p>
        </p:txBody>
      </p:sp>
      <p:sp>
        <p:nvSpPr>
          <p:cNvPr id="27" name="Rectangle 26">
            <a:extLst>
              <a:ext uri="{FF2B5EF4-FFF2-40B4-BE49-F238E27FC236}">
                <a16:creationId xmlns:a16="http://schemas.microsoft.com/office/drawing/2014/main" id="{87BCBE98-69EA-40E7-B937-FCA553A58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A map of the country with flags&#10;&#10;Description automatically generated">
            <a:extLst>
              <a:ext uri="{FF2B5EF4-FFF2-40B4-BE49-F238E27FC236}">
                <a16:creationId xmlns:a16="http://schemas.microsoft.com/office/drawing/2014/main" id="{0E39FC84-458C-DEA8-E1DE-87DFB9E046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1964"/>
          <a:stretch/>
        </p:blipFill>
        <p:spPr>
          <a:xfrm>
            <a:off x="6325227" y="165161"/>
            <a:ext cx="4920621" cy="3391444"/>
          </a:xfrm>
          <a:prstGeom prst="rect">
            <a:avLst/>
          </a:prstGeom>
        </p:spPr>
      </p:pic>
      <p:pic>
        <p:nvPicPr>
          <p:cNvPr id="10" name="Picture 9" descr="A map of the country with flags&#10;&#10;Description automatically generated">
            <a:extLst>
              <a:ext uri="{FF2B5EF4-FFF2-40B4-BE49-F238E27FC236}">
                <a16:creationId xmlns:a16="http://schemas.microsoft.com/office/drawing/2014/main" id="{94844550-7FC8-6364-7681-44910C4EFE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474"/>
          <a:stretch/>
        </p:blipFill>
        <p:spPr>
          <a:xfrm>
            <a:off x="7335286" y="3676526"/>
            <a:ext cx="3103500" cy="2919146"/>
          </a:xfrm>
          <a:prstGeom prst="rect">
            <a:avLst/>
          </a:prstGeom>
        </p:spPr>
      </p:pic>
    </p:spTree>
    <p:extLst>
      <p:ext uri="{BB962C8B-B14F-4D97-AF65-F5344CB8AC3E}">
        <p14:creationId xmlns:p14="http://schemas.microsoft.com/office/powerpoint/2010/main" val="33392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CD35-E8CC-B7A8-E370-EFB3DD719206}"/>
              </a:ext>
            </a:extLst>
          </p:cNvPr>
          <p:cNvSpPr>
            <a:spLocks noGrp="1"/>
          </p:cNvSpPr>
          <p:nvPr>
            <p:ph type="title"/>
          </p:nvPr>
        </p:nvSpPr>
        <p:spPr/>
        <p:txBody>
          <a:bodyPr>
            <a:normAutofit/>
          </a:bodyPr>
          <a:lstStyle/>
          <a:p>
            <a:r>
              <a:rPr lang="en-US" sz="5400" dirty="0"/>
              <a:t>¡Hasta la </a:t>
            </a:r>
            <a:r>
              <a:rPr lang="en-US" sz="5400" dirty="0" err="1"/>
              <a:t>proxima</a:t>
            </a:r>
            <a:r>
              <a:rPr lang="en-US" sz="5400" dirty="0"/>
              <a:t> </a:t>
            </a:r>
            <a:r>
              <a:rPr lang="en-US" sz="5400" dirty="0" err="1"/>
              <a:t>semana</a:t>
            </a:r>
            <a:r>
              <a:rPr lang="en-US" sz="5400" dirty="0"/>
              <a:t>!</a:t>
            </a:r>
          </a:p>
        </p:txBody>
      </p:sp>
      <p:pic>
        <p:nvPicPr>
          <p:cNvPr id="5" name="Picture 4" descr="A yellow hand with black background&#10;&#10;Description automatically generated">
            <a:extLst>
              <a:ext uri="{FF2B5EF4-FFF2-40B4-BE49-F238E27FC236}">
                <a16:creationId xmlns:a16="http://schemas.microsoft.com/office/drawing/2014/main" id="{F5CE9D06-4FC2-E4A6-2BDA-10C2EEFD1D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8806" y="273147"/>
            <a:ext cx="2772508" cy="2772508"/>
          </a:xfrm>
          <a:prstGeom prst="rect">
            <a:avLst/>
          </a:prstGeom>
        </p:spPr>
      </p:pic>
    </p:spTree>
    <p:extLst>
      <p:ext uri="{BB962C8B-B14F-4D97-AF65-F5344CB8AC3E}">
        <p14:creationId xmlns:p14="http://schemas.microsoft.com/office/powerpoint/2010/main" val="16603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1496563" y="502083"/>
            <a:ext cx="9601200" cy="1188720"/>
          </a:xfrm>
          <a:prstGeom prst="rect">
            <a:avLst/>
          </a:prstGeom>
        </p:spPr>
        <p:txBody>
          <a:bodyPr spcFirstLastPara="1" vert="horz" wrap="square" lIns="121900" tIns="121900" rIns="121900" bIns="121900" rtlCol="0" anchor="t" anchorCtr="0">
            <a:noAutofit/>
          </a:bodyPr>
          <a:lstStyle/>
          <a:p>
            <a:pPr>
              <a:buSzPts val="990"/>
            </a:pPr>
            <a:r>
              <a:rPr lang="en" sz="5400" b="1" dirty="0"/>
              <a:t>¿</a:t>
            </a:r>
            <a:r>
              <a:rPr lang="en" sz="5400" b="1" dirty="0" err="1"/>
              <a:t>Cómo</a:t>
            </a:r>
            <a:r>
              <a:rPr lang="en" sz="5400" b="1" dirty="0"/>
              <a:t> </a:t>
            </a:r>
            <a:r>
              <a:rPr lang="en" sz="5400" b="1" dirty="0" err="1"/>
              <a:t>están</a:t>
            </a:r>
            <a:r>
              <a:rPr lang="en" sz="5400" b="1" dirty="0"/>
              <a:t>?</a:t>
            </a:r>
            <a:endParaRPr sz="5400" b="1" dirty="0"/>
          </a:p>
        </p:txBody>
      </p:sp>
      <p:sp>
        <p:nvSpPr>
          <p:cNvPr id="141" name="Google Shape;141;p24"/>
          <p:cNvSpPr txBox="1">
            <a:spLocks noGrp="1"/>
          </p:cNvSpPr>
          <p:nvPr>
            <p:ph type="body" idx="1"/>
          </p:nvPr>
        </p:nvSpPr>
        <p:spPr>
          <a:xfrm>
            <a:off x="1447591" y="1674942"/>
            <a:ext cx="9601200" cy="4480560"/>
          </a:xfrm>
          <a:prstGeom prst="rect">
            <a:avLst/>
          </a:prstGeom>
        </p:spPr>
        <p:txBody>
          <a:bodyPr spcFirstLastPara="1" vert="horz" wrap="square" lIns="121900" tIns="121900" rIns="121900" bIns="121900" rtlCol="0" anchor="t" anchorCtr="0">
            <a:normAutofit/>
          </a:bodyPr>
          <a:lstStyle/>
          <a:p>
            <a:pPr marL="457200" indent="-457200">
              <a:spcAft>
                <a:spcPts val="1600"/>
              </a:spcAft>
              <a:buSzPct val="100000"/>
              <a:buFont typeface="Wingdings" pitchFamily="2" charset="2"/>
              <a:buChar char="§"/>
            </a:pPr>
            <a:r>
              <a:rPr lang="en" sz="2800" b="1" dirty="0">
                <a:ea typeface="Raleway"/>
                <a:cs typeface="Raleway"/>
                <a:sym typeface="Raleway"/>
              </a:rPr>
              <a:t>Hola, la </a:t>
            </a:r>
            <a:r>
              <a:rPr lang="en" sz="2800" b="1" dirty="0" err="1">
                <a:ea typeface="Raleway"/>
                <a:cs typeface="Raleway"/>
                <a:sym typeface="Raleway"/>
              </a:rPr>
              <a:t>semana</a:t>
            </a:r>
            <a:r>
              <a:rPr lang="en" sz="2800" b="1" dirty="0">
                <a:ea typeface="Raleway"/>
                <a:cs typeface="Raleway"/>
                <a:sym typeface="Raleway"/>
              </a:rPr>
              <a:t> </a:t>
            </a:r>
            <a:r>
              <a:rPr lang="en" sz="2800" b="1" dirty="0" err="1">
                <a:ea typeface="Raleway"/>
                <a:cs typeface="Raleway"/>
                <a:sym typeface="Raleway"/>
              </a:rPr>
              <a:t>pasada</a:t>
            </a:r>
            <a:r>
              <a:rPr lang="en" sz="2800" b="1" dirty="0">
                <a:ea typeface="Raleway"/>
                <a:cs typeface="Raleway"/>
                <a:sym typeface="Raleway"/>
              </a:rPr>
              <a:t> </a:t>
            </a:r>
            <a:r>
              <a:rPr lang="en" sz="2800" b="1" dirty="0" err="1">
                <a:highlight>
                  <a:srgbClr val="FFFF00"/>
                </a:highlight>
                <a:ea typeface="Raleway"/>
                <a:cs typeface="Raleway"/>
                <a:sym typeface="Raleway"/>
              </a:rPr>
              <a:t>estuve</a:t>
            </a:r>
            <a:r>
              <a:rPr lang="en" sz="2800" b="1" dirty="0">
                <a:ea typeface="Raleway"/>
                <a:cs typeface="Raleway"/>
                <a:sym typeface="Raleway"/>
              </a:rPr>
              <a:t> de </a:t>
            </a:r>
            <a:r>
              <a:rPr lang="en" sz="2800" b="1" dirty="0" err="1">
                <a:ea typeface="Raleway"/>
                <a:cs typeface="Raleway"/>
                <a:sym typeface="Raleway"/>
              </a:rPr>
              <a:t>viaje</a:t>
            </a:r>
            <a:r>
              <a:rPr lang="en" sz="2800" b="1" dirty="0">
                <a:ea typeface="Raleway"/>
                <a:cs typeface="Raleway"/>
                <a:sym typeface="Raleway"/>
              </a:rPr>
              <a:t>.</a:t>
            </a:r>
          </a:p>
          <a:p>
            <a:pPr marL="457200" indent="-457200">
              <a:spcAft>
                <a:spcPts val="1600"/>
              </a:spcAft>
              <a:buSzPct val="100000"/>
              <a:buFont typeface="Wingdings" pitchFamily="2" charset="2"/>
              <a:buChar char="§"/>
            </a:pPr>
            <a:r>
              <a:rPr lang="en" sz="2800" b="1" dirty="0" err="1">
                <a:highlight>
                  <a:srgbClr val="FFFF00"/>
                </a:highlight>
                <a:ea typeface="Raleway"/>
                <a:cs typeface="Raleway"/>
                <a:sym typeface="Raleway"/>
              </a:rPr>
              <a:t>Fuí</a:t>
            </a:r>
            <a:r>
              <a:rPr lang="en" sz="2800" b="1" dirty="0">
                <a:ea typeface="Raleway"/>
                <a:cs typeface="Raleway"/>
                <a:sym typeface="Raleway"/>
              </a:rPr>
              <a:t> a Guatemala.</a:t>
            </a:r>
          </a:p>
          <a:p>
            <a:pPr marL="457200" indent="-457200">
              <a:spcAft>
                <a:spcPts val="1600"/>
              </a:spcAft>
              <a:buSzPct val="100000"/>
              <a:buFont typeface="Wingdings" pitchFamily="2" charset="2"/>
              <a:buChar char="§"/>
            </a:pPr>
            <a:r>
              <a:rPr lang="en" sz="2800" b="1" dirty="0">
                <a:ea typeface="Raleway"/>
                <a:cs typeface="Raleway"/>
                <a:sym typeface="Raleway"/>
              </a:rPr>
              <a:t>En Guatemala </a:t>
            </a:r>
            <a:r>
              <a:rPr lang="en" sz="2800" b="1" dirty="0" err="1">
                <a:highlight>
                  <a:srgbClr val="FFFF00"/>
                </a:highlight>
                <a:ea typeface="Raleway"/>
                <a:cs typeface="Raleway"/>
                <a:sym typeface="Raleway"/>
              </a:rPr>
              <a:t>estuvo</a:t>
            </a:r>
            <a:r>
              <a:rPr lang="en" sz="2800" b="1" dirty="0">
                <a:ea typeface="Raleway"/>
                <a:cs typeface="Raleway"/>
                <a:sym typeface="Raleway"/>
              </a:rPr>
              <a:t> </a:t>
            </a:r>
            <a:r>
              <a:rPr lang="en" sz="2800" b="1" dirty="0" err="1">
                <a:ea typeface="Raleway"/>
                <a:cs typeface="Raleway"/>
                <a:sym typeface="Raleway"/>
              </a:rPr>
              <a:t>lloviendo</a:t>
            </a:r>
            <a:r>
              <a:rPr lang="en" sz="2800" b="1" dirty="0">
                <a:ea typeface="Raleway"/>
                <a:cs typeface="Raleway"/>
                <a:sym typeface="Raleway"/>
              </a:rPr>
              <a:t> </a:t>
            </a:r>
            <a:r>
              <a:rPr lang="en" sz="2800" b="1" dirty="0" err="1">
                <a:ea typeface="Raleway"/>
                <a:cs typeface="Raleway"/>
                <a:sym typeface="Raleway"/>
              </a:rPr>
              <a:t>mucho</a:t>
            </a:r>
            <a:r>
              <a:rPr lang="en" sz="2800" b="1" dirty="0">
                <a:ea typeface="Raleway"/>
                <a:cs typeface="Raleway"/>
                <a:sym typeface="Raleway"/>
              </a:rPr>
              <a:t>.</a:t>
            </a:r>
          </a:p>
          <a:p>
            <a:pPr marL="457200" indent="-457200">
              <a:spcAft>
                <a:spcPts val="1600"/>
              </a:spcAft>
              <a:buSzPct val="100000"/>
              <a:buFont typeface="Wingdings" pitchFamily="2" charset="2"/>
              <a:buChar char="§"/>
            </a:pPr>
            <a:r>
              <a:rPr lang="en" sz="2800" b="1" dirty="0" err="1">
                <a:highlight>
                  <a:srgbClr val="FFFF00"/>
                </a:highlight>
                <a:ea typeface="Raleway"/>
                <a:cs typeface="Raleway"/>
                <a:sym typeface="Raleway"/>
              </a:rPr>
              <a:t>Visité</a:t>
            </a:r>
            <a:r>
              <a:rPr lang="en" sz="2800" b="1" dirty="0">
                <a:ea typeface="Raleway"/>
                <a:cs typeface="Raleway"/>
                <a:sym typeface="Raleway"/>
              </a:rPr>
              <a:t> la ciudad de Guatemala, la ciudad de Antigua y </a:t>
            </a:r>
            <a:r>
              <a:rPr lang="en" sz="2800" b="1" dirty="0" err="1">
                <a:ea typeface="Raleway"/>
                <a:cs typeface="Raleway"/>
                <a:sym typeface="Raleway"/>
              </a:rPr>
              <a:t>el</a:t>
            </a:r>
            <a:r>
              <a:rPr lang="en" sz="2800" b="1" dirty="0">
                <a:ea typeface="Raleway"/>
                <a:cs typeface="Raleway"/>
                <a:sym typeface="Raleway"/>
              </a:rPr>
              <a:t> </a:t>
            </a:r>
            <a:r>
              <a:rPr lang="en" sz="2800" b="1" dirty="0" err="1">
                <a:ea typeface="Raleway"/>
                <a:cs typeface="Raleway"/>
                <a:sym typeface="Raleway"/>
              </a:rPr>
              <a:t>lago</a:t>
            </a:r>
            <a:r>
              <a:rPr lang="en" sz="2800" b="1" dirty="0">
                <a:ea typeface="Raleway"/>
                <a:cs typeface="Raleway"/>
                <a:sym typeface="Raleway"/>
              </a:rPr>
              <a:t> de </a:t>
            </a:r>
            <a:r>
              <a:rPr lang="en" sz="2800" b="1" dirty="0" err="1">
                <a:ea typeface="Raleway"/>
                <a:cs typeface="Raleway"/>
                <a:sym typeface="Raleway"/>
              </a:rPr>
              <a:t>Atitlán</a:t>
            </a:r>
            <a:r>
              <a:rPr lang="en" sz="2800" b="1" dirty="0">
                <a:ea typeface="Raleway"/>
                <a:cs typeface="Raleway"/>
                <a:sym typeface="Raleway"/>
              </a:rPr>
              <a:t>.</a:t>
            </a:r>
          </a:p>
          <a:p>
            <a:pPr marL="457200" indent="-457200">
              <a:spcAft>
                <a:spcPts val="1600"/>
              </a:spcAft>
              <a:buSzPct val="100000"/>
              <a:buFont typeface="Wingdings" pitchFamily="2" charset="2"/>
              <a:buChar char="§"/>
            </a:pPr>
            <a:r>
              <a:rPr lang="en" sz="2800" b="1" dirty="0">
                <a:ea typeface="Raleway"/>
                <a:cs typeface="Raleway"/>
                <a:sym typeface="Raleway"/>
              </a:rPr>
              <a:t>¿Tú </a:t>
            </a:r>
            <a:r>
              <a:rPr lang="en" sz="2800" b="1" dirty="0" err="1">
                <a:ea typeface="Raleway"/>
                <a:cs typeface="Raleway"/>
                <a:sym typeface="Raleway"/>
              </a:rPr>
              <a:t>qué</a:t>
            </a:r>
            <a:r>
              <a:rPr lang="en" sz="2800" b="1" dirty="0">
                <a:ea typeface="Raleway"/>
                <a:cs typeface="Raleway"/>
                <a:sym typeface="Raleway"/>
              </a:rPr>
              <a:t> </a:t>
            </a:r>
            <a:r>
              <a:rPr lang="en" sz="2800" b="1" dirty="0" err="1">
                <a:ea typeface="Raleway"/>
                <a:cs typeface="Raleway"/>
                <a:sym typeface="Raleway"/>
              </a:rPr>
              <a:t>hiciste</a:t>
            </a:r>
            <a:r>
              <a:rPr lang="en" sz="2800" b="1" dirty="0">
                <a:ea typeface="Raleway"/>
                <a:cs typeface="Raleway"/>
                <a:sym typeface="Raleway"/>
              </a:rPr>
              <a:t> </a:t>
            </a:r>
            <a:r>
              <a:rPr lang="en" sz="2800" b="1" dirty="0" err="1">
                <a:ea typeface="Raleway"/>
                <a:cs typeface="Raleway"/>
                <a:sym typeface="Raleway"/>
              </a:rPr>
              <a:t>durante</a:t>
            </a:r>
            <a:r>
              <a:rPr lang="en" sz="2800" b="1" dirty="0">
                <a:ea typeface="Raleway"/>
                <a:cs typeface="Raleway"/>
                <a:sym typeface="Raleway"/>
              </a:rPr>
              <a:t> la </a:t>
            </a:r>
            <a:r>
              <a:rPr lang="en" sz="2800" b="1" dirty="0" err="1">
                <a:ea typeface="Raleway"/>
                <a:cs typeface="Raleway"/>
                <a:sym typeface="Raleway"/>
              </a:rPr>
              <a:t>semana</a:t>
            </a:r>
            <a:r>
              <a:rPr lang="en" sz="2800" b="1" dirty="0">
                <a:ea typeface="Raleway"/>
                <a:cs typeface="Raleway"/>
                <a:sym typeface="Raleway"/>
              </a:rPr>
              <a:t>?</a:t>
            </a:r>
            <a:endParaRPr sz="2800" b="1" dirty="0">
              <a:ea typeface="Raleway"/>
              <a:cs typeface="Raleway"/>
              <a:sym typeface="Raleway"/>
            </a:endParaRPr>
          </a:p>
        </p:txBody>
      </p:sp>
    </p:spTree>
    <p:extLst>
      <p:ext uri="{BB962C8B-B14F-4D97-AF65-F5344CB8AC3E}">
        <p14:creationId xmlns:p14="http://schemas.microsoft.com/office/powerpoint/2010/main" val="8559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AB25-040F-667F-01DC-29DFB616E230}"/>
              </a:ext>
            </a:extLst>
          </p:cNvPr>
          <p:cNvSpPr>
            <a:spLocks noGrp="1"/>
          </p:cNvSpPr>
          <p:nvPr>
            <p:ph type="title"/>
          </p:nvPr>
        </p:nvSpPr>
        <p:spPr>
          <a:xfrm>
            <a:off x="631538" y="372146"/>
            <a:ext cx="4018839" cy="1324036"/>
          </a:xfrm>
        </p:spPr>
        <p:txBody>
          <a:bodyPr>
            <a:normAutofit/>
          </a:bodyPr>
          <a:lstStyle/>
          <a:p>
            <a:r>
              <a:rPr lang="en-US" b="1" dirty="0"/>
              <a:t>¿</a:t>
            </a:r>
            <a:r>
              <a:rPr lang="en-US" b="1" dirty="0" err="1"/>
              <a:t>Verdad</a:t>
            </a:r>
            <a:r>
              <a:rPr lang="en-US" b="1" dirty="0"/>
              <a:t> o  </a:t>
            </a:r>
            <a:r>
              <a:rPr lang="en-US" b="1" dirty="0" err="1"/>
              <a:t>Mentira</a:t>
            </a:r>
            <a:r>
              <a:rPr lang="en-US" b="1" dirty="0"/>
              <a:t>?</a:t>
            </a:r>
            <a:endParaRPr lang="en-US" dirty="0"/>
          </a:p>
        </p:txBody>
      </p:sp>
      <p:sp>
        <p:nvSpPr>
          <p:cNvPr id="3" name="Content Placeholder 2">
            <a:extLst>
              <a:ext uri="{FF2B5EF4-FFF2-40B4-BE49-F238E27FC236}">
                <a16:creationId xmlns:a16="http://schemas.microsoft.com/office/drawing/2014/main" id="{F2FA0EE1-1FBC-70D4-8CA8-D5F6778BD91B}"/>
              </a:ext>
            </a:extLst>
          </p:cNvPr>
          <p:cNvSpPr>
            <a:spLocks noGrp="1"/>
          </p:cNvSpPr>
          <p:nvPr>
            <p:ph idx="1"/>
          </p:nvPr>
        </p:nvSpPr>
        <p:spPr>
          <a:xfrm>
            <a:off x="631538" y="1941854"/>
            <a:ext cx="4010296" cy="4670474"/>
          </a:xfrm>
        </p:spPr>
        <p:txBody>
          <a:bodyPr>
            <a:noAutofit/>
          </a:bodyPr>
          <a:lstStyle/>
          <a:p>
            <a:r>
              <a:rPr lang="en-US" sz="2200" dirty="0">
                <a:ea typeface="Arial" panose="020B0604020202020204" pitchFamily="34" charset="0"/>
              </a:rPr>
              <a:t>W</a:t>
            </a:r>
            <a:r>
              <a:rPr lang="en-US" sz="2200" dirty="0">
                <a:effectLst/>
                <a:ea typeface="Arial" panose="020B0604020202020204" pitchFamily="34" charset="0"/>
              </a:rPr>
              <a:t>rite down </a:t>
            </a:r>
            <a:r>
              <a:rPr lang="en-US" sz="2200" b="1" u="sng" dirty="0">
                <a:effectLst/>
                <a:ea typeface="Arial" panose="020B0604020202020204" pitchFamily="34" charset="0"/>
              </a:rPr>
              <a:t>two things</a:t>
            </a:r>
            <a:r>
              <a:rPr lang="en-US" sz="2200" dirty="0">
                <a:effectLst/>
                <a:ea typeface="Arial" panose="020B0604020202020204" pitchFamily="34" charset="0"/>
              </a:rPr>
              <a:t> about themselves, their house (related to the first class’s vocabulary), or their jobs that are </a:t>
            </a:r>
            <a:r>
              <a:rPr lang="en-US" sz="2200" b="1" dirty="0">
                <a:effectLst/>
                <a:ea typeface="Arial" panose="020B0604020202020204" pitchFamily="34" charset="0"/>
              </a:rPr>
              <a:t>true</a:t>
            </a:r>
            <a:r>
              <a:rPr lang="en-US" sz="2200" dirty="0">
                <a:effectLst/>
                <a:ea typeface="Arial" panose="020B0604020202020204" pitchFamily="34" charset="0"/>
              </a:rPr>
              <a:t>, </a:t>
            </a:r>
          </a:p>
          <a:p>
            <a:r>
              <a:rPr lang="en-US" sz="2200" dirty="0">
                <a:ea typeface="Arial" panose="020B0604020202020204" pitchFamily="34" charset="0"/>
              </a:rPr>
              <a:t>W</a:t>
            </a:r>
            <a:r>
              <a:rPr lang="en-US" sz="2200" dirty="0">
                <a:effectLst/>
                <a:ea typeface="Arial" panose="020B0604020202020204" pitchFamily="34" charset="0"/>
              </a:rPr>
              <a:t>rite down </a:t>
            </a:r>
            <a:r>
              <a:rPr lang="en-US" sz="2200" b="1" u="sng" dirty="0">
                <a:effectLst/>
                <a:ea typeface="Arial" panose="020B0604020202020204" pitchFamily="34" charset="0"/>
              </a:rPr>
              <a:t>one thing</a:t>
            </a:r>
            <a:r>
              <a:rPr lang="en-US" sz="2200" dirty="0">
                <a:effectLst/>
                <a:ea typeface="Arial" panose="020B0604020202020204" pitchFamily="34" charset="0"/>
              </a:rPr>
              <a:t> that is a </a:t>
            </a:r>
            <a:r>
              <a:rPr lang="en-US" sz="2200" b="1" dirty="0">
                <a:effectLst/>
                <a:ea typeface="Arial" panose="020B0604020202020204" pitchFamily="34" charset="0"/>
              </a:rPr>
              <a:t>“lie.”</a:t>
            </a:r>
            <a:r>
              <a:rPr lang="en-US" sz="2200" dirty="0">
                <a:effectLst/>
                <a:ea typeface="Arial" panose="020B0604020202020204" pitchFamily="34" charset="0"/>
              </a:rPr>
              <a:t> </a:t>
            </a:r>
          </a:p>
          <a:p>
            <a:r>
              <a:rPr lang="en-US" sz="2200" dirty="0">
                <a:ea typeface="Arial" panose="020B0604020202020204" pitchFamily="34" charset="0"/>
              </a:rPr>
              <a:t>S</a:t>
            </a:r>
            <a:r>
              <a:rPr lang="en-US" sz="2200" dirty="0">
                <a:effectLst/>
                <a:ea typeface="Arial" panose="020B0604020202020204" pitchFamily="34" charset="0"/>
              </a:rPr>
              <a:t>hare these statements about themselves (in Spanish)</a:t>
            </a:r>
          </a:p>
          <a:p>
            <a:r>
              <a:rPr lang="en-US" sz="2200" dirty="0">
                <a:ea typeface="Arial" panose="020B0604020202020204" pitchFamily="34" charset="0"/>
              </a:rPr>
              <a:t>T</a:t>
            </a:r>
            <a:r>
              <a:rPr lang="en-US" sz="2200" dirty="0">
                <a:effectLst/>
                <a:ea typeface="Arial" panose="020B0604020202020204" pitchFamily="34" charset="0"/>
              </a:rPr>
              <a:t>he rest of the group has to figure out/guess which is “</a:t>
            </a:r>
            <a:r>
              <a:rPr lang="en-US" sz="2200" dirty="0" err="1">
                <a:effectLst/>
                <a:ea typeface="Arial" panose="020B0604020202020204" pitchFamily="34" charset="0"/>
              </a:rPr>
              <a:t>verdad</a:t>
            </a:r>
            <a:r>
              <a:rPr lang="en-US" sz="2200" dirty="0">
                <a:effectLst/>
                <a:ea typeface="Arial" panose="020B0604020202020204" pitchFamily="34" charset="0"/>
              </a:rPr>
              <a:t> o </a:t>
            </a:r>
            <a:r>
              <a:rPr lang="en-US" sz="2200" dirty="0" err="1">
                <a:effectLst/>
                <a:ea typeface="Arial" panose="020B0604020202020204" pitchFamily="34" charset="0"/>
              </a:rPr>
              <a:t>mentira</a:t>
            </a:r>
            <a:r>
              <a:rPr lang="en-US" sz="2200" dirty="0">
                <a:effectLst/>
                <a:ea typeface="Arial" panose="020B0604020202020204" pitchFamily="34" charset="0"/>
              </a:rPr>
              <a:t>.”</a:t>
            </a:r>
            <a:r>
              <a:rPr lang="en-US" sz="2200" dirty="0">
                <a:effectLst/>
              </a:rPr>
              <a:t> </a:t>
            </a:r>
            <a:endParaRPr lang="en-US" sz="2200" dirty="0"/>
          </a:p>
        </p:txBody>
      </p:sp>
      <p:pic>
        <p:nvPicPr>
          <p:cNvPr id="4" name="Picture 3" descr="A robot with two speech bubbles&#10;&#10;Description automatically generated">
            <a:extLst>
              <a:ext uri="{FF2B5EF4-FFF2-40B4-BE49-F238E27FC236}">
                <a16:creationId xmlns:a16="http://schemas.microsoft.com/office/drawing/2014/main" id="{D85550FA-6C49-372F-92D1-9AF103B006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67683" y="741296"/>
            <a:ext cx="5384074" cy="5384074"/>
          </a:xfrm>
          <a:prstGeom prst="rect">
            <a:avLst/>
          </a:prstGeom>
        </p:spPr>
      </p:pic>
    </p:spTree>
    <p:extLst>
      <p:ext uri="{BB962C8B-B14F-4D97-AF65-F5344CB8AC3E}">
        <p14:creationId xmlns:p14="http://schemas.microsoft.com/office/powerpoint/2010/main" val="398881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885-009B-AF18-E48D-FE9FEEC1E6DB}"/>
              </a:ext>
            </a:extLst>
          </p:cNvPr>
          <p:cNvSpPr>
            <a:spLocks noGrp="1"/>
          </p:cNvSpPr>
          <p:nvPr>
            <p:ph type="title"/>
          </p:nvPr>
        </p:nvSpPr>
        <p:spPr>
          <a:xfrm>
            <a:off x="1371600" y="685800"/>
            <a:ext cx="9601200" cy="1188720"/>
          </a:xfrm>
        </p:spPr>
        <p:txBody>
          <a:bodyPr>
            <a:noAutofit/>
          </a:bodyPr>
          <a:lstStyle/>
          <a:p>
            <a:r>
              <a:rPr lang="en-US" b="1" dirty="0"/>
              <a:t>¿</a:t>
            </a:r>
            <a:r>
              <a:rPr lang="en-US" b="1" dirty="0" err="1"/>
              <a:t>Verdad</a:t>
            </a:r>
            <a:r>
              <a:rPr lang="en-US" b="1" dirty="0"/>
              <a:t> o </a:t>
            </a:r>
            <a:r>
              <a:rPr lang="en-US" b="1" dirty="0" err="1"/>
              <a:t>Mentira</a:t>
            </a:r>
            <a:r>
              <a:rPr lang="en-US" b="1" dirty="0"/>
              <a:t>? </a:t>
            </a:r>
            <a:br>
              <a:rPr lang="en-US" b="1" dirty="0"/>
            </a:br>
            <a:r>
              <a:rPr lang="en-US" b="1" dirty="0"/>
              <a:t> -Examples</a:t>
            </a:r>
          </a:p>
        </p:txBody>
      </p:sp>
      <p:sp>
        <p:nvSpPr>
          <p:cNvPr id="4" name="Content Placeholder 3">
            <a:extLst>
              <a:ext uri="{FF2B5EF4-FFF2-40B4-BE49-F238E27FC236}">
                <a16:creationId xmlns:a16="http://schemas.microsoft.com/office/drawing/2014/main" id="{413772BF-B05E-186E-B199-116F3934DE61}"/>
              </a:ext>
            </a:extLst>
          </p:cNvPr>
          <p:cNvSpPr>
            <a:spLocks noGrp="1"/>
          </p:cNvSpPr>
          <p:nvPr>
            <p:ph sz="half" idx="2"/>
          </p:nvPr>
        </p:nvSpPr>
        <p:spPr>
          <a:xfrm>
            <a:off x="685800" y="2380344"/>
            <a:ext cx="5029200" cy="3657600"/>
          </a:xfrm>
        </p:spPr>
        <p:txBody>
          <a:bodyPr>
            <a:normAutofit lnSpcReduction="10000"/>
          </a:bodyPr>
          <a:lstStyle/>
          <a:p>
            <a:pPr lvl="0"/>
            <a:r>
              <a:rPr lang="en-US" sz="2400" dirty="0" err="1"/>
              <a:t>Trabajo</a:t>
            </a:r>
            <a:r>
              <a:rPr lang="en-US" sz="2400" dirty="0"/>
              <a:t> </a:t>
            </a:r>
            <a:r>
              <a:rPr lang="en-US" sz="2400" dirty="0" err="1"/>
              <a:t>en</a:t>
            </a:r>
            <a:r>
              <a:rPr lang="en-US" sz="2400" dirty="0"/>
              <a:t> </a:t>
            </a:r>
            <a:r>
              <a:rPr lang="en-US" sz="2400" dirty="0" err="1"/>
              <a:t>una</a:t>
            </a:r>
            <a:r>
              <a:rPr lang="en-US" sz="2400" dirty="0"/>
              <a:t> </a:t>
            </a:r>
            <a:r>
              <a:rPr lang="en-US" sz="2400" dirty="0" err="1"/>
              <a:t>oficina</a:t>
            </a:r>
            <a:r>
              <a:rPr lang="en-US" sz="2400" dirty="0"/>
              <a:t>.</a:t>
            </a:r>
          </a:p>
          <a:p>
            <a:pPr lvl="0"/>
            <a:r>
              <a:rPr lang="es-MX" sz="2400" dirty="0"/>
              <a:t>Vivo en una casa con jardín.</a:t>
            </a:r>
            <a:endParaRPr lang="en-US" sz="2400" dirty="0"/>
          </a:p>
          <a:p>
            <a:pPr lvl="0"/>
            <a:r>
              <a:rPr lang="es-MX" sz="2400" dirty="0"/>
              <a:t>Mi trabajo es hablar con personas.</a:t>
            </a:r>
            <a:endParaRPr lang="en-US" sz="2400" dirty="0"/>
          </a:p>
          <a:p>
            <a:pPr lvl="0"/>
            <a:r>
              <a:rPr lang="es-MX" sz="2400" dirty="0"/>
              <a:t>En casa, tengo dos gatos y un perro.</a:t>
            </a:r>
            <a:endParaRPr lang="en-US" sz="2400" dirty="0"/>
          </a:p>
          <a:p>
            <a:pPr lvl="0"/>
            <a:r>
              <a:rPr lang="en-US" sz="2400" dirty="0" err="1"/>
              <a:t>Trabajo</a:t>
            </a:r>
            <a:r>
              <a:rPr lang="en-US" sz="2400" dirty="0"/>
              <a:t> </a:t>
            </a:r>
            <a:r>
              <a:rPr lang="en-US" sz="2400" dirty="0" err="1"/>
              <a:t>en</a:t>
            </a:r>
            <a:r>
              <a:rPr lang="en-US" sz="2400" dirty="0"/>
              <a:t> un hospital.</a:t>
            </a:r>
          </a:p>
          <a:p>
            <a:pPr lvl="0"/>
            <a:r>
              <a:rPr lang="es-MX" sz="2400" dirty="0"/>
              <a:t>Mi casa tiene tres habitaciones y dos baños.</a:t>
            </a:r>
            <a:endParaRPr lang="en-US" sz="2400" dirty="0"/>
          </a:p>
          <a:p>
            <a:endParaRPr lang="en-US" dirty="0"/>
          </a:p>
        </p:txBody>
      </p:sp>
      <p:sp>
        <p:nvSpPr>
          <p:cNvPr id="6" name="Content Placeholder 5">
            <a:extLst>
              <a:ext uri="{FF2B5EF4-FFF2-40B4-BE49-F238E27FC236}">
                <a16:creationId xmlns:a16="http://schemas.microsoft.com/office/drawing/2014/main" id="{4290777A-D16E-3C7A-7A30-BD749FC5B1D8}"/>
              </a:ext>
            </a:extLst>
          </p:cNvPr>
          <p:cNvSpPr>
            <a:spLocks noGrp="1"/>
          </p:cNvSpPr>
          <p:nvPr>
            <p:ph sz="quarter" idx="4"/>
          </p:nvPr>
        </p:nvSpPr>
        <p:spPr>
          <a:xfrm>
            <a:off x="5821892" y="2380344"/>
            <a:ext cx="5029200" cy="3657600"/>
          </a:xfrm>
        </p:spPr>
        <p:txBody>
          <a:bodyPr>
            <a:noAutofit/>
          </a:bodyPr>
          <a:lstStyle/>
          <a:p>
            <a:pPr lvl="0"/>
            <a:r>
              <a:rPr lang="es-MX" sz="2400" dirty="0"/>
              <a:t>En mi trabajo, uso una computadora.</a:t>
            </a:r>
            <a:endParaRPr lang="en-US" sz="2400" dirty="0"/>
          </a:p>
          <a:p>
            <a:pPr lvl="0"/>
            <a:r>
              <a:rPr lang="es-MX" sz="2400" dirty="0"/>
              <a:t>Vivo en un apartamento en la ciudad. Trabajo en una tienda de ropa.</a:t>
            </a:r>
            <a:endParaRPr lang="en-US" sz="2400" dirty="0"/>
          </a:p>
          <a:p>
            <a:pPr lvl="0"/>
            <a:r>
              <a:rPr lang="es-MX" sz="2400" dirty="0"/>
              <a:t>En casa, tengo una piscina.</a:t>
            </a:r>
            <a:endParaRPr lang="en-US" sz="2400" dirty="0"/>
          </a:p>
          <a:p>
            <a:pPr lvl="0"/>
            <a:r>
              <a:rPr lang="es-MX" sz="2400" dirty="0"/>
              <a:t>En mi trabajo, paso tiempo al aire libre. </a:t>
            </a:r>
            <a:endParaRPr lang="en-US" sz="2400" dirty="0"/>
          </a:p>
          <a:p>
            <a:endParaRPr lang="en-US" sz="2800" dirty="0"/>
          </a:p>
        </p:txBody>
      </p:sp>
      <p:pic>
        <p:nvPicPr>
          <p:cNvPr id="5" name="Picture 4" descr="A robot with two speech bubbles&#10;&#10;Description automatically generated">
            <a:extLst>
              <a:ext uri="{FF2B5EF4-FFF2-40B4-BE49-F238E27FC236}">
                <a16:creationId xmlns:a16="http://schemas.microsoft.com/office/drawing/2014/main" id="{48BC1BFB-7C6E-D3F2-06D2-398828395D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00270" y="341532"/>
            <a:ext cx="1877255" cy="1877255"/>
          </a:xfrm>
          <a:prstGeom prst="rect">
            <a:avLst/>
          </a:prstGeom>
        </p:spPr>
      </p:pic>
    </p:spTree>
    <p:extLst>
      <p:ext uri="{BB962C8B-B14F-4D97-AF65-F5344CB8AC3E}">
        <p14:creationId xmlns:p14="http://schemas.microsoft.com/office/powerpoint/2010/main" val="272635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7B8C-DB00-3C7E-2D2E-AE6DFD074563}"/>
              </a:ext>
            </a:extLst>
          </p:cNvPr>
          <p:cNvSpPr>
            <a:spLocks noGrp="1"/>
          </p:cNvSpPr>
          <p:nvPr>
            <p:ph type="title"/>
          </p:nvPr>
        </p:nvSpPr>
        <p:spPr/>
        <p:txBody>
          <a:bodyPr/>
          <a:lstStyle/>
          <a:p>
            <a:r>
              <a:rPr lang="en-US" b="1" dirty="0"/>
              <a:t>El </a:t>
            </a:r>
            <a:r>
              <a:rPr lang="en-US" b="1" dirty="0" err="1"/>
              <a:t>viaje</a:t>
            </a:r>
            <a:endParaRPr lang="en-US" b="1" dirty="0"/>
          </a:p>
        </p:txBody>
      </p:sp>
      <p:graphicFrame>
        <p:nvGraphicFramePr>
          <p:cNvPr id="5" name="Content Placeholder 4">
            <a:extLst>
              <a:ext uri="{FF2B5EF4-FFF2-40B4-BE49-F238E27FC236}">
                <a16:creationId xmlns:a16="http://schemas.microsoft.com/office/drawing/2014/main" id="{7055E24C-DDB1-A732-BF85-C6D4CF373B65}"/>
              </a:ext>
            </a:extLst>
          </p:cNvPr>
          <p:cNvGraphicFramePr>
            <a:graphicFrameLocks noGrp="1"/>
          </p:cNvGraphicFramePr>
          <p:nvPr>
            <p:ph idx="1"/>
            <p:extLst>
              <p:ext uri="{D42A27DB-BD31-4B8C-83A1-F6EECF244321}">
                <p14:modId xmlns:p14="http://schemas.microsoft.com/office/powerpoint/2010/main" val="2663979318"/>
              </p:ext>
            </p:extLst>
          </p:nvPr>
        </p:nvGraphicFramePr>
        <p:xfrm>
          <a:off x="6251522" y="188878"/>
          <a:ext cx="5303520" cy="6399297"/>
        </p:xfrm>
        <a:graphic>
          <a:graphicData uri="http://schemas.openxmlformats.org/drawingml/2006/table">
            <a:tbl>
              <a:tblPr firstRow="1" firstCol="1" bandRow="1">
                <a:tableStyleId>{B301B821-A1FF-4177-AEE7-76D212191A09}</a:tableStyleId>
              </a:tblPr>
              <a:tblGrid>
                <a:gridCol w="2651760">
                  <a:extLst>
                    <a:ext uri="{9D8B030D-6E8A-4147-A177-3AD203B41FA5}">
                      <a16:colId xmlns:a16="http://schemas.microsoft.com/office/drawing/2014/main" val="4007850080"/>
                    </a:ext>
                  </a:extLst>
                </a:gridCol>
                <a:gridCol w="2651760">
                  <a:extLst>
                    <a:ext uri="{9D8B030D-6E8A-4147-A177-3AD203B41FA5}">
                      <a16:colId xmlns:a16="http://schemas.microsoft.com/office/drawing/2014/main" val="4138199688"/>
                    </a:ext>
                  </a:extLst>
                </a:gridCol>
              </a:tblGrid>
              <a:tr h="548640">
                <a:tc>
                  <a:txBody>
                    <a:bodyPr/>
                    <a:lstStyle/>
                    <a:p>
                      <a:pPr marL="0" marR="0" algn="l" fontAlgn="base">
                        <a:lnSpc>
                          <a:spcPts val="18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El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viaje</a:t>
                      </a:r>
                      <a:r>
                        <a:rPr lang="en-US" sz="2800" dirty="0">
                          <a:effectLst/>
                          <a:latin typeface="Calibri" panose="020F0502020204030204" pitchFamily="34" charset="0"/>
                          <a:ea typeface="Calibri" panose="020F0502020204030204" pitchFamily="34" charset="0"/>
                          <a:cs typeface="Times New Roman" panose="02020603050405020304" pitchFamily="18" charset="0"/>
                        </a:rPr>
                        <a:t> - travel</a:t>
                      </a:r>
                    </a:p>
                  </a:txBody>
                  <a:tcPr marL="68580" marR="68580" marT="0" marB="0" anchor="ctr"/>
                </a:tc>
                <a:tc>
                  <a:txBody>
                    <a:bodyPr/>
                    <a:lstStyle/>
                    <a:p>
                      <a:pPr marL="0" marR="0" algn="l" fontAlgn="base">
                        <a:lnSpc>
                          <a:spcPts val="18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404561"/>
                  </a:ext>
                </a:extLst>
              </a:tr>
              <a:tr h="589113">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viaje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trip</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551202281"/>
                  </a:ext>
                </a:extLst>
              </a:tr>
              <a:tr h="548640">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pasaporte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passport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08752161"/>
                  </a:ext>
                </a:extLst>
              </a:tr>
              <a:tr h="589113">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avión</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airplane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100815558"/>
                  </a:ext>
                </a:extLst>
              </a:tr>
              <a:tr h="589113">
                <a:tc>
                  <a:txBody>
                    <a:bodyPr/>
                    <a:lstStyle/>
                    <a:p>
                      <a:pPr marL="0" marR="0" fontAlgn="base">
                        <a:lnSpc>
                          <a:spcPts val="1800"/>
                        </a:lnSpc>
                        <a:spcBef>
                          <a:spcPts val="0"/>
                        </a:spcBef>
                        <a:spcAft>
                          <a:spcPts val="0"/>
                        </a:spcAft>
                      </a:pPr>
                      <a:r>
                        <a:rPr lang="en-US" sz="2000" dirty="0">
                          <a:solidFill>
                            <a:schemeClr val="tx2"/>
                          </a:solidFill>
                          <a:effectLst/>
                        </a:rPr>
                        <a:t>El hotel</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hotel</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53733997"/>
                  </a:ext>
                </a:extLst>
              </a:tr>
              <a:tr h="589113">
                <a:tc>
                  <a:txBody>
                    <a:bodyPr/>
                    <a:lstStyle/>
                    <a:p>
                      <a:pPr marL="0" marR="0" fontAlgn="base">
                        <a:lnSpc>
                          <a:spcPts val="1800"/>
                        </a:lnSpc>
                        <a:spcBef>
                          <a:spcPts val="0"/>
                        </a:spcBef>
                        <a:spcAft>
                          <a:spcPts val="0"/>
                        </a:spcAft>
                      </a:pPr>
                      <a:r>
                        <a:rPr lang="en-US" sz="2000" dirty="0">
                          <a:solidFill>
                            <a:schemeClr val="tx2"/>
                          </a:solidFill>
                          <a:effectLst/>
                        </a:rPr>
                        <a:t>La maleta</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suitcase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59191576"/>
                  </a:ext>
                </a:extLst>
              </a:tr>
              <a:tr h="589113">
                <a:tc>
                  <a:txBody>
                    <a:bodyPr/>
                    <a:lstStyle/>
                    <a:p>
                      <a:pPr marL="0" marR="0" fontAlgn="base">
                        <a:lnSpc>
                          <a:spcPts val="1800"/>
                        </a:lnSpc>
                        <a:spcBef>
                          <a:spcPts val="0"/>
                        </a:spcBef>
                        <a:spcAft>
                          <a:spcPts val="0"/>
                        </a:spcAft>
                      </a:pPr>
                      <a:r>
                        <a:rPr lang="en-US" sz="2000" dirty="0">
                          <a:solidFill>
                            <a:schemeClr val="tx2"/>
                          </a:solidFill>
                          <a:effectLst/>
                        </a:rPr>
                        <a:t>La playa</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beach</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28547204"/>
                  </a:ext>
                </a:extLst>
              </a:tr>
              <a:tr h="589113">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coche</a:t>
                      </a:r>
                      <a:r>
                        <a:rPr lang="en-US" sz="2000" dirty="0">
                          <a:solidFill>
                            <a:schemeClr val="tx2"/>
                          </a:solidFill>
                          <a:effectLst/>
                        </a:rPr>
                        <a:t> de </a:t>
                      </a:r>
                      <a:r>
                        <a:rPr lang="en-US" sz="2000" dirty="0" err="1">
                          <a:solidFill>
                            <a:schemeClr val="tx2"/>
                          </a:solidFill>
                          <a:effectLst/>
                        </a:rPr>
                        <a:t>alquiler</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rental car</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29171684"/>
                  </a:ext>
                </a:extLst>
              </a:tr>
              <a:tr h="589113">
                <a:tc>
                  <a:txBody>
                    <a:bodyPr/>
                    <a:lstStyle/>
                    <a:p>
                      <a:pPr marL="0" marR="0" fontAlgn="base">
                        <a:lnSpc>
                          <a:spcPts val="1800"/>
                        </a:lnSpc>
                        <a:spcBef>
                          <a:spcPts val="0"/>
                        </a:spcBef>
                        <a:spcAft>
                          <a:spcPts val="0"/>
                        </a:spcAft>
                      </a:pPr>
                      <a:r>
                        <a:rPr lang="en-US" sz="2000">
                          <a:solidFill>
                            <a:schemeClr val="tx2"/>
                          </a:solidFill>
                          <a:effectLst/>
                        </a:rPr>
                        <a:t>La guía turística</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tour guide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968907502"/>
                  </a:ext>
                </a:extLst>
              </a:tr>
              <a:tr h="589113">
                <a:tc>
                  <a:txBody>
                    <a:bodyPr/>
                    <a:lstStyle/>
                    <a:p>
                      <a:pPr marL="0" marR="0" fontAlgn="base">
                        <a:lnSpc>
                          <a:spcPts val="1800"/>
                        </a:lnSpc>
                        <a:spcBef>
                          <a:spcPts val="0"/>
                        </a:spcBef>
                        <a:spcAft>
                          <a:spcPts val="0"/>
                        </a:spcAft>
                      </a:pPr>
                      <a:r>
                        <a:rPr lang="en-US" sz="2000">
                          <a:solidFill>
                            <a:schemeClr val="tx2"/>
                          </a:solidFill>
                          <a:effectLst/>
                        </a:rPr>
                        <a:t>El tren</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train</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72185596"/>
                  </a:ext>
                </a:extLst>
              </a:tr>
              <a:tr h="589113">
                <a:tc>
                  <a:txBody>
                    <a:bodyPr/>
                    <a:lstStyle/>
                    <a:p>
                      <a:pPr marL="0" marR="0" fontAlgn="base">
                        <a:lnSpc>
                          <a:spcPts val="1800"/>
                        </a:lnSpc>
                        <a:spcBef>
                          <a:spcPts val="0"/>
                        </a:spcBef>
                        <a:spcAft>
                          <a:spcPts val="0"/>
                        </a:spcAft>
                      </a:pPr>
                      <a:r>
                        <a:rPr lang="en-US" sz="2000">
                          <a:solidFill>
                            <a:schemeClr val="tx2"/>
                          </a:solidFill>
                          <a:effectLst/>
                        </a:rPr>
                        <a:t>La estación de tren</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fontAlgn="base">
                        <a:lnSpc>
                          <a:spcPts val="1800"/>
                        </a:lnSpc>
                        <a:spcBef>
                          <a:spcPts val="0"/>
                        </a:spcBef>
                        <a:spcAft>
                          <a:spcPts val="0"/>
                        </a:spcAft>
                      </a:pPr>
                      <a:r>
                        <a:rPr lang="en-US" sz="2000" dirty="0">
                          <a:solidFill>
                            <a:schemeClr val="tx2"/>
                          </a:solidFill>
                          <a:effectLst/>
                        </a:rPr>
                        <a:t>The train station</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514875776"/>
                  </a:ext>
                </a:extLst>
              </a:tr>
            </a:tbl>
          </a:graphicData>
        </a:graphic>
      </p:graphicFrame>
      <p:pic>
        <p:nvPicPr>
          <p:cNvPr id="7" name="Picture 6" descr="A group of blue passports&#10;&#10;Description automatically generated">
            <a:extLst>
              <a:ext uri="{FF2B5EF4-FFF2-40B4-BE49-F238E27FC236}">
                <a16:creationId xmlns:a16="http://schemas.microsoft.com/office/drawing/2014/main" id="{D6C5E326-7BD5-8676-3378-C2D5B207A1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9763" y="1764742"/>
            <a:ext cx="1862590" cy="1628853"/>
          </a:xfrm>
          <a:prstGeom prst="rect">
            <a:avLst/>
          </a:prstGeom>
        </p:spPr>
      </p:pic>
      <p:pic>
        <p:nvPicPr>
          <p:cNvPr id="10" name="Picture 9" descr="A close-up of an airplane&#10;&#10;Description automatically generated">
            <a:extLst>
              <a:ext uri="{FF2B5EF4-FFF2-40B4-BE49-F238E27FC236}">
                <a16:creationId xmlns:a16="http://schemas.microsoft.com/office/drawing/2014/main" id="{01884E99-F94C-B6D4-7562-414ADB9D6A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07855" y="1869674"/>
            <a:ext cx="2435902" cy="1141951"/>
          </a:xfrm>
          <a:prstGeom prst="rect">
            <a:avLst/>
          </a:prstGeom>
        </p:spPr>
      </p:pic>
      <p:pic>
        <p:nvPicPr>
          <p:cNvPr id="13" name="Picture 12" descr="A blue hotel building with black background&#10;&#10;Description automatically generated">
            <a:extLst>
              <a:ext uri="{FF2B5EF4-FFF2-40B4-BE49-F238E27FC236}">
                <a16:creationId xmlns:a16="http://schemas.microsoft.com/office/drawing/2014/main" id="{93FE2544-9230-D023-6387-A4E6166E19D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16061" y="3011625"/>
            <a:ext cx="1868625" cy="1393551"/>
          </a:xfrm>
          <a:prstGeom prst="rect">
            <a:avLst/>
          </a:prstGeom>
        </p:spPr>
      </p:pic>
      <p:pic>
        <p:nvPicPr>
          <p:cNvPr id="16" name="Picture 15" descr="A cartoon of a beach chair&#10;&#10;Description automatically generated">
            <a:extLst>
              <a:ext uri="{FF2B5EF4-FFF2-40B4-BE49-F238E27FC236}">
                <a16:creationId xmlns:a16="http://schemas.microsoft.com/office/drawing/2014/main" id="{E7A26948-39FB-6829-9498-2C2C2AF598A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6607" y="3584864"/>
            <a:ext cx="2321636" cy="1640623"/>
          </a:xfrm>
          <a:prstGeom prst="rect">
            <a:avLst/>
          </a:prstGeom>
        </p:spPr>
      </p:pic>
      <p:pic>
        <p:nvPicPr>
          <p:cNvPr id="19" name="Picture 18" descr="A blue suitcase with black handles&#10;&#10;Description automatically generated">
            <a:extLst>
              <a:ext uri="{FF2B5EF4-FFF2-40B4-BE49-F238E27FC236}">
                <a16:creationId xmlns:a16="http://schemas.microsoft.com/office/drawing/2014/main" id="{ABA3002E-29FE-A38E-108B-E62805FDE60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373225" y="4845818"/>
            <a:ext cx="954296" cy="1640623"/>
          </a:xfrm>
          <a:prstGeom prst="rect">
            <a:avLst/>
          </a:prstGeom>
        </p:spPr>
      </p:pic>
    </p:spTree>
    <p:extLst>
      <p:ext uri="{BB962C8B-B14F-4D97-AF65-F5344CB8AC3E}">
        <p14:creationId xmlns:p14="http://schemas.microsoft.com/office/powerpoint/2010/main" val="10140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7B8C-DB00-3C7E-2D2E-AE6DFD074563}"/>
              </a:ext>
            </a:extLst>
          </p:cNvPr>
          <p:cNvSpPr>
            <a:spLocks noGrp="1"/>
          </p:cNvSpPr>
          <p:nvPr>
            <p:ph type="title"/>
          </p:nvPr>
        </p:nvSpPr>
        <p:spPr/>
        <p:txBody>
          <a:bodyPr/>
          <a:lstStyle/>
          <a:p>
            <a:r>
              <a:rPr lang="en-US" b="1" dirty="0"/>
              <a:t>El </a:t>
            </a:r>
            <a:r>
              <a:rPr lang="en-US" b="1" dirty="0" err="1"/>
              <a:t>viaje</a:t>
            </a:r>
            <a:endParaRPr lang="en-US" b="1" dirty="0"/>
          </a:p>
        </p:txBody>
      </p:sp>
      <p:graphicFrame>
        <p:nvGraphicFramePr>
          <p:cNvPr id="3" name="Table 2">
            <a:extLst>
              <a:ext uri="{FF2B5EF4-FFF2-40B4-BE49-F238E27FC236}">
                <a16:creationId xmlns:a16="http://schemas.microsoft.com/office/drawing/2014/main" id="{8D44DA19-D008-7B79-45D8-74949AC0C372}"/>
              </a:ext>
            </a:extLst>
          </p:cNvPr>
          <p:cNvGraphicFramePr>
            <a:graphicFrameLocks noGrp="1"/>
          </p:cNvGraphicFramePr>
          <p:nvPr>
            <p:extLst>
              <p:ext uri="{D42A27DB-BD31-4B8C-83A1-F6EECF244321}">
                <p14:modId xmlns:p14="http://schemas.microsoft.com/office/powerpoint/2010/main" val="1314617073"/>
              </p:ext>
            </p:extLst>
          </p:nvPr>
        </p:nvGraphicFramePr>
        <p:xfrm>
          <a:off x="6033438" y="385011"/>
          <a:ext cx="5394960" cy="6026104"/>
        </p:xfrm>
        <a:graphic>
          <a:graphicData uri="http://schemas.openxmlformats.org/drawingml/2006/table">
            <a:tbl>
              <a:tblPr firstRow="1" firstCol="1" bandRow="1">
                <a:tableStyleId>{B301B821-A1FF-4177-AEE7-76D212191A09}</a:tableStyleId>
              </a:tblPr>
              <a:tblGrid>
                <a:gridCol w="2743200">
                  <a:extLst>
                    <a:ext uri="{9D8B030D-6E8A-4147-A177-3AD203B41FA5}">
                      <a16:colId xmlns:a16="http://schemas.microsoft.com/office/drawing/2014/main" val="2735037270"/>
                    </a:ext>
                  </a:extLst>
                </a:gridCol>
                <a:gridCol w="2651760">
                  <a:extLst>
                    <a:ext uri="{9D8B030D-6E8A-4147-A177-3AD203B41FA5}">
                      <a16:colId xmlns:a16="http://schemas.microsoft.com/office/drawing/2014/main" val="1553626001"/>
                    </a:ext>
                  </a:extLst>
                </a:gridCol>
              </a:tblGrid>
              <a:tr h="539704">
                <a:tc>
                  <a:txBody>
                    <a:bodyPr/>
                    <a:lstStyle/>
                    <a:p>
                      <a:pPr marL="0" marR="0" lvl="0" indent="0" algn="l" defTabSz="914400" rtl="0" eaLnBrk="1" fontAlgn="base" latinLnBrk="0" hangingPunct="1">
                        <a:lnSpc>
                          <a:spcPts val="1800"/>
                        </a:lnSpc>
                        <a:spcBef>
                          <a:spcPts val="0"/>
                        </a:spcBef>
                        <a:spcAft>
                          <a:spcPts val="0"/>
                        </a:spcAft>
                        <a:buClrTx/>
                        <a:buSzTx/>
                        <a:buFontTx/>
                        <a:buNone/>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El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viaje</a:t>
                      </a:r>
                      <a:r>
                        <a:rPr lang="en-US" sz="2800" dirty="0">
                          <a:effectLst/>
                          <a:latin typeface="Calibri" panose="020F0502020204030204" pitchFamily="34" charset="0"/>
                          <a:ea typeface="Calibri" panose="020F0502020204030204" pitchFamily="34" charset="0"/>
                          <a:cs typeface="Times New Roman" panose="02020603050405020304" pitchFamily="18" charset="0"/>
                        </a:rPr>
                        <a:t> - travel</a:t>
                      </a:r>
                    </a:p>
                  </a:txBody>
                  <a:tcPr marL="68580" marR="68580" marT="0" marB="0" anchor="ctr"/>
                </a:tc>
                <a:tc>
                  <a:txBody>
                    <a:bodyPr/>
                    <a:lstStyle/>
                    <a:p>
                      <a:pPr marL="0" marR="0" fontAlgn="base">
                        <a:lnSpc>
                          <a:spcPts val="18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722658"/>
                  </a:ext>
                </a:extLst>
              </a:tr>
              <a:tr h="548640">
                <a:tc>
                  <a:txBody>
                    <a:bodyPr/>
                    <a:lstStyle/>
                    <a:p>
                      <a:pPr marL="0" marR="0" fontAlgn="base">
                        <a:lnSpc>
                          <a:spcPts val="1800"/>
                        </a:lnSpc>
                        <a:spcBef>
                          <a:spcPts val="0"/>
                        </a:spcBef>
                        <a:spcAft>
                          <a:spcPts val="0"/>
                        </a:spcAft>
                      </a:pPr>
                      <a:r>
                        <a:rPr lang="en-US" sz="2000" dirty="0">
                          <a:solidFill>
                            <a:schemeClr val="tx2"/>
                          </a:solidFill>
                          <a:effectLst/>
                        </a:rPr>
                        <a:t>El/la turista</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tourist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2932507"/>
                  </a:ext>
                </a:extLst>
              </a:tr>
              <a:tr h="548640">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destino</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destination</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1721827"/>
                  </a:ext>
                </a:extLst>
              </a:tr>
              <a:tr h="548640">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mapa</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map</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267563"/>
                  </a:ext>
                </a:extLst>
              </a:tr>
              <a:tr h="548640">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aeropuerto</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airport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021284"/>
                  </a:ext>
                </a:extLst>
              </a:tr>
              <a:tr h="548640">
                <a:tc>
                  <a:txBody>
                    <a:bodyPr/>
                    <a:lstStyle/>
                    <a:p>
                      <a:pPr marL="0" marR="0" fontAlgn="base">
                        <a:lnSpc>
                          <a:spcPts val="1800"/>
                        </a:lnSpc>
                        <a:spcBef>
                          <a:spcPts val="0"/>
                        </a:spcBef>
                        <a:spcAft>
                          <a:spcPts val="0"/>
                        </a:spcAft>
                      </a:pPr>
                      <a:r>
                        <a:rPr lang="en-US" sz="2000">
                          <a:solidFill>
                            <a:schemeClr val="tx2"/>
                          </a:solidFill>
                          <a:effectLst/>
                        </a:rPr>
                        <a:t>El billete</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ticket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9620023"/>
                  </a:ext>
                </a:extLst>
              </a:tr>
              <a:tr h="548640">
                <a:tc>
                  <a:txBody>
                    <a:bodyPr/>
                    <a:lstStyle/>
                    <a:p>
                      <a:pPr marL="0" marR="0" fontAlgn="base">
                        <a:lnSpc>
                          <a:spcPts val="1800"/>
                        </a:lnSpc>
                        <a:spcBef>
                          <a:spcPts val="0"/>
                        </a:spcBef>
                        <a:spcAft>
                          <a:spcPts val="0"/>
                        </a:spcAft>
                      </a:pPr>
                      <a:r>
                        <a:rPr lang="en-US" sz="2000" dirty="0">
                          <a:solidFill>
                            <a:schemeClr val="tx2"/>
                          </a:solidFill>
                          <a:effectLst/>
                        </a:rPr>
                        <a:t>El </a:t>
                      </a:r>
                      <a:r>
                        <a:rPr lang="en-US" sz="2000" dirty="0" err="1">
                          <a:solidFill>
                            <a:schemeClr val="tx2"/>
                          </a:solidFill>
                          <a:effectLst/>
                        </a:rPr>
                        <a:t>equipaje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luggage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2819105"/>
                  </a:ext>
                </a:extLst>
              </a:tr>
              <a:tr h="548640">
                <a:tc>
                  <a:txBody>
                    <a:bodyPr/>
                    <a:lstStyle/>
                    <a:p>
                      <a:pPr marL="0" marR="0" fontAlgn="base">
                        <a:lnSpc>
                          <a:spcPts val="1800"/>
                        </a:lnSpc>
                        <a:spcBef>
                          <a:spcPts val="0"/>
                        </a:spcBef>
                        <a:spcAft>
                          <a:spcPts val="0"/>
                        </a:spcAft>
                      </a:pPr>
                      <a:r>
                        <a:rPr lang="en-US" sz="2000">
                          <a:solidFill>
                            <a:schemeClr val="tx2"/>
                          </a:solidFill>
                          <a:effectLst/>
                        </a:rPr>
                        <a:t>La excursión</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excursion</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340891"/>
                  </a:ext>
                </a:extLst>
              </a:tr>
              <a:tr h="548640">
                <a:tc>
                  <a:txBody>
                    <a:bodyPr/>
                    <a:lstStyle/>
                    <a:p>
                      <a:pPr marL="0" marR="0" fontAlgn="base">
                        <a:lnSpc>
                          <a:spcPts val="1800"/>
                        </a:lnSpc>
                        <a:spcBef>
                          <a:spcPts val="0"/>
                        </a:spcBef>
                        <a:spcAft>
                          <a:spcPts val="0"/>
                        </a:spcAft>
                      </a:pPr>
                      <a:r>
                        <a:rPr lang="en-US" sz="2000">
                          <a:solidFill>
                            <a:schemeClr val="tx2"/>
                          </a:solidFill>
                          <a:effectLst/>
                        </a:rPr>
                        <a:t>La tarjeta de embarque</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boarding pass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9271802"/>
                  </a:ext>
                </a:extLst>
              </a:tr>
              <a:tr h="548640">
                <a:tc>
                  <a:txBody>
                    <a:bodyPr/>
                    <a:lstStyle/>
                    <a:p>
                      <a:pPr marL="0" marR="0" fontAlgn="base">
                        <a:lnSpc>
                          <a:spcPts val="1800"/>
                        </a:lnSpc>
                        <a:spcBef>
                          <a:spcPts val="0"/>
                        </a:spcBef>
                        <a:spcAft>
                          <a:spcPts val="0"/>
                        </a:spcAft>
                      </a:pPr>
                      <a:r>
                        <a:rPr lang="en-US" sz="2000">
                          <a:solidFill>
                            <a:schemeClr val="tx2"/>
                          </a:solidFill>
                          <a:effectLst/>
                        </a:rPr>
                        <a:t>El crucero</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cruise</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1608765"/>
                  </a:ext>
                </a:extLst>
              </a:tr>
              <a:tr h="548640">
                <a:tc>
                  <a:txBody>
                    <a:bodyPr/>
                    <a:lstStyle/>
                    <a:p>
                      <a:pPr marL="0" marR="0" fontAlgn="base">
                        <a:lnSpc>
                          <a:spcPts val="1800"/>
                        </a:lnSpc>
                        <a:spcBef>
                          <a:spcPts val="0"/>
                        </a:spcBef>
                        <a:spcAft>
                          <a:spcPts val="0"/>
                        </a:spcAft>
                      </a:pPr>
                      <a:r>
                        <a:rPr lang="en-US" sz="2000">
                          <a:solidFill>
                            <a:schemeClr val="tx2"/>
                          </a:solidFill>
                          <a:effectLst/>
                        </a:rPr>
                        <a:t>El pasajero</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ts val="1800"/>
                        </a:lnSpc>
                        <a:spcBef>
                          <a:spcPts val="0"/>
                        </a:spcBef>
                        <a:spcAft>
                          <a:spcPts val="0"/>
                        </a:spcAft>
                      </a:pPr>
                      <a:r>
                        <a:rPr lang="en-US" sz="2000" dirty="0">
                          <a:solidFill>
                            <a:schemeClr val="tx2"/>
                          </a:solidFill>
                          <a:effectLst/>
                        </a:rPr>
                        <a:t>The passenger</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6812880"/>
                  </a:ext>
                </a:extLst>
              </a:tr>
            </a:tbl>
          </a:graphicData>
        </a:graphic>
      </p:graphicFrame>
      <p:pic>
        <p:nvPicPr>
          <p:cNvPr id="9" name="Picture 8" descr="A cartoon of a person holding a suitcase and a camera&#10;&#10;Description automatically generated">
            <a:extLst>
              <a:ext uri="{FF2B5EF4-FFF2-40B4-BE49-F238E27FC236}">
                <a16:creationId xmlns:a16="http://schemas.microsoft.com/office/drawing/2014/main" id="{513DD275-46C6-D444-8F33-86487F5E7B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900" y="1624567"/>
            <a:ext cx="965144" cy="1804433"/>
          </a:xfrm>
          <a:prstGeom prst="rect">
            <a:avLst/>
          </a:prstGeom>
        </p:spPr>
      </p:pic>
      <p:pic>
        <p:nvPicPr>
          <p:cNvPr id="14" name="Picture 13" descr="A blue and green planet&#10;&#10;Description automatically generated">
            <a:extLst>
              <a:ext uri="{FF2B5EF4-FFF2-40B4-BE49-F238E27FC236}">
                <a16:creationId xmlns:a16="http://schemas.microsoft.com/office/drawing/2014/main" id="{796F0B10-C869-7106-7488-2089DC3D50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51760" y="2060992"/>
            <a:ext cx="1565384" cy="1565384"/>
          </a:xfrm>
          <a:prstGeom prst="rect">
            <a:avLst/>
          </a:prstGeom>
        </p:spPr>
      </p:pic>
      <p:pic>
        <p:nvPicPr>
          <p:cNvPr id="23" name="Picture 22" descr="A close-up of a boarding pass&#10;&#10;Description automatically generated">
            <a:extLst>
              <a:ext uri="{FF2B5EF4-FFF2-40B4-BE49-F238E27FC236}">
                <a16:creationId xmlns:a16="http://schemas.microsoft.com/office/drawing/2014/main" id="{CC7F88C5-4051-B60D-A4F5-FE0F457CF24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7622" y="3668049"/>
            <a:ext cx="2362844" cy="1565384"/>
          </a:xfrm>
          <a:prstGeom prst="rect">
            <a:avLst/>
          </a:prstGeom>
        </p:spPr>
      </p:pic>
      <p:pic>
        <p:nvPicPr>
          <p:cNvPr id="25" name="Picture 24" descr="A white ship with a red stripe&#10;&#10;Description automatically generated">
            <a:extLst>
              <a:ext uri="{FF2B5EF4-FFF2-40B4-BE49-F238E27FC236}">
                <a16:creationId xmlns:a16="http://schemas.microsoft.com/office/drawing/2014/main" id="{C901D354-8E05-C9A6-9746-D11856F8D6B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8095"/>
          <a:stretch/>
        </p:blipFill>
        <p:spPr>
          <a:xfrm>
            <a:off x="3067987" y="4467069"/>
            <a:ext cx="2011680" cy="1848840"/>
          </a:xfrm>
          <a:prstGeom prst="rect">
            <a:avLst/>
          </a:prstGeom>
        </p:spPr>
      </p:pic>
    </p:spTree>
    <p:extLst>
      <p:ext uri="{BB962C8B-B14F-4D97-AF65-F5344CB8AC3E}">
        <p14:creationId xmlns:p14="http://schemas.microsoft.com/office/powerpoint/2010/main" val="1741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531056"/>
            <a:ext cx="9601200" cy="1188720"/>
          </a:xfrm>
        </p:spPr>
        <p:txBody>
          <a:bodyPr>
            <a:normAutofit/>
          </a:bodyPr>
          <a:lstStyle/>
          <a:p>
            <a:r>
              <a:rPr lang="en-US" sz="5400" b="1" dirty="0"/>
              <a:t>Charla – De </a:t>
            </a:r>
            <a:r>
              <a:rPr lang="en-US" sz="5400" b="1" dirty="0" err="1"/>
              <a:t>viaje</a:t>
            </a:r>
            <a:endParaRPr lang="en-US" sz="5400" b="1" dirty="0"/>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051560" y="1895620"/>
            <a:ext cx="5572316" cy="4572002"/>
          </a:xfrm>
        </p:spPr>
        <p:txBody>
          <a:bodyPr>
            <a:normAutofit fontScale="92500"/>
          </a:bodyPr>
          <a:lstStyle/>
          <a:p>
            <a:pPr marL="457200" indent="-457200">
              <a:lnSpc>
                <a:spcPct val="120000"/>
              </a:lnSpc>
              <a:buFont typeface="+mj-lt"/>
              <a:buAutoNum type="arabicParenR"/>
            </a:pPr>
            <a:r>
              <a:rPr lang="en-US" sz="2600" b="1" dirty="0"/>
              <a:t>¿</a:t>
            </a:r>
            <a:r>
              <a:rPr lang="en-US" sz="2600" b="1" dirty="0" err="1"/>
              <a:t>Dónde</a:t>
            </a:r>
            <a:r>
              <a:rPr lang="en-US" sz="2600" b="1" dirty="0"/>
              <a:t> </a:t>
            </a:r>
            <a:r>
              <a:rPr lang="en-US" sz="2600" b="1" dirty="0" err="1"/>
              <a:t>quieres</a:t>
            </a:r>
            <a:r>
              <a:rPr lang="en-US" sz="2600" b="1" dirty="0"/>
              <a:t> </a:t>
            </a:r>
            <a:r>
              <a:rPr lang="en-US" sz="2600" b="1" dirty="0" err="1"/>
              <a:t>viajar</a:t>
            </a:r>
            <a:r>
              <a:rPr lang="en-US" sz="2600" b="1" dirty="0"/>
              <a:t>?</a:t>
            </a:r>
          </a:p>
          <a:p>
            <a:pPr marL="457200" indent="-457200">
              <a:lnSpc>
                <a:spcPct val="120000"/>
              </a:lnSpc>
              <a:buFont typeface="+mj-lt"/>
              <a:buAutoNum type="arabicParenR"/>
            </a:pPr>
            <a:r>
              <a:rPr lang="en-US" sz="2600" b="1" dirty="0"/>
              <a:t>¿</a:t>
            </a:r>
            <a:r>
              <a:rPr lang="en-US" sz="2600" b="1" dirty="0" err="1"/>
              <a:t>Prefieres</a:t>
            </a:r>
            <a:r>
              <a:rPr lang="en-US" sz="2600" b="1" dirty="0"/>
              <a:t> </a:t>
            </a:r>
            <a:r>
              <a:rPr lang="en-US" sz="2600" b="1" dirty="0" err="1"/>
              <a:t>viajar</a:t>
            </a:r>
            <a:r>
              <a:rPr lang="en-US" sz="2600" b="1" dirty="0"/>
              <a:t> solo/a o con </a:t>
            </a:r>
            <a:r>
              <a:rPr lang="en-US" sz="2600" b="1" dirty="0" err="1"/>
              <a:t>gente</a:t>
            </a:r>
            <a:r>
              <a:rPr lang="en-US" sz="2600" b="1" dirty="0"/>
              <a:t>?</a:t>
            </a:r>
          </a:p>
          <a:p>
            <a:pPr marL="457200" indent="-457200">
              <a:lnSpc>
                <a:spcPct val="120000"/>
              </a:lnSpc>
              <a:buFont typeface="+mj-lt"/>
              <a:buAutoNum type="arabicParenR"/>
            </a:pPr>
            <a:r>
              <a:rPr lang="en-US" sz="2600" b="1" dirty="0"/>
              <a:t>¿Con </a:t>
            </a:r>
            <a:r>
              <a:rPr lang="en-US" sz="2600" b="1" dirty="0" err="1"/>
              <a:t>qué</a:t>
            </a:r>
            <a:r>
              <a:rPr lang="en-US" sz="2600" b="1" dirty="0"/>
              <a:t> </a:t>
            </a:r>
            <a:r>
              <a:rPr lang="en-US" sz="2600" b="1" dirty="0" err="1"/>
              <a:t>frecuencia</a:t>
            </a:r>
            <a:r>
              <a:rPr lang="en-US" sz="2600" b="1" dirty="0"/>
              <a:t> </a:t>
            </a:r>
            <a:r>
              <a:rPr lang="en-US" sz="2600" b="1" dirty="0" err="1"/>
              <a:t>viajas</a:t>
            </a:r>
            <a:r>
              <a:rPr lang="en-US" sz="2600" b="1" dirty="0"/>
              <a:t>?</a:t>
            </a:r>
          </a:p>
          <a:p>
            <a:pPr marL="457200" indent="-457200">
              <a:lnSpc>
                <a:spcPct val="120000"/>
              </a:lnSpc>
              <a:buFont typeface="+mj-lt"/>
              <a:buAutoNum type="arabicParenR"/>
            </a:pPr>
            <a:r>
              <a:rPr lang="en-US" sz="2600" b="1" dirty="0"/>
              <a:t>¿</a:t>
            </a:r>
            <a:r>
              <a:rPr lang="en-US" sz="2600" b="1" dirty="0" err="1"/>
              <a:t>Tienes</a:t>
            </a:r>
            <a:r>
              <a:rPr lang="en-US" sz="2600" b="1" dirty="0"/>
              <a:t> </a:t>
            </a:r>
            <a:r>
              <a:rPr lang="en-US" sz="2600" b="1" dirty="0" err="1"/>
              <a:t>recomendaciones</a:t>
            </a:r>
            <a:r>
              <a:rPr lang="en-US" sz="2600" b="1" dirty="0"/>
              <a:t> de </a:t>
            </a:r>
            <a:r>
              <a:rPr lang="en-US" sz="2600" b="1" dirty="0" err="1"/>
              <a:t>viaje</a:t>
            </a:r>
            <a:r>
              <a:rPr lang="en-US" sz="2600" b="1" dirty="0"/>
              <a:t>?</a:t>
            </a:r>
          </a:p>
          <a:p>
            <a:pPr marL="457200" indent="-457200">
              <a:lnSpc>
                <a:spcPct val="120000"/>
              </a:lnSpc>
              <a:buFont typeface="+mj-lt"/>
              <a:buAutoNum type="arabicParenR"/>
            </a:pPr>
            <a:r>
              <a:rPr lang="en-US" sz="2600" b="1" dirty="0"/>
              <a:t>¿</a:t>
            </a:r>
            <a:r>
              <a:rPr lang="en-US" sz="2600" b="1" dirty="0" err="1"/>
              <a:t>Cuál</a:t>
            </a:r>
            <a:r>
              <a:rPr lang="en-US" sz="2600" b="1" dirty="0"/>
              <a:t> es </a:t>
            </a:r>
            <a:r>
              <a:rPr lang="en-US" sz="2600" b="1" dirty="0" err="1"/>
              <a:t>tu</a:t>
            </a:r>
            <a:r>
              <a:rPr lang="en-US" sz="2600" b="1" dirty="0"/>
              <a:t> </a:t>
            </a:r>
            <a:r>
              <a:rPr lang="en-US" sz="2600" b="1" dirty="0" err="1"/>
              <a:t>destino</a:t>
            </a:r>
            <a:r>
              <a:rPr lang="en-US" sz="2600" b="1" dirty="0"/>
              <a:t> de </a:t>
            </a:r>
            <a:r>
              <a:rPr lang="en-US" sz="2600" b="1" dirty="0" err="1"/>
              <a:t>viaje</a:t>
            </a:r>
            <a:r>
              <a:rPr lang="en-US" sz="2600" b="1" dirty="0"/>
              <a:t> ideal?</a:t>
            </a:r>
          </a:p>
          <a:p>
            <a:pPr marL="457200" indent="-457200">
              <a:lnSpc>
                <a:spcPct val="120000"/>
              </a:lnSpc>
              <a:buFont typeface="+mj-lt"/>
              <a:buAutoNum type="arabicParenR"/>
            </a:pPr>
            <a:r>
              <a:rPr lang="en-US" sz="2600" b="1" dirty="0"/>
              <a:t>¿</a:t>
            </a:r>
            <a:r>
              <a:rPr lang="en-US" sz="2600" b="1" dirty="0" err="1"/>
              <a:t>Cuál</a:t>
            </a:r>
            <a:r>
              <a:rPr lang="en-US" sz="2600" b="1" dirty="0"/>
              <a:t> es </a:t>
            </a:r>
            <a:r>
              <a:rPr lang="en-US" sz="2600" b="1" dirty="0" err="1"/>
              <a:t>tu</a:t>
            </a:r>
            <a:r>
              <a:rPr lang="en-US" sz="2600" b="1" dirty="0"/>
              <a:t> </a:t>
            </a:r>
            <a:r>
              <a:rPr lang="en-US" sz="2600" b="1" dirty="0" err="1"/>
              <a:t>experiencia</a:t>
            </a:r>
            <a:r>
              <a:rPr lang="en-US" sz="2600" b="1" dirty="0"/>
              <a:t> de </a:t>
            </a:r>
            <a:r>
              <a:rPr lang="en-US" sz="2600" b="1" dirty="0" err="1"/>
              <a:t>viaje</a:t>
            </a:r>
            <a:r>
              <a:rPr lang="en-US" sz="2600" b="1" dirty="0"/>
              <a:t> </a:t>
            </a:r>
            <a:r>
              <a:rPr lang="en-US" sz="2600" b="1" dirty="0" err="1"/>
              <a:t>favorita</a:t>
            </a:r>
            <a:r>
              <a:rPr lang="en-US" sz="2600" b="1" dirty="0"/>
              <a:t>?</a:t>
            </a:r>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623876" y="1895620"/>
            <a:ext cx="5120640" cy="4572000"/>
          </a:xfrm>
        </p:spPr>
        <p:txBody>
          <a:bodyPr>
            <a:normAutofit fontScale="92500"/>
          </a:bodyPr>
          <a:lstStyle/>
          <a:p>
            <a:pPr marL="457200" indent="-457200">
              <a:lnSpc>
                <a:spcPct val="120000"/>
              </a:lnSpc>
              <a:buFont typeface="+mj-lt"/>
              <a:buAutoNum type="arabicParenR"/>
            </a:pPr>
            <a:r>
              <a:rPr lang="en-US" sz="2600" dirty="0" err="1"/>
              <a:t>Yo</a:t>
            </a:r>
            <a:r>
              <a:rPr lang="en-US" sz="2600" dirty="0"/>
              <a:t> </a:t>
            </a:r>
            <a:r>
              <a:rPr lang="en-US" sz="2600" dirty="0" err="1"/>
              <a:t>quiero</a:t>
            </a:r>
            <a:r>
              <a:rPr lang="en-US" sz="2600" dirty="0"/>
              <a:t> </a:t>
            </a:r>
            <a:r>
              <a:rPr lang="en-US" sz="2600" dirty="0" err="1"/>
              <a:t>viajar</a:t>
            </a:r>
            <a:r>
              <a:rPr lang="en-US" sz="2600" dirty="0"/>
              <a:t> a …</a:t>
            </a:r>
          </a:p>
          <a:p>
            <a:pPr marL="457200" indent="-457200">
              <a:lnSpc>
                <a:spcPct val="120000"/>
              </a:lnSpc>
              <a:buFont typeface="+mj-lt"/>
              <a:buAutoNum type="arabicParenR"/>
            </a:pPr>
            <a:r>
              <a:rPr lang="en-US" sz="2600" dirty="0" err="1"/>
              <a:t>Prefiero</a:t>
            </a:r>
            <a:r>
              <a:rPr lang="en-US" sz="2600" dirty="0"/>
              <a:t> </a:t>
            </a:r>
            <a:r>
              <a:rPr lang="en-US" sz="2600" dirty="0" err="1"/>
              <a:t>viajar</a:t>
            </a:r>
            <a:r>
              <a:rPr lang="en-US" sz="2600" dirty="0"/>
              <a:t> </a:t>
            </a:r>
            <a:r>
              <a:rPr lang="en-US" sz="2600" dirty="0" err="1"/>
              <a:t>acompañado</a:t>
            </a:r>
            <a:r>
              <a:rPr lang="en-US" sz="2600" dirty="0"/>
              <a:t>/a.</a:t>
            </a:r>
          </a:p>
          <a:p>
            <a:pPr marL="457200" indent="-457200">
              <a:lnSpc>
                <a:spcPct val="120000"/>
              </a:lnSpc>
              <a:buFont typeface="+mj-lt"/>
              <a:buAutoNum type="arabicParenR"/>
            </a:pPr>
            <a:r>
              <a:rPr lang="en-US" sz="2600" dirty="0" err="1"/>
              <a:t>Viajo</a:t>
            </a:r>
            <a:r>
              <a:rPr lang="en-US" sz="2600" dirty="0"/>
              <a:t> </a:t>
            </a:r>
            <a:r>
              <a:rPr lang="en-US" sz="2600" dirty="0" err="1"/>
              <a:t>una</a:t>
            </a:r>
            <a:r>
              <a:rPr lang="en-US" sz="2600" dirty="0"/>
              <a:t> </a:t>
            </a:r>
            <a:r>
              <a:rPr lang="en-US" sz="2600" dirty="0" err="1"/>
              <a:t>vez</a:t>
            </a:r>
            <a:r>
              <a:rPr lang="en-US" sz="2600" dirty="0"/>
              <a:t>, dos </a:t>
            </a:r>
            <a:r>
              <a:rPr lang="en-US" sz="2600" dirty="0" err="1"/>
              <a:t>veces</a:t>
            </a:r>
            <a:r>
              <a:rPr lang="en-US" sz="2600" dirty="0"/>
              <a:t> al </a:t>
            </a:r>
            <a:r>
              <a:rPr lang="en-US" sz="2600" dirty="0" err="1"/>
              <a:t>año</a:t>
            </a:r>
            <a:r>
              <a:rPr lang="en-US" sz="2600" dirty="0"/>
              <a:t>.</a:t>
            </a:r>
          </a:p>
          <a:p>
            <a:pPr marL="457200" indent="-457200">
              <a:lnSpc>
                <a:spcPct val="120000"/>
              </a:lnSpc>
              <a:buFont typeface="+mj-lt"/>
              <a:buAutoNum type="arabicParenR"/>
            </a:pPr>
            <a:r>
              <a:rPr lang="en-US" sz="2600" dirty="0" err="1"/>
              <a:t>Sí</a:t>
            </a:r>
            <a:r>
              <a:rPr lang="en-US" sz="2600" dirty="0"/>
              <a:t>, </a:t>
            </a:r>
            <a:r>
              <a:rPr lang="en-US" sz="2600" dirty="0" err="1"/>
              <a:t>te</a:t>
            </a:r>
            <a:r>
              <a:rPr lang="en-US" sz="2600" dirty="0"/>
              <a:t> </a:t>
            </a:r>
            <a:r>
              <a:rPr lang="en-US" sz="2600" dirty="0" err="1"/>
              <a:t>recomiendo</a:t>
            </a:r>
            <a:r>
              <a:rPr lang="en-US" sz="2600" dirty="0"/>
              <a:t> </a:t>
            </a:r>
            <a:r>
              <a:rPr lang="en-US" sz="2600" dirty="0" err="1"/>
              <a:t>viajar</a:t>
            </a:r>
            <a:r>
              <a:rPr lang="en-US" sz="2600" dirty="0"/>
              <a:t> a…</a:t>
            </a:r>
          </a:p>
          <a:p>
            <a:pPr marL="457200" indent="-457200">
              <a:lnSpc>
                <a:spcPct val="120000"/>
              </a:lnSpc>
              <a:buFont typeface="+mj-lt"/>
              <a:buAutoNum type="arabicParenR"/>
            </a:pPr>
            <a:r>
              <a:rPr lang="en-US" sz="2600" dirty="0"/>
              <a:t>Mi </a:t>
            </a:r>
            <a:r>
              <a:rPr lang="en-US" sz="2600" dirty="0" err="1"/>
              <a:t>destino</a:t>
            </a:r>
            <a:r>
              <a:rPr lang="en-US" sz="2600" dirty="0"/>
              <a:t> de </a:t>
            </a:r>
            <a:r>
              <a:rPr lang="en-US" sz="2600" dirty="0" err="1"/>
              <a:t>viaje</a:t>
            </a:r>
            <a:r>
              <a:rPr lang="en-US" sz="2600" dirty="0"/>
              <a:t> ideal es...</a:t>
            </a:r>
          </a:p>
          <a:p>
            <a:pPr marL="457200" indent="-457200">
              <a:lnSpc>
                <a:spcPct val="120000"/>
              </a:lnSpc>
              <a:buFont typeface="+mj-lt"/>
              <a:buAutoNum type="arabicParenR"/>
            </a:pPr>
            <a:r>
              <a:rPr lang="en-US" sz="2600" dirty="0"/>
              <a:t>Mi </a:t>
            </a:r>
            <a:r>
              <a:rPr lang="en-US" sz="2600" dirty="0" err="1"/>
              <a:t>experiencia</a:t>
            </a:r>
            <a:r>
              <a:rPr lang="en-US" sz="2600" dirty="0"/>
              <a:t> de </a:t>
            </a:r>
            <a:r>
              <a:rPr lang="en-US" sz="2600" dirty="0" err="1"/>
              <a:t>viaje</a:t>
            </a:r>
            <a:r>
              <a:rPr lang="en-US" sz="2600" dirty="0"/>
              <a:t> </a:t>
            </a:r>
            <a:r>
              <a:rPr lang="en-US" sz="2600" dirty="0" err="1"/>
              <a:t>favorita</a:t>
            </a:r>
            <a:r>
              <a:rPr lang="en-US" sz="2600" dirty="0"/>
              <a:t> es…</a:t>
            </a:r>
          </a:p>
        </p:txBody>
      </p:sp>
      <p:pic>
        <p:nvPicPr>
          <p:cNvPr id="6" name="Picture 5" descr="A suitcase with a camera and hot air balloons&#10;&#10;Description automatically generated">
            <a:extLst>
              <a:ext uri="{FF2B5EF4-FFF2-40B4-BE49-F238E27FC236}">
                <a16:creationId xmlns:a16="http://schemas.microsoft.com/office/drawing/2014/main" id="{466829F5-CC35-F354-E375-BE921524D9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19618" y="131913"/>
            <a:ext cx="1924898" cy="2113613"/>
          </a:xfrm>
          <a:prstGeom prst="rect">
            <a:avLst/>
          </a:prstGeom>
        </p:spPr>
      </p:pic>
    </p:spTree>
    <p:extLst>
      <p:ext uri="{BB962C8B-B14F-4D97-AF65-F5344CB8AC3E}">
        <p14:creationId xmlns:p14="http://schemas.microsoft.com/office/powerpoint/2010/main" val="37042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D3BA-0B9D-BA3F-138F-50863654AFB2}"/>
              </a:ext>
            </a:extLst>
          </p:cNvPr>
          <p:cNvSpPr>
            <a:spLocks noGrp="1"/>
          </p:cNvSpPr>
          <p:nvPr>
            <p:ph type="title"/>
          </p:nvPr>
        </p:nvSpPr>
        <p:spPr>
          <a:xfrm>
            <a:off x="1371600" y="685800"/>
            <a:ext cx="9601200" cy="1188720"/>
          </a:xfrm>
        </p:spPr>
        <p:txBody>
          <a:bodyPr>
            <a:normAutofit/>
          </a:bodyPr>
          <a:lstStyle/>
          <a:p>
            <a:r>
              <a:rPr lang="en-US" sz="5400" b="1" dirty="0" err="1"/>
              <a:t>Descripciones</a:t>
            </a:r>
            <a:r>
              <a:rPr lang="en-US" sz="5400" b="1" dirty="0"/>
              <a:t>…</a:t>
            </a:r>
          </a:p>
        </p:txBody>
      </p:sp>
      <p:sp>
        <p:nvSpPr>
          <p:cNvPr id="3" name="Content Placeholder 2">
            <a:extLst>
              <a:ext uri="{FF2B5EF4-FFF2-40B4-BE49-F238E27FC236}">
                <a16:creationId xmlns:a16="http://schemas.microsoft.com/office/drawing/2014/main" id="{9D7BBC74-885E-5F58-CD00-5FFF5519C58E}"/>
              </a:ext>
            </a:extLst>
          </p:cNvPr>
          <p:cNvSpPr>
            <a:spLocks noGrp="1"/>
          </p:cNvSpPr>
          <p:nvPr>
            <p:ph idx="1"/>
          </p:nvPr>
        </p:nvSpPr>
        <p:spPr>
          <a:xfrm>
            <a:off x="1371600" y="2286000"/>
            <a:ext cx="9601200" cy="4114800"/>
          </a:xfrm>
        </p:spPr>
        <p:txBody>
          <a:bodyPr>
            <a:normAutofit/>
          </a:bodyPr>
          <a:lstStyle/>
          <a:p>
            <a:pPr marL="800100" marR="0" lvl="1" indent="-342900">
              <a:lnSpc>
                <a:spcPct val="110000"/>
              </a:lnSpc>
              <a:spcBef>
                <a:spcPts val="0"/>
              </a:spcBef>
              <a:spcAft>
                <a:spcPts val="400"/>
              </a:spcAft>
              <a:buFont typeface="Wingdings" pitchFamily="2" charset="2"/>
              <a:buChar char="§"/>
              <a:tabLst>
                <a:tab pos="1092200" algn="l"/>
              </a:tabLst>
            </a:pPr>
            <a:r>
              <a:rPr lang="es-MX" sz="2400" i="1" dirty="0">
                <a:effectLst/>
                <a:ea typeface="Arial" panose="020B0604020202020204" pitchFamily="34" charset="0"/>
                <a:cs typeface="Times New Roman" panose="02020603050405020304" pitchFamily="18" charset="0"/>
              </a:rPr>
              <a:t>Describe tu viaje ideal ¿A dónde irías?</a:t>
            </a:r>
          </a:p>
          <a:p>
            <a:pPr marL="1257300" lvl="2" indent="-342900">
              <a:lnSpc>
                <a:spcPct val="110000"/>
              </a:lnSpc>
              <a:spcBef>
                <a:spcPts val="0"/>
              </a:spcBef>
              <a:spcAft>
                <a:spcPts val="400"/>
              </a:spcAft>
              <a:buFont typeface="Wingdings" pitchFamily="2" charset="2"/>
              <a:buChar char="§"/>
              <a:tabLst>
                <a:tab pos="1092200" algn="l"/>
              </a:tabLst>
            </a:pPr>
            <a:r>
              <a:rPr lang="es-MX" sz="2200" i="1" dirty="0">
                <a:ea typeface="Calibri" panose="020F0502020204030204" pitchFamily="34" charset="0"/>
                <a:cs typeface="Times New Roman" panose="02020603050405020304" pitchFamily="18" charset="0"/>
              </a:rPr>
              <a:t>Mi viaje ideal </a:t>
            </a:r>
            <a:r>
              <a:rPr lang="es-MX" sz="2200" b="1" i="1" u="sng" dirty="0">
                <a:highlight>
                  <a:srgbClr val="FFFF00"/>
                </a:highlight>
                <a:ea typeface="Calibri" panose="020F0502020204030204" pitchFamily="34" charset="0"/>
                <a:cs typeface="Times New Roman" panose="02020603050405020304" pitchFamily="18" charset="0"/>
              </a:rPr>
              <a:t>sería</a:t>
            </a:r>
            <a:r>
              <a:rPr lang="es-MX" sz="2200" i="1" dirty="0">
                <a:highlight>
                  <a:srgbClr val="FFFF00"/>
                </a:highlight>
                <a:ea typeface="Calibri" panose="020F0502020204030204" pitchFamily="34" charset="0"/>
                <a:cs typeface="Times New Roman" panose="02020603050405020304" pitchFamily="18" charset="0"/>
              </a:rPr>
              <a:t>…,</a:t>
            </a:r>
            <a:r>
              <a:rPr lang="es-MX" sz="2200" b="1" i="1" dirty="0">
                <a:ea typeface="Calibri" panose="020F0502020204030204" pitchFamily="34" charset="0"/>
                <a:cs typeface="Times New Roman" panose="02020603050405020304" pitchFamily="18" charset="0"/>
              </a:rPr>
              <a:t> </a:t>
            </a:r>
            <a:r>
              <a:rPr lang="es-MX" sz="2200" i="1" dirty="0">
                <a:ea typeface="Calibri" panose="020F0502020204030204" pitchFamily="34" charset="0"/>
                <a:cs typeface="Times New Roman" panose="02020603050405020304" pitchFamily="18" charset="0"/>
              </a:rPr>
              <a:t>me </a:t>
            </a:r>
            <a:r>
              <a:rPr lang="es-MX" sz="2200" b="1" i="1" u="sng" dirty="0">
                <a:highlight>
                  <a:srgbClr val="FFFF00"/>
                </a:highlight>
                <a:ea typeface="Calibri" panose="020F0502020204030204" pitchFamily="34" charset="0"/>
                <a:cs typeface="Times New Roman" panose="02020603050405020304" pitchFamily="18" charset="0"/>
              </a:rPr>
              <a:t>gustaría</a:t>
            </a:r>
            <a:r>
              <a:rPr lang="es-MX" sz="2200" i="1" dirty="0">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800100" marR="0" lvl="1" indent="-342900">
              <a:lnSpc>
                <a:spcPct val="110000"/>
              </a:lnSpc>
              <a:spcBef>
                <a:spcPts val="0"/>
              </a:spcBef>
              <a:spcAft>
                <a:spcPts val="400"/>
              </a:spcAft>
              <a:buFont typeface="Wingdings" pitchFamily="2" charset="2"/>
              <a:buChar char="§"/>
              <a:tabLst>
                <a:tab pos="1092200" algn="l"/>
              </a:tabLst>
            </a:pPr>
            <a:r>
              <a:rPr lang="es-MX" sz="2400" i="1" dirty="0">
                <a:effectLst/>
                <a:ea typeface="Arial" panose="020B0604020202020204" pitchFamily="34" charset="0"/>
                <a:cs typeface="Times New Roman" panose="02020603050405020304" pitchFamily="18" charset="0"/>
              </a:rPr>
              <a:t>Describe un viaje del pasado ¿Qué hiciste?</a:t>
            </a:r>
          </a:p>
          <a:p>
            <a:pPr marL="1257300" lvl="2" indent="-342900">
              <a:lnSpc>
                <a:spcPct val="110000"/>
              </a:lnSpc>
              <a:spcBef>
                <a:spcPts val="0"/>
              </a:spcBef>
              <a:spcAft>
                <a:spcPts val="400"/>
              </a:spcAft>
              <a:buFont typeface="Wingdings" pitchFamily="2" charset="2"/>
              <a:buChar char="§"/>
              <a:tabLst>
                <a:tab pos="1092200" algn="l"/>
              </a:tabLst>
            </a:pPr>
            <a:r>
              <a:rPr lang="es-MX" sz="2200" i="1" u="sng" dirty="0">
                <a:highlight>
                  <a:srgbClr val="FFFF00"/>
                </a:highlight>
                <a:ea typeface="Calibri" panose="020F0502020204030204" pitchFamily="34" charset="0"/>
                <a:cs typeface="Times New Roman" panose="02020603050405020304" pitchFamily="18" charset="0"/>
              </a:rPr>
              <a:t>Viajé</a:t>
            </a:r>
            <a:r>
              <a:rPr lang="es-MX" sz="2200" i="1" dirty="0">
                <a:highlight>
                  <a:srgbClr val="FFFF00"/>
                </a:highlight>
                <a:ea typeface="Calibri" panose="020F0502020204030204" pitchFamily="34" charset="0"/>
                <a:cs typeface="Times New Roman" panose="02020603050405020304" pitchFamily="18" charset="0"/>
              </a:rPr>
              <a:t> </a:t>
            </a:r>
            <a:r>
              <a:rPr lang="es-MX" sz="2200" i="1" dirty="0">
                <a:ea typeface="Calibri" panose="020F0502020204030204" pitchFamily="34" charset="0"/>
                <a:cs typeface="Times New Roman" panose="02020603050405020304" pitchFamily="18" charset="0"/>
              </a:rPr>
              <a:t>a España en la primavera. </a:t>
            </a:r>
            <a:r>
              <a:rPr lang="es-MX" sz="2200" i="1" u="sng" dirty="0">
                <a:highlight>
                  <a:srgbClr val="FFFF00"/>
                </a:highlight>
                <a:ea typeface="Calibri" panose="020F0502020204030204" pitchFamily="34" charset="0"/>
                <a:cs typeface="Times New Roman" panose="02020603050405020304" pitchFamily="18" charset="0"/>
              </a:rPr>
              <a:t>Visité</a:t>
            </a:r>
            <a:r>
              <a:rPr lang="es-MX" sz="2200" i="1" dirty="0">
                <a:ea typeface="Calibri" panose="020F0502020204030204" pitchFamily="34" charset="0"/>
                <a:cs typeface="Times New Roman" panose="02020603050405020304" pitchFamily="18" charset="0"/>
              </a:rPr>
              <a:t> varias ciudades: Madrid, Toledo, Sevilla y Granada. </a:t>
            </a:r>
            <a:r>
              <a:rPr lang="es-MX" sz="2200" i="1" u="sng" dirty="0">
                <a:highlight>
                  <a:srgbClr val="FFFF00"/>
                </a:highlight>
                <a:ea typeface="Calibri" panose="020F0502020204030204" pitchFamily="34" charset="0"/>
                <a:cs typeface="Times New Roman" panose="02020603050405020304" pitchFamily="18" charset="0"/>
              </a:rPr>
              <a:t>Visité</a:t>
            </a:r>
            <a:r>
              <a:rPr lang="es-MX" sz="2200" i="1" dirty="0">
                <a:ea typeface="Calibri" panose="020F0502020204030204" pitchFamily="34" charset="0"/>
                <a:cs typeface="Times New Roman" panose="02020603050405020304" pitchFamily="18" charset="0"/>
              </a:rPr>
              <a:t> a museos, iglesias, monumentos históricos y restaurantes.</a:t>
            </a:r>
            <a:endParaRPr lang="en-US" sz="2200" dirty="0">
              <a:effectLst/>
              <a:ea typeface="Calibri" panose="020F0502020204030204" pitchFamily="34" charset="0"/>
              <a:cs typeface="Times New Roman" panose="02020603050405020304" pitchFamily="18" charset="0"/>
            </a:endParaRPr>
          </a:p>
          <a:p>
            <a:pPr marL="800100" marR="0" lvl="1" indent="-342900">
              <a:lnSpc>
                <a:spcPct val="110000"/>
              </a:lnSpc>
              <a:spcBef>
                <a:spcPts val="0"/>
              </a:spcBef>
              <a:spcAft>
                <a:spcPts val="400"/>
              </a:spcAft>
              <a:buFont typeface="Wingdings" pitchFamily="2" charset="2"/>
              <a:buChar char="§"/>
              <a:tabLst>
                <a:tab pos="1092200" algn="l"/>
              </a:tabLst>
            </a:pPr>
            <a:r>
              <a:rPr lang="es-MX" sz="2400" i="1" dirty="0">
                <a:effectLst/>
                <a:ea typeface="Arial" panose="020B0604020202020204" pitchFamily="34" charset="0"/>
                <a:cs typeface="Times New Roman" panose="02020603050405020304" pitchFamily="18" charset="0"/>
              </a:rPr>
              <a:t>¿Qué recomendarías preparar antes de tu viaje?</a:t>
            </a:r>
          </a:p>
          <a:p>
            <a:pPr marL="1257300" lvl="2" indent="-342900">
              <a:lnSpc>
                <a:spcPct val="110000"/>
              </a:lnSpc>
              <a:spcBef>
                <a:spcPts val="0"/>
              </a:spcBef>
              <a:spcAft>
                <a:spcPts val="400"/>
              </a:spcAft>
              <a:buFont typeface="Wingdings" pitchFamily="2" charset="2"/>
              <a:buChar char="§"/>
              <a:tabLst>
                <a:tab pos="1092200" algn="l"/>
              </a:tabLst>
            </a:pPr>
            <a:r>
              <a:rPr lang="en-US" sz="2200" i="1" u="sng" dirty="0" err="1">
                <a:highlight>
                  <a:srgbClr val="FFFF00"/>
                </a:highlight>
                <a:ea typeface="Calibri" panose="020F0502020204030204" pitchFamily="34" charset="0"/>
                <a:cs typeface="Times New Roman" panose="02020603050405020304" pitchFamily="18" charset="0"/>
              </a:rPr>
              <a:t>Recomendaría</a:t>
            </a:r>
            <a:r>
              <a:rPr lang="en-US" sz="2200" i="1" dirty="0">
                <a:ea typeface="Calibri" panose="020F0502020204030204" pitchFamily="34" charset="0"/>
                <a:cs typeface="Times New Roman" panose="02020603050405020304" pitchFamily="18" charset="0"/>
              </a:rPr>
              <a:t> </a:t>
            </a:r>
            <a:r>
              <a:rPr lang="en-US" sz="2200" i="1" dirty="0" err="1">
                <a:ea typeface="Calibri" panose="020F0502020204030204" pitchFamily="34" charset="0"/>
                <a:cs typeface="Times New Roman" panose="02020603050405020304" pitchFamily="18" charset="0"/>
              </a:rPr>
              <a:t>planear</a:t>
            </a:r>
            <a:r>
              <a:rPr lang="en-US" sz="2200" i="1" dirty="0">
                <a:ea typeface="Calibri" panose="020F0502020204030204" pitchFamily="34" charset="0"/>
                <a:cs typeface="Times New Roman" panose="02020603050405020304" pitchFamily="18" charset="0"/>
              </a:rPr>
              <a:t> las </a:t>
            </a:r>
            <a:r>
              <a:rPr lang="en-US" sz="2200" i="1" dirty="0" err="1">
                <a:ea typeface="Calibri" panose="020F0502020204030204" pitchFamily="34" charset="0"/>
                <a:cs typeface="Times New Roman" panose="02020603050405020304" pitchFamily="18" charset="0"/>
              </a:rPr>
              <a:t>actividades</a:t>
            </a:r>
            <a:r>
              <a:rPr lang="en-US" sz="2200" i="1" dirty="0">
                <a:ea typeface="Calibri" panose="020F0502020204030204" pitchFamily="34" charset="0"/>
                <a:cs typeface="Times New Roman" panose="02020603050405020304" pitchFamily="18" charset="0"/>
              </a:rPr>
              <a:t> que </a:t>
            </a:r>
            <a:r>
              <a:rPr lang="en-US" sz="2200" i="1" dirty="0" err="1">
                <a:ea typeface="Calibri" panose="020F0502020204030204" pitchFamily="34" charset="0"/>
                <a:cs typeface="Times New Roman" panose="02020603050405020304" pitchFamily="18" charset="0"/>
              </a:rPr>
              <a:t>quieres</a:t>
            </a:r>
            <a:r>
              <a:rPr lang="en-US" sz="2200" i="1" dirty="0">
                <a:ea typeface="Calibri" panose="020F0502020204030204" pitchFamily="34" charset="0"/>
                <a:cs typeface="Times New Roman" panose="02020603050405020304" pitchFamily="18" charset="0"/>
              </a:rPr>
              <a:t> </a:t>
            </a:r>
            <a:r>
              <a:rPr lang="en-US" sz="2200" i="1" dirty="0" err="1">
                <a:ea typeface="Calibri" panose="020F0502020204030204" pitchFamily="34" charset="0"/>
                <a:cs typeface="Times New Roman" panose="02020603050405020304" pitchFamily="18" charset="0"/>
              </a:rPr>
              <a:t>hacer</a:t>
            </a:r>
            <a:r>
              <a:rPr lang="en-US" sz="2200" i="1" dirty="0">
                <a:ea typeface="Calibri" panose="020F0502020204030204" pitchFamily="34" charset="0"/>
                <a:cs typeface="Times New Roman" panose="02020603050405020304" pitchFamily="18" charset="0"/>
              </a:rPr>
              <a:t> y </a:t>
            </a:r>
            <a:r>
              <a:rPr lang="en-US" sz="2200" i="1" dirty="0" err="1">
                <a:ea typeface="Calibri" panose="020F0502020204030204" pitchFamily="34" charset="0"/>
                <a:cs typeface="Times New Roman" panose="02020603050405020304" pitchFamily="18" charset="0"/>
              </a:rPr>
              <a:t>reservar</a:t>
            </a:r>
            <a:r>
              <a:rPr lang="en-US" sz="2200" i="1" dirty="0">
                <a:ea typeface="Calibri" panose="020F0502020204030204" pitchFamily="34" charset="0"/>
                <a:cs typeface="Times New Roman" panose="02020603050405020304" pitchFamily="18" charset="0"/>
              </a:rPr>
              <a:t> con </a:t>
            </a:r>
            <a:r>
              <a:rPr lang="en-US" sz="2200" i="1" dirty="0" err="1">
                <a:ea typeface="Calibri" panose="020F0502020204030204" pitchFamily="34" charset="0"/>
                <a:cs typeface="Times New Roman" panose="02020603050405020304" pitchFamily="18" charset="0"/>
              </a:rPr>
              <a:t>tiempo</a:t>
            </a:r>
            <a:r>
              <a:rPr lang="en-US" sz="2200" i="1" dirty="0">
                <a:ea typeface="Calibri" panose="020F0502020204030204" pitchFamily="34" charset="0"/>
                <a:cs typeface="Times New Roman" panose="02020603050405020304" pitchFamily="18" charset="0"/>
              </a:rPr>
              <a:t> las entradas a </a:t>
            </a:r>
            <a:r>
              <a:rPr lang="en-US" sz="2200" i="1" dirty="0" err="1">
                <a:ea typeface="Calibri" panose="020F0502020204030204" pitchFamily="34" charset="0"/>
                <a:cs typeface="Times New Roman" panose="02020603050405020304" pitchFamily="18" charset="0"/>
              </a:rPr>
              <a:t>los</a:t>
            </a:r>
            <a:r>
              <a:rPr lang="en-US" sz="2200" i="1" dirty="0">
                <a:ea typeface="Calibri" panose="020F0502020204030204" pitchFamily="34" charset="0"/>
                <a:cs typeface="Times New Roman" panose="02020603050405020304" pitchFamily="18" charset="0"/>
              </a:rPr>
              <a:t> </a:t>
            </a:r>
            <a:r>
              <a:rPr lang="en-US" sz="2200" i="1" dirty="0" err="1">
                <a:ea typeface="Calibri" panose="020F0502020204030204" pitchFamily="34" charset="0"/>
                <a:cs typeface="Times New Roman" panose="02020603050405020304" pitchFamily="18" charset="0"/>
              </a:rPr>
              <a:t>lugares</a:t>
            </a:r>
            <a:r>
              <a:rPr lang="en-US" sz="2200" i="1" dirty="0">
                <a:ea typeface="Calibri" panose="020F0502020204030204" pitchFamily="34" charset="0"/>
                <a:cs typeface="Times New Roman" panose="02020603050405020304" pitchFamily="18" charset="0"/>
              </a:rPr>
              <a:t> que </a:t>
            </a:r>
            <a:r>
              <a:rPr lang="en-US" sz="2200" i="1" dirty="0" err="1">
                <a:ea typeface="Calibri" panose="020F0502020204030204" pitchFamily="34" charset="0"/>
                <a:cs typeface="Times New Roman" panose="02020603050405020304" pitchFamily="18" charset="0"/>
              </a:rPr>
              <a:t>planeas</a:t>
            </a:r>
            <a:r>
              <a:rPr lang="en-US" sz="2200" i="1" dirty="0">
                <a:ea typeface="Calibri" panose="020F0502020204030204" pitchFamily="34" charset="0"/>
                <a:cs typeface="Times New Roman" panose="02020603050405020304" pitchFamily="18" charset="0"/>
              </a:rPr>
              <a:t> </a:t>
            </a:r>
            <a:r>
              <a:rPr lang="en-US" sz="2200" i="1" dirty="0" err="1">
                <a:ea typeface="Calibri" panose="020F0502020204030204" pitchFamily="34" charset="0"/>
                <a:cs typeface="Times New Roman" panose="02020603050405020304" pitchFamily="18" charset="0"/>
              </a:rPr>
              <a:t>visitar</a:t>
            </a:r>
            <a:r>
              <a:rPr lang="en-US" sz="2200" i="1" dirty="0">
                <a:ea typeface="Calibri" panose="020F0502020204030204" pitchFamily="34" charset="0"/>
                <a:cs typeface="Times New Roman" panose="02020603050405020304" pitchFamily="18" charset="0"/>
              </a:rPr>
              <a:t>.</a:t>
            </a:r>
            <a:endParaRPr lang="en-US" sz="2200" dirty="0">
              <a:effectLst/>
              <a:ea typeface="Calibri" panose="020F0502020204030204" pitchFamily="34" charset="0"/>
              <a:cs typeface="Times New Roman" panose="02020603050405020304" pitchFamily="18" charset="0"/>
            </a:endParaRPr>
          </a:p>
          <a:p>
            <a:endParaRPr lang="en-US" dirty="0"/>
          </a:p>
        </p:txBody>
      </p:sp>
      <p:pic>
        <p:nvPicPr>
          <p:cNvPr id="5" name="Picture 4" descr="A colorful cityscape with many buildings&#10;&#10;Description automatically generated">
            <a:extLst>
              <a:ext uri="{FF2B5EF4-FFF2-40B4-BE49-F238E27FC236}">
                <a16:creationId xmlns:a16="http://schemas.microsoft.com/office/drawing/2014/main" id="{4073201E-4DAB-39A4-2D43-92A78AF71A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712" b="8831"/>
          <a:stretch/>
        </p:blipFill>
        <p:spPr>
          <a:xfrm>
            <a:off x="7120327" y="232708"/>
            <a:ext cx="4693067" cy="2094904"/>
          </a:xfrm>
          <a:prstGeom prst="rect">
            <a:avLst/>
          </a:prstGeom>
        </p:spPr>
      </p:pic>
    </p:spTree>
    <p:extLst>
      <p:ext uri="{BB962C8B-B14F-4D97-AF65-F5344CB8AC3E}">
        <p14:creationId xmlns:p14="http://schemas.microsoft.com/office/powerpoint/2010/main" val="18209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5"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27" name="Rectangle 26">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C1219-D408-64FD-77AF-35E327FCB4B2}"/>
              </a:ext>
            </a:extLst>
          </p:cNvPr>
          <p:cNvSpPr>
            <a:spLocks noGrp="1"/>
          </p:cNvSpPr>
          <p:nvPr>
            <p:ph type="title"/>
          </p:nvPr>
        </p:nvSpPr>
        <p:spPr>
          <a:xfrm>
            <a:off x="8154186" y="2257265"/>
            <a:ext cx="3355942" cy="2109598"/>
          </a:xfrm>
        </p:spPr>
        <p:txBody>
          <a:bodyPr vert="horz" lIns="91440" tIns="45720" rIns="91440" bIns="45720" rtlCol="0" anchor="b">
            <a:normAutofit/>
          </a:bodyPr>
          <a:lstStyle/>
          <a:p>
            <a:pPr algn="ctr">
              <a:lnSpc>
                <a:spcPct val="89000"/>
              </a:lnSpc>
            </a:pPr>
            <a:r>
              <a:rPr lang="en-US" sz="6700" cap="all" dirty="0"/>
              <a:t>Los </a:t>
            </a:r>
            <a:r>
              <a:rPr lang="en-US" sz="6700" cap="all" dirty="0" err="1"/>
              <a:t>verbos</a:t>
            </a:r>
            <a:endParaRPr lang="en-US" sz="6700" cap="all" dirty="0"/>
          </a:p>
        </p:txBody>
      </p:sp>
      <p:sp>
        <p:nvSpPr>
          <p:cNvPr id="29"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31"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graphicFrame>
        <p:nvGraphicFramePr>
          <p:cNvPr id="5" name="Table 4">
            <a:extLst>
              <a:ext uri="{FF2B5EF4-FFF2-40B4-BE49-F238E27FC236}">
                <a16:creationId xmlns:a16="http://schemas.microsoft.com/office/drawing/2014/main" id="{61957B61-33A1-C59B-B4B1-3DDA06C1410C}"/>
              </a:ext>
            </a:extLst>
          </p:cNvPr>
          <p:cNvGraphicFramePr>
            <a:graphicFrameLocks noGrp="1"/>
          </p:cNvGraphicFramePr>
          <p:nvPr>
            <p:extLst>
              <p:ext uri="{D42A27DB-BD31-4B8C-83A1-F6EECF244321}">
                <p14:modId xmlns:p14="http://schemas.microsoft.com/office/powerpoint/2010/main" val="2073487374"/>
              </p:ext>
            </p:extLst>
          </p:nvPr>
        </p:nvGraphicFramePr>
        <p:xfrm>
          <a:off x="1289154" y="1154243"/>
          <a:ext cx="5741233" cy="4743178"/>
        </p:xfrm>
        <a:graphic>
          <a:graphicData uri="http://schemas.openxmlformats.org/drawingml/2006/table">
            <a:tbl>
              <a:tblPr>
                <a:solidFill>
                  <a:srgbClr val="F2F2F2">
                    <a:alpha val="45098"/>
                  </a:srgbClr>
                </a:solidFill>
                <a:tableStyleId>{5C22544A-7EE6-4342-B048-85BDC9FD1C3A}</a:tableStyleId>
              </a:tblPr>
              <a:tblGrid>
                <a:gridCol w="2260657">
                  <a:extLst>
                    <a:ext uri="{9D8B030D-6E8A-4147-A177-3AD203B41FA5}">
                      <a16:colId xmlns:a16="http://schemas.microsoft.com/office/drawing/2014/main" val="4128915506"/>
                    </a:ext>
                  </a:extLst>
                </a:gridCol>
                <a:gridCol w="3480576">
                  <a:extLst>
                    <a:ext uri="{9D8B030D-6E8A-4147-A177-3AD203B41FA5}">
                      <a16:colId xmlns:a16="http://schemas.microsoft.com/office/drawing/2014/main" val="1547414745"/>
                    </a:ext>
                  </a:extLst>
                </a:gridCol>
              </a:tblGrid>
              <a:tr h="431198">
                <a:tc>
                  <a:txBody>
                    <a:bodyPr/>
                    <a:lstStyle/>
                    <a:p>
                      <a:pPr marL="0" marR="0">
                        <a:lnSpc>
                          <a:spcPct val="107000"/>
                        </a:lnSpc>
                        <a:spcBef>
                          <a:spcPts val="0"/>
                        </a:spcBef>
                        <a:spcAft>
                          <a:spcPts val="0"/>
                        </a:spcAft>
                      </a:pPr>
                      <a:r>
                        <a:rPr lang="en-US" sz="2000" cap="none" spc="0" dirty="0" err="1">
                          <a:solidFill>
                            <a:schemeClr val="tx2"/>
                          </a:solidFill>
                          <a:effectLst/>
                        </a:rPr>
                        <a:t>viajar</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a:solidFill>
                            <a:schemeClr val="tx2"/>
                          </a:solidFill>
                          <a:effectLst/>
                        </a:rPr>
                        <a:t>to travel</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extLst>
                  <a:ext uri="{0D108BD9-81ED-4DB2-BD59-A6C34878D82A}">
                    <a16:rowId xmlns:a16="http://schemas.microsoft.com/office/drawing/2014/main" val="2516093796"/>
                  </a:ext>
                </a:extLst>
              </a:tr>
              <a:tr h="431198">
                <a:tc>
                  <a:txBody>
                    <a:bodyPr/>
                    <a:lstStyle/>
                    <a:p>
                      <a:pPr marL="0" marR="0">
                        <a:lnSpc>
                          <a:spcPct val="107000"/>
                        </a:lnSpc>
                        <a:spcBef>
                          <a:spcPts val="0"/>
                        </a:spcBef>
                        <a:spcAft>
                          <a:spcPts val="0"/>
                        </a:spcAft>
                      </a:pPr>
                      <a:r>
                        <a:rPr lang="en-US" sz="2000" cap="none" spc="0" dirty="0" err="1">
                          <a:solidFill>
                            <a:schemeClr val="tx2"/>
                          </a:solidFill>
                          <a:effectLst/>
                        </a:rPr>
                        <a:t>empacar</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a:solidFill>
                            <a:schemeClr val="tx2"/>
                          </a:solidFill>
                          <a:effectLst/>
                        </a:rPr>
                        <a:t>to pack</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81371997"/>
                  </a:ext>
                </a:extLst>
              </a:tr>
              <a:tr h="431198">
                <a:tc>
                  <a:txBody>
                    <a:bodyPr/>
                    <a:lstStyle/>
                    <a:p>
                      <a:pPr marL="0" marR="0">
                        <a:lnSpc>
                          <a:spcPct val="107000"/>
                        </a:lnSpc>
                        <a:spcBef>
                          <a:spcPts val="0"/>
                        </a:spcBef>
                        <a:spcAft>
                          <a:spcPts val="0"/>
                        </a:spcAft>
                      </a:pPr>
                      <a:r>
                        <a:rPr lang="en-US" sz="2000" cap="none" spc="0" dirty="0" err="1">
                          <a:solidFill>
                            <a:schemeClr val="tx2"/>
                          </a:solidFill>
                          <a:effectLst/>
                        </a:rPr>
                        <a:t>llevar</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wear, carry, take with</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988317711"/>
                  </a:ext>
                </a:extLst>
              </a:tr>
              <a:tr h="431198">
                <a:tc>
                  <a:txBody>
                    <a:bodyPr/>
                    <a:lstStyle/>
                    <a:p>
                      <a:pPr marL="0" marR="0">
                        <a:lnSpc>
                          <a:spcPct val="107000"/>
                        </a:lnSpc>
                        <a:spcBef>
                          <a:spcPts val="0"/>
                        </a:spcBef>
                        <a:spcAft>
                          <a:spcPts val="0"/>
                        </a:spcAft>
                      </a:pPr>
                      <a:r>
                        <a:rPr lang="en-US" sz="2000" cap="none" spc="0" dirty="0" err="1">
                          <a:solidFill>
                            <a:schemeClr val="tx2"/>
                          </a:solidFill>
                          <a:effectLst/>
                        </a:rPr>
                        <a:t>sacar</a:t>
                      </a:r>
                      <a:r>
                        <a:rPr lang="en-US" sz="2000" cap="none" spc="0" dirty="0">
                          <a:solidFill>
                            <a:schemeClr val="tx2"/>
                          </a:solidFill>
                          <a:effectLst/>
                        </a:rPr>
                        <a:t> </a:t>
                      </a:r>
                      <a:r>
                        <a:rPr lang="en-US" sz="2000" cap="none" spc="0" dirty="0" err="1">
                          <a:solidFill>
                            <a:schemeClr val="tx2"/>
                          </a:solidFill>
                          <a:effectLst/>
                        </a:rPr>
                        <a:t>fotos</a:t>
                      </a:r>
                      <a:r>
                        <a:rPr lang="en-US" sz="2000" cap="none" spc="0" dirty="0">
                          <a:solidFill>
                            <a:schemeClr val="tx2"/>
                          </a:solidFill>
                          <a:effectLst/>
                        </a:rPr>
                        <a:t> </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take photos </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083770352"/>
                  </a:ext>
                </a:extLst>
              </a:tr>
              <a:tr h="431198">
                <a:tc>
                  <a:txBody>
                    <a:bodyPr/>
                    <a:lstStyle/>
                    <a:p>
                      <a:pPr marL="0" marR="0">
                        <a:lnSpc>
                          <a:spcPct val="107000"/>
                        </a:lnSpc>
                        <a:spcBef>
                          <a:spcPts val="0"/>
                        </a:spcBef>
                        <a:spcAft>
                          <a:spcPts val="0"/>
                        </a:spcAft>
                      </a:pPr>
                      <a:r>
                        <a:rPr lang="en-US" sz="2000" cap="none" spc="0" dirty="0" err="1">
                          <a:solidFill>
                            <a:schemeClr val="tx2"/>
                          </a:solidFill>
                          <a:effectLst/>
                        </a:rPr>
                        <a:t>recomendar</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recommend</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47602007"/>
                  </a:ext>
                </a:extLst>
              </a:tr>
              <a:tr h="431198">
                <a:tc>
                  <a:txBody>
                    <a:bodyPr/>
                    <a:lstStyle/>
                    <a:p>
                      <a:pPr marL="0" marR="0">
                        <a:lnSpc>
                          <a:spcPct val="107000"/>
                        </a:lnSpc>
                        <a:spcBef>
                          <a:spcPts val="0"/>
                        </a:spcBef>
                        <a:spcAft>
                          <a:spcPts val="0"/>
                        </a:spcAft>
                      </a:pPr>
                      <a:r>
                        <a:rPr lang="es-MX" sz="2000" cap="none" spc="0" dirty="0">
                          <a:solidFill>
                            <a:schemeClr val="tx2"/>
                          </a:solidFill>
                          <a:effectLst/>
                        </a:rPr>
                        <a:t>olvidar</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forget</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707888416"/>
                  </a:ext>
                </a:extLst>
              </a:tr>
              <a:tr h="431198">
                <a:tc>
                  <a:txBody>
                    <a:bodyPr/>
                    <a:lstStyle/>
                    <a:p>
                      <a:pPr marL="0" marR="0">
                        <a:lnSpc>
                          <a:spcPct val="107000"/>
                        </a:lnSpc>
                        <a:spcBef>
                          <a:spcPts val="0"/>
                        </a:spcBef>
                        <a:spcAft>
                          <a:spcPts val="0"/>
                        </a:spcAft>
                      </a:pPr>
                      <a:r>
                        <a:rPr lang="es-MX" sz="2000" cap="none" spc="0">
                          <a:solidFill>
                            <a:schemeClr val="tx2"/>
                          </a:solidFill>
                          <a:effectLst/>
                        </a:rPr>
                        <a:t>necesitar</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need</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248918156"/>
                  </a:ext>
                </a:extLst>
              </a:tr>
              <a:tr h="431198">
                <a:tc>
                  <a:txBody>
                    <a:bodyPr/>
                    <a:lstStyle/>
                    <a:p>
                      <a:pPr marL="0" marR="0">
                        <a:lnSpc>
                          <a:spcPct val="107000"/>
                        </a:lnSpc>
                        <a:spcBef>
                          <a:spcPts val="0"/>
                        </a:spcBef>
                        <a:spcAft>
                          <a:spcPts val="0"/>
                        </a:spcAft>
                      </a:pPr>
                      <a:r>
                        <a:rPr lang="en-US" sz="2000" cap="none" spc="0">
                          <a:solidFill>
                            <a:schemeClr val="tx2"/>
                          </a:solidFill>
                          <a:effectLst/>
                        </a:rPr>
                        <a:t>explorar</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explore </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068157353"/>
                  </a:ext>
                </a:extLst>
              </a:tr>
              <a:tr h="431198">
                <a:tc>
                  <a:txBody>
                    <a:bodyPr/>
                    <a:lstStyle/>
                    <a:p>
                      <a:pPr marL="0" marR="0">
                        <a:lnSpc>
                          <a:spcPct val="107000"/>
                        </a:lnSpc>
                        <a:spcBef>
                          <a:spcPts val="0"/>
                        </a:spcBef>
                        <a:spcAft>
                          <a:spcPts val="0"/>
                        </a:spcAft>
                      </a:pPr>
                      <a:r>
                        <a:rPr lang="en-US" sz="2000" cap="none" spc="0">
                          <a:solidFill>
                            <a:schemeClr val="tx2"/>
                          </a:solidFill>
                          <a:effectLst/>
                        </a:rPr>
                        <a:t>tomar el sol</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sunbathe</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557460026"/>
                  </a:ext>
                </a:extLst>
              </a:tr>
              <a:tr h="431198">
                <a:tc>
                  <a:txBody>
                    <a:bodyPr/>
                    <a:lstStyle/>
                    <a:p>
                      <a:pPr marL="0" marR="0">
                        <a:lnSpc>
                          <a:spcPct val="107000"/>
                        </a:lnSpc>
                        <a:spcBef>
                          <a:spcPts val="0"/>
                        </a:spcBef>
                        <a:spcAft>
                          <a:spcPts val="0"/>
                        </a:spcAft>
                      </a:pPr>
                      <a:r>
                        <a:rPr lang="en-US" sz="2000" cap="none" spc="0">
                          <a:solidFill>
                            <a:schemeClr val="tx2"/>
                          </a:solidFill>
                          <a:effectLst/>
                        </a:rPr>
                        <a:t>visitar</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visit </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800459507"/>
                  </a:ext>
                </a:extLst>
              </a:tr>
              <a:tr h="431198">
                <a:tc>
                  <a:txBody>
                    <a:bodyPr/>
                    <a:lstStyle/>
                    <a:p>
                      <a:pPr marL="0" marR="0">
                        <a:lnSpc>
                          <a:spcPct val="107000"/>
                        </a:lnSpc>
                        <a:spcBef>
                          <a:spcPts val="0"/>
                        </a:spcBef>
                        <a:spcAft>
                          <a:spcPts val="0"/>
                        </a:spcAft>
                      </a:pPr>
                      <a:r>
                        <a:rPr lang="en-US" sz="2000" cap="none" spc="0">
                          <a:solidFill>
                            <a:schemeClr val="tx2"/>
                          </a:solidFill>
                          <a:effectLst/>
                        </a:rPr>
                        <a:t>mejorar</a:t>
                      </a:r>
                      <a:endParaRPr lang="en-US" sz="2000"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US" sz="2000" cap="none" spc="0" dirty="0">
                          <a:solidFill>
                            <a:schemeClr val="tx2"/>
                          </a:solidFill>
                          <a:effectLst/>
                        </a:rPr>
                        <a:t>to improve</a:t>
                      </a:r>
                      <a:endParaRPr lang="en-US" sz="2000"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95" marR="44595" marT="67796" marB="4459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494841884"/>
                  </a:ext>
                </a:extLst>
              </a:tr>
            </a:tbl>
          </a:graphicData>
        </a:graphic>
      </p:graphicFrame>
      <p:pic>
        <p:nvPicPr>
          <p:cNvPr id="13" name="Picture 12" descr="A cartoon of a person walking with a suitcase&#10;&#10;Description automatically generated">
            <a:extLst>
              <a:ext uri="{FF2B5EF4-FFF2-40B4-BE49-F238E27FC236}">
                <a16:creationId xmlns:a16="http://schemas.microsoft.com/office/drawing/2014/main" id="{39D355D0-9556-D433-6538-4377B879EB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5306" y="4366863"/>
            <a:ext cx="2087540" cy="2224239"/>
          </a:xfrm>
          <a:prstGeom prst="rect">
            <a:avLst/>
          </a:prstGeom>
        </p:spPr>
      </p:pic>
    </p:spTree>
    <p:extLst>
      <p:ext uri="{BB962C8B-B14F-4D97-AF65-F5344CB8AC3E}">
        <p14:creationId xmlns:p14="http://schemas.microsoft.com/office/powerpoint/2010/main" val="10870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2659</TotalTime>
  <Words>914</Words>
  <Application>Microsoft Office PowerPoint</Application>
  <PresentationFormat>Widescreen</PresentationFormat>
  <Paragraphs>141</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Franklin Gothic Book</vt:lpstr>
      <vt:lpstr>Raleway</vt:lpstr>
      <vt:lpstr>Wingdings</vt:lpstr>
      <vt:lpstr>Crop</vt:lpstr>
      <vt:lpstr>Vamos a charlar</vt:lpstr>
      <vt:lpstr>¿Cómo están?</vt:lpstr>
      <vt:lpstr>¿Verdad o  Mentira?</vt:lpstr>
      <vt:lpstr>¿Verdad o Mentira?   -Examples</vt:lpstr>
      <vt:lpstr>El viaje</vt:lpstr>
      <vt:lpstr>El viaje</vt:lpstr>
      <vt:lpstr>Charla – De viaje</vt:lpstr>
      <vt:lpstr>Descripciones…</vt:lpstr>
      <vt:lpstr>Los verbos</vt:lpstr>
      <vt:lpstr>Conversación</vt:lpstr>
      <vt:lpstr>Virtual tour</vt:lpstr>
      <vt:lpstr>Proyecto</vt:lpstr>
      <vt:lpstr>¡Hasta la proxima semana!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a charlar</dc:title>
  <dc:creator>Emma Garcia</dc:creator>
  <cp:lastModifiedBy>Emma Garcia</cp:lastModifiedBy>
  <cp:revision>31</cp:revision>
  <dcterms:created xsi:type="dcterms:W3CDTF">2024-06-04T03:11:04Z</dcterms:created>
  <dcterms:modified xsi:type="dcterms:W3CDTF">2024-06-19T19:55:02Z</dcterms:modified>
</cp:coreProperties>
</file>