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68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e0bd706e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e0bd706e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e0bd706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e0bd706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e0bd706e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e0bd706e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e0bd706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e0bd706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e0bd706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e0bd706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e0bd706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e0bd706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e0bd706e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e0bd706e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e0bd706e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6e0bd706e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e0bd706e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e0bd706e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e0bd706e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e0bd706e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e0bd706e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e0bd706e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crHBfqOg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F16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915300"/>
            <a:ext cx="8520600" cy="4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 b="1"/>
              <a:t>TPR (Total Physical Response):</a:t>
            </a:r>
            <a:endParaRPr sz="408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441850" y="1316700"/>
            <a:ext cx="4260300" cy="10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ropa</a:t>
            </a:r>
            <a:endParaRPr sz="5000" i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00" y="2137150"/>
            <a:ext cx="2327650" cy="23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650" y="2478650"/>
            <a:ext cx="1790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050" y="2023575"/>
            <a:ext cx="2137049" cy="244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36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Benefits of Classroom Routine and Structure:</a:t>
            </a:r>
            <a:endParaRPr b="1" u="sng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51600" cy="15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</a:rPr>
              <a:t>Predictability for students – helping students feel more confident and secure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</a:rPr>
              <a:t>Classroom management tool</a:t>
            </a:r>
            <a:endParaRPr sz="2900">
              <a:solidFill>
                <a:schemeClr val="dk1"/>
              </a:solidFill>
            </a:endParaRPr>
          </a:p>
          <a:p>
            <a:pPr marL="457200" lvl="0" indent="-412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" sz="2900">
                <a:solidFill>
                  <a:schemeClr val="dk1"/>
                </a:solidFill>
              </a:rPr>
              <a:t>Facilitation of teacher lesson planning</a:t>
            </a:r>
            <a:endParaRPr sz="2900">
              <a:solidFill>
                <a:schemeClr val="dk1"/>
              </a:solidFill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025" y="1661425"/>
            <a:ext cx="2365875" cy="2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3B3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/>
              <a:t>“En mi mochila roja”</a:t>
            </a:r>
            <a:endParaRPr sz="3220"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3874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https://www.youtube.com/watch?v=HfcrHBfqOgo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2400" y="1681950"/>
            <a:ext cx="2762975" cy="29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3B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 b="1"/>
              <a:t>Proyecto:  La mochila</a:t>
            </a:r>
            <a:endParaRPr sz="3820" b="1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73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i="1">
                <a:solidFill>
                  <a:schemeClr val="dk1"/>
                </a:solidFill>
              </a:rPr>
              <a:t>Differentiating a classroom objects project for Kindergarten to Grade 5</a:t>
            </a:r>
            <a:endParaRPr sz="3100" i="1">
              <a:solidFill>
                <a:schemeClr val="dk1"/>
              </a:solidFill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75" y="2364100"/>
            <a:ext cx="2261026" cy="226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538" y="2437300"/>
            <a:ext cx="2114625" cy="21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3653" y="1824727"/>
            <a:ext cx="1452972" cy="276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0138" y="2532100"/>
            <a:ext cx="1925000" cy="19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20" b="1" u="sng"/>
              <a:t>Start of Class:  Grades K5-2</a:t>
            </a:r>
            <a:endParaRPr sz="3320" b="1" u="sng"/>
          </a:p>
        </p:txBody>
      </p:sp>
      <p:sp>
        <p:nvSpPr>
          <p:cNvPr id="64" name="Google Shape;64;p14"/>
          <p:cNvSpPr txBox="1"/>
          <p:nvPr/>
        </p:nvSpPr>
        <p:spPr>
          <a:xfrm>
            <a:off x="3260525" y="1316825"/>
            <a:ext cx="5225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Las canciones</a:t>
            </a:r>
            <a:endParaRPr sz="2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La pregunta del día </a:t>
            </a:r>
            <a:endParaRPr sz="2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(con la pelota de Koosh)</a:t>
            </a:r>
            <a:endParaRPr sz="2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Los amiguitos</a:t>
            </a:r>
            <a:endParaRPr sz="28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50" y="1505075"/>
            <a:ext cx="2518225" cy="25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 flipH="1">
            <a:off x="592600" y="558700"/>
            <a:ext cx="1867500" cy="16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/>
              <a:t>Opening Songs</a:t>
            </a:r>
            <a:endParaRPr sz="3400" b="1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298750" y="249250"/>
            <a:ext cx="6754800" cy="1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Buenos días, Buenos días 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¿Cómo estás?  ¿Cómo estás?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Muy bien, gracias.  Muy bien, gracias.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¿Y Ud.?  ¿Y Ud.?</a:t>
            </a:r>
            <a:endParaRPr sz="1400"/>
          </a:p>
        </p:txBody>
      </p:sp>
      <p:sp>
        <p:nvSpPr>
          <p:cNvPr id="72" name="Google Shape;72;p15"/>
          <p:cNvSpPr txBox="1"/>
          <p:nvPr/>
        </p:nvSpPr>
        <p:spPr>
          <a:xfrm>
            <a:off x="1796100" y="2216950"/>
            <a:ext cx="7760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Hola, mis amigos.  Hola, mis amigos.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Hola, mis amigos.  Hola to my friends.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¿Y cómo están mis amigos?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Bien o mal o más o menos.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Bien o mal o más o menos.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Bien o mal o más o menos.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¿Cómo estás?  How are you?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75" y="2078525"/>
            <a:ext cx="2351475" cy="23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6" b="1"/>
              <a:t>La pregunta del día:</a:t>
            </a:r>
            <a:endParaRPr sz="3466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137300" y="1604950"/>
            <a:ext cx="6869400" cy="18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7200" b="1" i="1">
                <a:solidFill>
                  <a:schemeClr val="dk1"/>
                </a:solidFill>
              </a:rPr>
              <a:t>¿Cómo estás?</a:t>
            </a:r>
            <a:endParaRPr sz="72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129000" y="487700"/>
            <a:ext cx="7053600" cy="21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20"/>
              <a:t>How do you start </a:t>
            </a:r>
            <a:r>
              <a:rPr lang="en" sz="4720" i="1"/>
              <a:t>your</a:t>
            </a:r>
            <a:r>
              <a:rPr lang="en" sz="4720"/>
              <a:t> elementary classes?</a:t>
            </a:r>
            <a:endParaRPr sz="472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313" y="2331000"/>
            <a:ext cx="6406974" cy="23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5E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123"/>
              <a:buFont typeface="Arial"/>
              <a:buNone/>
            </a:pPr>
            <a:r>
              <a:rPr lang="en" sz="3650" b="1" u="sng">
                <a:solidFill>
                  <a:srgbClr val="000000"/>
                </a:solidFill>
              </a:rPr>
              <a:t>Start of Class:  Grades 6-8</a:t>
            </a:r>
            <a:endParaRPr sz="3650" b="1"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283875" y="900650"/>
            <a:ext cx="43512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La pregunta del día </a:t>
            </a:r>
            <a:endParaRPr sz="2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(con la pelota de Koosh)</a:t>
            </a:r>
            <a:endParaRPr sz="28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Habla con tres amigos</a:t>
            </a:r>
            <a:endParaRPr sz="280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650" y="1519850"/>
            <a:ext cx="3238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5EC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66" b="1">
                <a:solidFill>
                  <a:srgbClr val="000000"/>
                </a:solidFill>
              </a:rPr>
              <a:t>La pregunta del día:</a:t>
            </a:r>
            <a:endParaRPr sz="3466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76900" cy="27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b="1" i="1">
                <a:solidFill>
                  <a:schemeClr val="dk1"/>
                </a:solidFill>
              </a:rPr>
              <a:t>¿Adónde vas hoy?</a:t>
            </a:r>
            <a:endParaRPr sz="5100" b="1" i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Yo voy </a:t>
            </a:r>
            <a:r>
              <a:rPr lang="en" sz="3300" b="1">
                <a:solidFill>
                  <a:schemeClr val="dk1"/>
                </a:solidFill>
              </a:rPr>
              <a:t>a la</a:t>
            </a:r>
            <a:r>
              <a:rPr lang="en" sz="3300">
                <a:solidFill>
                  <a:schemeClr val="dk1"/>
                </a:solidFill>
              </a:rPr>
              <a:t> ________.</a:t>
            </a:r>
            <a:endParaRPr sz="3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300">
                <a:solidFill>
                  <a:schemeClr val="dk1"/>
                </a:solidFill>
              </a:rPr>
              <a:t>Yo voy </a:t>
            </a:r>
            <a:r>
              <a:rPr lang="en" sz="3300" b="1">
                <a:solidFill>
                  <a:schemeClr val="dk1"/>
                </a:solidFill>
              </a:rPr>
              <a:t>al</a:t>
            </a:r>
            <a:r>
              <a:rPr lang="en" sz="3300">
                <a:solidFill>
                  <a:schemeClr val="dk1"/>
                </a:solidFill>
              </a:rPr>
              <a:t> ________.</a:t>
            </a:r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5E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985600" y="857975"/>
            <a:ext cx="3959100" cy="25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20"/>
              <a:t>How do you start </a:t>
            </a:r>
            <a:r>
              <a:rPr lang="en" sz="4720" i="1"/>
              <a:t>your </a:t>
            </a:r>
            <a:r>
              <a:rPr lang="en" sz="4720"/>
              <a:t>middle school classes?</a:t>
            </a:r>
            <a:endParaRPr sz="472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1" y="1060696"/>
            <a:ext cx="4487476" cy="31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36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Señora Fiedler’s Middle School Class Structure:</a:t>
            </a:r>
            <a:endParaRPr b="1" u="sng"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1376025" y="1423525"/>
            <a:ext cx="6704100" cy="27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 La pregunta del día (5 minutes)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Correct homework (10 minutes)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Introduce new material or review (10 minutes)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Partner/group activity or game (15 minutes)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Start homework for next time; Answer individual student questions (5 minutes)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dk1"/>
                </a:solidFill>
              </a:rPr>
              <a:t>Extra time:???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3238050" y="1017725"/>
            <a:ext cx="26679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45-minute class period</a:t>
            </a:r>
            <a:endParaRPr sz="1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On-screen Show (16:9)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Simple Light</vt:lpstr>
      <vt:lpstr>TPR (Total Physical Response):</vt:lpstr>
      <vt:lpstr>Start of Class:  Grades K5-2</vt:lpstr>
      <vt:lpstr>Opening Songs</vt:lpstr>
      <vt:lpstr>La pregunta del día: </vt:lpstr>
      <vt:lpstr>How do you start your elementary classes?</vt:lpstr>
      <vt:lpstr>Start of Class:  Grades 6-8 </vt:lpstr>
      <vt:lpstr>La pregunta del día:  </vt:lpstr>
      <vt:lpstr>How do you start your middle school classes?</vt:lpstr>
      <vt:lpstr>Señora Fiedler’s Middle School Class Structure:</vt:lpstr>
      <vt:lpstr>Benefits of Classroom Routine and Structure:</vt:lpstr>
      <vt:lpstr>“En mi mochila roja”</vt:lpstr>
      <vt:lpstr>Proyecto:  La mochila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TPR (Total Physical Response):</dc:title>
  <dc:creator>Futura Employee</dc:creator>
  <cp:lastModifiedBy>Futura Employee</cp:lastModifiedBy>
  <cp:revision>1</cp:revision>
  <dcterms:modified xsi:type="dcterms:W3CDTF">2023-08-16T17:01:43Z</dcterms:modified>
</cp:coreProperties>
</file>