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19"/>
  </p:notesMasterIdLst>
  <p:sldIdLst>
    <p:sldId id="256" r:id="rId2"/>
    <p:sldId id="366" r:id="rId3"/>
    <p:sldId id="367" r:id="rId4"/>
    <p:sldId id="349" r:id="rId5"/>
    <p:sldId id="350" r:id="rId6"/>
    <p:sldId id="354" r:id="rId7"/>
    <p:sldId id="368" r:id="rId8"/>
    <p:sldId id="369" r:id="rId9"/>
    <p:sldId id="370" r:id="rId10"/>
    <p:sldId id="355" r:id="rId11"/>
    <p:sldId id="356" r:id="rId12"/>
    <p:sldId id="371" r:id="rId13"/>
    <p:sldId id="372" r:id="rId14"/>
    <p:sldId id="373" r:id="rId15"/>
    <p:sldId id="375" r:id="rId16"/>
    <p:sldId id="376" r:id="rId17"/>
    <p:sldId id="33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2" autoAdjust="0"/>
    <p:restoredTop sz="93661" autoAdjust="0"/>
  </p:normalViewPr>
  <p:slideViewPr>
    <p:cSldViewPr snapToGrid="0">
      <p:cViewPr varScale="1">
        <p:scale>
          <a:sx n="149" d="100"/>
          <a:sy n="149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2CD5B-004A-4084-87E8-F3641E535C80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47EF9-9609-416D-A3D1-A64F3250B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16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17700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378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1045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66049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50144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20683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5058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98060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2059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6597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46342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8578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34422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90107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67EDB11-C0EA-487A-8C22-AE3FBA35FA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2193A8D-8DAA-4CD1-8F07-CBEFB8E83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01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hyperlink" Target="about:blank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rche-ele.com/el-presente-regular-de-indicativo-conjugacione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9D0A7-7890-351E-9FD2-245D30298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/>
              <a:t>Beginner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F58851-56FD-78E6-4F02-BDA8E2C88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748892"/>
          </a:xfrm>
        </p:spPr>
        <p:txBody>
          <a:bodyPr>
            <a:noAutofit/>
          </a:bodyPr>
          <a:lstStyle/>
          <a:p>
            <a:pPr algn="r"/>
            <a:r>
              <a:rPr lang="en-US" sz="4400" b="1" dirty="0" err="1"/>
              <a:t>Clase</a:t>
            </a:r>
            <a:r>
              <a:rPr lang="en-US" sz="4400" b="1" dirty="0"/>
              <a:t> 5</a:t>
            </a:r>
          </a:p>
        </p:txBody>
      </p:sp>
    </p:spTree>
    <p:extLst>
      <p:ext uri="{BB962C8B-B14F-4D97-AF65-F5344CB8AC3E}">
        <p14:creationId xmlns:p14="http://schemas.microsoft.com/office/powerpoint/2010/main" val="3776003891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D01F7-E89E-2894-941C-60FABB61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Gustar</a:t>
            </a:r>
            <a:endParaRPr lang="en-US" sz="4000" b="1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DE6BB7F-FAA5-002F-EC59-F86ED33F4ECD}"/>
              </a:ext>
            </a:extLst>
          </p:cNvPr>
          <p:cNvGrpSpPr/>
          <p:nvPr/>
        </p:nvGrpSpPr>
        <p:grpSpPr>
          <a:xfrm>
            <a:off x="2465545" y="2209800"/>
            <a:ext cx="2528408" cy="1219200"/>
            <a:chOff x="2465545" y="2209800"/>
            <a:chExt cx="2528408" cy="1219200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E22619BF-CD5B-34D0-8F99-9E6D7E4EA0CF}"/>
                </a:ext>
              </a:extLst>
            </p:cNvPr>
            <p:cNvSpPr/>
            <p:nvPr/>
          </p:nvSpPr>
          <p:spPr>
            <a:xfrm>
              <a:off x="2465545" y="2209800"/>
              <a:ext cx="2528408" cy="12192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607CF2D-9A5A-C8B3-8BE7-1B9C603C74F0}"/>
                </a:ext>
              </a:extLst>
            </p:cNvPr>
            <p:cNvSpPr txBox="1"/>
            <p:nvPr/>
          </p:nvSpPr>
          <p:spPr>
            <a:xfrm>
              <a:off x="3020758" y="2414623"/>
              <a:ext cx="14179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/>
                <a:t>Gusta</a:t>
              </a:r>
              <a:endParaRPr lang="en-US" sz="2400" b="1" dirty="0"/>
            </a:p>
            <a:p>
              <a:pPr algn="ctr"/>
              <a:r>
                <a:rPr lang="en-US" sz="2400" b="1" dirty="0"/>
                <a:t>singular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F3E8A947-BDB9-E560-1027-F3DCBF67B44A}"/>
              </a:ext>
            </a:extLst>
          </p:cNvPr>
          <p:cNvGrpSpPr/>
          <p:nvPr/>
        </p:nvGrpSpPr>
        <p:grpSpPr>
          <a:xfrm>
            <a:off x="7210561" y="2220522"/>
            <a:ext cx="2528408" cy="1219200"/>
            <a:chOff x="7210561" y="2220522"/>
            <a:chExt cx="2528408" cy="1219200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723E954-20CD-5D1C-EFC6-FF8E43D5E682}"/>
                </a:ext>
              </a:extLst>
            </p:cNvPr>
            <p:cNvSpPr/>
            <p:nvPr/>
          </p:nvSpPr>
          <p:spPr>
            <a:xfrm>
              <a:off x="7210561" y="2220522"/>
              <a:ext cx="2528408" cy="1219200"/>
            </a:xfrm>
            <a:prstGeom prst="ellipse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F6AF90E-A237-A440-CAA9-0D8CA4CDABF2}"/>
                </a:ext>
              </a:extLst>
            </p:cNvPr>
            <p:cNvSpPr txBox="1"/>
            <p:nvPr/>
          </p:nvSpPr>
          <p:spPr>
            <a:xfrm>
              <a:off x="7765774" y="2403901"/>
              <a:ext cx="141798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err="1"/>
                <a:t>Gustan</a:t>
              </a:r>
              <a:endParaRPr lang="en-US" sz="2400" b="1" dirty="0"/>
            </a:p>
            <a:p>
              <a:pPr algn="ctr"/>
              <a:r>
                <a:rPr lang="en-US" sz="2400" b="1" dirty="0"/>
                <a:t>plural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A0AC58D-515C-34AE-86B5-523228B46BC1}"/>
              </a:ext>
            </a:extLst>
          </p:cNvPr>
          <p:cNvGrpSpPr/>
          <p:nvPr/>
        </p:nvGrpSpPr>
        <p:grpSpPr>
          <a:xfrm>
            <a:off x="404192" y="3613069"/>
            <a:ext cx="10901927" cy="1120765"/>
            <a:chOff x="404192" y="3613069"/>
            <a:chExt cx="10901927" cy="1120765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87E50DA-A5DC-DC12-6317-78CFEAA98402}"/>
                </a:ext>
              </a:extLst>
            </p:cNvPr>
            <p:cNvSpPr/>
            <p:nvPr/>
          </p:nvSpPr>
          <p:spPr>
            <a:xfrm>
              <a:off x="404192" y="3686913"/>
              <a:ext cx="2468880" cy="1046921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C5FC4D4-4E21-6186-7125-C851E8C226C4}"/>
                </a:ext>
              </a:extLst>
            </p:cNvPr>
            <p:cNvSpPr txBox="1"/>
            <p:nvPr/>
          </p:nvSpPr>
          <p:spPr>
            <a:xfrm>
              <a:off x="404192" y="3955576"/>
              <a:ext cx="24688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 mi me </a:t>
              </a:r>
              <a:r>
                <a:rPr lang="en-US" sz="2400" b="1" dirty="0" err="1"/>
                <a:t>gusta</a:t>
              </a:r>
              <a:endParaRPr lang="en-US" sz="2400" b="1" dirty="0"/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A585A8F-FEEA-BAA5-ED32-0A9DB3E07816}"/>
                </a:ext>
              </a:extLst>
            </p:cNvPr>
            <p:cNvSpPr/>
            <p:nvPr/>
          </p:nvSpPr>
          <p:spPr>
            <a:xfrm>
              <a:off x="3629798" y="3686913"/>
              <a:ext cx="2468880" cy="1046921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0CCAE92-2B30-F24B-5DC0-1F34E7EDA1E1}"/>
                </a:ext>
              </a:extLst>
            </p:cNvPr>
            <p:cNvSpPr txBox="1"/>
            <p:nvPr/>
          </p:nvSpPr>
          <p:spPr>
            <a:xfrm>
              <a:off x="3666724" y="3955576"/>
              <a:ext cx="237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Infinitive verb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2329FD50-4B12-2B27-88BA-EF5B6DDD740D}"/>
                </a:ext>
              </a:extLst>
            </p:cNvPr>
            <p:cNvSpPr/>
            <p:nvPr/>
          </p:nvSpPr>
          <p:spPr>
            <a:xfrm>
              <a:off x="6702853" y="3613069"/>
              <a:ext cx="4572000" cy="1046921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Equals 16">
              <a:extLst>
                <a:ext uri="{FF2B5EF4-FFF2-40B4-BE49-F238E27FC236}">
                  <a16:creationId xmlns:a16="http://schemas.microsoft.com/office/drawing/2014/main" id="{D4AC2014-9E45-B155-5AED-9D58B8BE7A41}"/>
                </a:ext>
              </a:extLst>
            </p:cNvPr>
            <p:cNvSpPr/>
            <p:nvPr/>
          </p:nvSpPr>
          <p:spPr>
            <a:xfrm>
              <a:off x="6143131" y="4000101"/>
              <a:ext cx="521764" cy="355119"/>
            </a:xfrm>
            <a:prstGeom prst="mathEqual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Plus Sign 17">
              <a:extLst>
                <a:ext uri="{FF2B5EF4-FFF2-40B4-BE49-F238E27FC236}">
                  <a16:creationId xmlns:a16="http://schemas.microsoft.com/office/drawing/2014/main" id="{F406844D-F397-D020-2820-A494BB8F7B03}"/>
                </a:ext>
              </a:extLst>
            </p:cNvPr>
            <p:cNvSpPr/>
            <p:nvPr/>
          </p:nvSpPr>
          <p:spPr>
            <a:xfrm>
              <a:off x="2932907" y="3876922"/>
              <a:ext cx="660389" cy="618972"/>
            </a:xfrm>
            <a:prstGeom prst="mathPlus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6669A5A-2075-903D-2561-E56B9107F444}"/>
                </a:ext>
              </a:extLst>
            </p:cNvPr>
            <p:cNvSpPr txBox="1"/>
            <p:nvPr/>
          </p:nvSpPr>
          <p:spPr>
            <a:xfrm>
              <a:off x="6734119" y="3945344"/>
              <a:ext cx="45720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 mi me </a:t>
              </a:r>
              <a:r>
                <a:rPr lang="en-US" sz="2400" b="1" dirty="0" err="1"/>
                <a:t>gusta</a:t>
              </a:r>
              <a:r>
                <a:rPr lang="en-US" sz="2400" b="1" dirty="0"/>
                <a:t> </a:t>
              </a:r>
              <a:r>
                <a:rPr lang="en-US" sz="2400" b="1" dirty="0" err="1"/>
                <a:t>hacer</a:t>
              </a:r>
              <a:r>
                <a:rPr lang="en-US" sz="2400" b="1" dirty="0"/>
                <a:t> </a:t>
              </a:r>
              <a:r>
                <a:rPr lang="en-US" sz="2400" b="1" dirty="0" err="1"/>
                <a:t>ejercicio</a:t>
              </a:r>
              <a:endParaRPr lang="en-US" sz="2400" b="1" dirty="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FBEF394-8090-CF73-83FF-F63BABEB3302}"/>
              </a:ext>
            </a:extLst>
          </p:cNvPr>
          <p:cNvGrpSpPr/>
          <p:nvPr/>
        </p:nvGrpSpPr>
        <p:grpSpPr>
          <a:xfrm>
            <a:off x="372925" y="4999904"/>
            <a:ext cx="11598822" cy="1169725"/>
            <a:chOff x="404192" y="3616848"/>
            <a:chExt cx="11334988" cy="1169725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D13F1AA3-66AB-D8B8-6EDF-8C40B1523245}"/>
                </a:ext>
              </a:extLst>
            </p:cNvPr>
            <p:cNvSpPr/>
            <p:nvPr/>
          </p:nvSpPr>
          <p:spPr>
            <a:xfrm>
              <a:off x="404192" y="3686913"/>
              <a:ext cx="2743200" cy="1046921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C554093-BAEC-2905-0B49-E261D4F16709}"/>
                </a:ext>
              </a:extLst>
            </p:cNvPr>
            <p:cNvSpPr txBox="1"/>
            <p:nvPr/>
          </p:nvSpPr>
          <p:spPr>
            <a:xfrm>
              <a:off x="404192" y="3955576"/>
              <a:ext cx="27432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 mi </a:t>
              </a:r>
              <a:r>
                <a:rPr lang="en-US" sz="2400" b="1" dirty="0">
                  <a:highlight>
                    <a:srgbClr val="FF00FF"/>
                  </a:highlight>
                </a:rPr>
                <a:t>no  me </a:t>
              </a:r>
              <a:r>
                <a:rPr lang="en-US" sz="2400" b="1" dirty="0" err="1"/>
                <a:t>gusta</a:t>
              </a:r>
              <a:endParaRPr lang="en-US" sz="2400" b="1" dirty="0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B682060A-039E-B1D6-2334-8A9299A1FD61}"/>
                </a:ext>
              </a:extLst>
            </p:cNvPr>
            <p:cNvSpPr/>
            <p:nvPr/>
          </p:nvSpPr>
          <p:spPr>
            <a:xfrm>
              <a:off x="3790361" y="3686913"/>
              <a:ext cx="2468880" cy="1046921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316BFC2-83F7-757B-8D87-09CE2B292953}"/>
                </a:ext>
              </a:extLst>
            </p:cNvPr>
            <p:cNvSpPr txBox="1"/>
            <p:nvPr/>
          </p:nvSpPr>
          <p:spPr>
            <a:xfrm>
              <a:off x="3836081" y="3955576"/>
              <a:ext cx="237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Infinitive verb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84D39DF2-6C8B-19FD-C9D2-1FBD2E921BD3}"/>
                </a:ext>
              </a:extLst>
            </p:cNvPr>
            <p:cNvSpPr/>
            <p:nvPr/>
          </p:nvSpPr>
          <p:spPr>
            <a:xfrm>
              <a:off x="6843098" y="3616848"/>
              <a:ext cx="4825443" cy="1046921"/>
            </a:xfrm>
            <a:prstGeom prst="round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Equals 31">
              <a:extLst>
                <a:ext uri="{FF2B5EF4-FFF2-40B4-BE49-F238E27FC236}">
                  <a16:creationId xmlns:a16="http://schemas.microsoft.com/office/drawing/2014/main" id="{1373FC1C-FC2F-2825-6D2A-45564495B771}"/>
                </a:ext>
              </a:extLst>
            </p:cNvPr>
            <p:cNvSpPr/>
            <p:nvPr/>
          </p:nvSpPr>
          <p:spPr>
            <a:xfrm>
              <a:off x="6302613" y="4005723"/>
              <a:ext cx="521764" cy="355119"/>
            </a:xfrm>
            <a:prstGeom prst="mathEqual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Plus Sign 32">
              <a:extLst>
                <a:ext uri="{FF2B5EF4-FFF2-40B4-BE49-F238E27FC236}">
                  <a16:creationId xmlns:a16="http://schemas.microsoft.com/office/drawing/2014/main" id="{3AC45180-8CCE-5EB6-EF89-A6AA4F1FFBF6}"/>
                </a:ext>
              </a:extLst>
            </p:cNvPr>
            <p:cNvSpPr/>
            <p:nvPr/>
          </p:nvSpPr>
          <p:spPr>
            <a:xfrm>
              <a:off x="3138683" y="3882646"/>
              <a:ext cx="660389" cy="618972"/>
            </a:xfrm>
            <a:prstGeom prst="mathPlus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1B26A61-FF1C-76DC-A826-63CCA5CD5A5F}"/>
                </a:ext>
              </a:extLst>
            </p:cNvPr>
            <p:cNvSpPr txBox="1"/>
            <p:nvPr/>
          </p:nvSpPr>
          <p:spPr>
            <a:xfrm>
              <a:off x="6824377" y="3903642"/>
              <a:ext cx="491480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A mi </a:t>
              </a:r>
              <a:r>
                <a:rPr lang="en-US" sz="2400" b="1" dirty="0">
                  <a:highlight>
                    <a:srgbClr val="FF00FF"/>
                  </a:highlight>
                </a:rPr>
                <a:t>no</a:t>
              </a:r>
              <a:r>
                <a:rPr lang="en-US" sz="2400" b="1" dirty="0"/>
                <a:t> me </a:t>
              </a:r>
              <a:r>
                <a:rPr lang="en-US" sz="2400" b="1" dirty="0" err="1"/>
                <a:t>gusta</a:t>
              </a:r>
              <a:r>
                <a:rPr lang="en-US" sz="2400" b="1" dirty="0"/>
                <a:t> </a:t>
              </a:r>
              <a:r>
                <a:rPr lang="en-US" sz="2400" b="1" dirty="0" err="1"/>
                <a:t>hacer</a:t>
              </a:r>
              <a:r>
                <a:rPr lang="en-US" sz="2400" b="1" dirty="0"/>
                <a:t> </a:t>
              </a:r>
              <a:r>
                <a:rPr lang="en-US" sz="2400" b="1" dirty="0" err="1"/>
                <a:t>ejercicio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2013589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48658-705F-4D75-C571-3A42A5294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Conversación</a:t>
            </a:r>
            <a:endParaRPr lang="en-US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5EE6C-CF1C-DA94-18CE-BCA628EF9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/>
              <a:t>Español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C9120C-FD6D-1EBF-B385-8524BDE8F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21" y="3030007"/>
            <a:ext cx="4754880" cy="310896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te</a:t>
            </a:r>
            <a:r>
              <a:rPr lang="en-US" sz="2400" b="1" dirty="0"/>
              <a:t> </a:t>
            </a:r>
            <a:r>
              <a:rPr lang="en-US" sz="2400" b="1" dirty="0" err="1"/>
              <a:t>gusta</a:t>
            </a:r>
            <a:r>
              <a:rPr lang="en-US" sz="2400" b="1" dirty="0"/>
              <a:t> </a:t>
            </a:r>
            <a:r>
              <a:rPr lang="en-US" sz="2400" b="1" dirty="0" err="1"/>
              <a:t>hacer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no le </a:t>
            </a:r>
            <a:r>
              <a:rPr lang="en-US" sz="2400" b="1" dirty="0" err="1"/>
              <a:t>gusta</a:t>
            </a:r>
            <a:r>
              <a:rPr lang="en-US" sz="2400" b="1" dirty="0"/>
              <a:t> </a:t>
            </a:r>
            <a:r>
              <a:rPr lang="en-US" sz="2400" b="1" dirty="0" err="1"/>
              <a:t>hacer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Qué</a:t>
            </a:r>
            <a:r>
              <a:rPr lang="en-US" sz="2400" b="1" dirty="0"/>
              <a:t> </a:t>
            </a:r>
            <a:r>
              <a:rPr lang="en-US" sz="2400" b="1" dirty="0" err="1"/>
              <a:t>te</a:t>
            </a:r>
            <a:r>
              <a:rPr lang="en-US" sz="2400" b="1" dirty="0"/>
              <a:t> </a:t>
            </a:r>
            <a:r>
              <a:rPr lang="en-US" sz="2400" b="1" dirty="0" err="1"/>
              <a:t>gusta</a:t>
            </a:r>
            <a:r>
              <a:rPr lang="en-US" sz="2400" b="1" dirty="0"/>
              <a:t> </a:t>
            </a:r>
            <a:r>
              <a:rPr lang="en-US" sz="2400" b="1" dirty="0" err="1"/>
              <a:t>más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Te</a:t>
            </a:r>
            <a:r>
              <a:rPr lang="en-US" sz="2400" b="1" dirty="0"/>
              <a:t> </a:t>
            </a:r>
            <a:r>
              <a:rPr lang="en-US" sz="2400" b="1" dirty="0" err="1"/>
              <a:t>gusta</a:t>
            </a:r>
            <a:r>
              <a:rPr lang="en-US" sz="2400" b="1" dirty="0"/>
              <a:t>………?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¿Y a </a:t>
            </a:r>
            <a:r>
              <a:rPr lang="en-US" sz="2400" b="1" dirty="0" err="1"/>
              <a:t>tí</a:t>
            </a:r>
            <a:r>
              <a:rPr lang="en-US" sz="24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¿</a:t>
            </a:r>
            <a:r>
              <a:rPr lang="en-US" sz="2400" b="1" dirty="0" err="1"/>
              <a:t>Te</a:t>
            </a:r>
            <a:r>
              <a:rPr lang="en-US" sz="2400" b="1" dirty="0"/>
              <a:t> </a:t>
            </a:r>
            <a:r>
              <a:rPr lang="en-US" sz="2400" b="1" dirty="0" err="1"/>
              <a:t>gustaría</a:t>
            </a:r>
            <a:r>
              <a:rPr lang="en-US" sz="2400" b="1" dirty="0"/>
              <a:t> </a:t>
            </a:r>
            <a:r>
              <a:rPr lang="en-US" sz="2400" b="1" dirty="0" err="1"/>
              <a:t>ir</a:t>
            </a:r>
            <a:r>
              <a:rPr lang="en-US" sz="2400" b="1" dirty="0"/>
              <a:t> a………?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5130B0-BC8E-B1E4-C071-BF543A8F6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err="1"/>
              <a:t>Inglés</a:t>
            </a:r>
            <a:endParaRPr lang="en-US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4D3CC7-2950-5688-A539-82D853C61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4122" y="3030007"/>
            <a:ext cx="5486400" cy="310896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do you like to do?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does he/she don´t like to do?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What do you like better?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Do you like?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And you?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Would you like to go to……?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3118548-5FC7-AF20-57F5-FFE655534C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515475" y="280624"/>
            <a:ext cx="1565047" cy="13945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293729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A2549-8EF7-5D98-F7A1-BA9ADF390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Verbos</a:t>
            </a:r>
            <a:r>
              <a:rPr lang="en-US" sz="4800" dirty="0"/>
              <a:t> </a:t>
            </a:r>
            <a:r>
              <a:rPr lang="en-US" sz="4800" dirty="0" err="1"/>
              <a:t>regulares</a:t>
            </a:r>
            <a:endParaRPr lang="en-US" sz="4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5D79B39-A2E6-1148-AB5E-4FF52CD3C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2403585"/>
            <a:ext cx="8958262" cy="40072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1E7D82C2-3C9F-E400-9E75-A180A7CB19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905499" y="159440"/>
            <a:ext cx="2476499" cy="192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5205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E56FC-2100-AF91-5BDF-A2B5794F6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Verbos</a:t>
            </a:r>
            <a:endParaRPr lang="en-US" sz="4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5C9CC45-3F08-516A-6037-A3D9FCA8F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408641"/>
              </p:ext>
            </p:extLst>
          </p:nvPr>
        </p:nvGraphicFramePr>
        <p:xfrm>
          <a:off x="173355" y="2594162"/>
          <a:ext cx="3931920" cy="359244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992933869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369094958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3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8779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Amar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love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5900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Comprar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buy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0513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Estudiar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study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6751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Caminar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walk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9749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Necesitar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need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42202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Viajar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travel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941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Buscar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look for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7574814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Pensar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think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732575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Llevar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carry/take/wear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464392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Empezar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start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614008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84EE4E1-8C43-C4AD-621C-9E42BC35D5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534396"/>
              </p:ext>
            </p:extLst>
          </p:nvPr>
        </p:nvGraphicFramePr>
        <p:xfrm>
          <a:off x="4154807" y="2594160"/>
          <a:ext cx="3931920" cy="359244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606018138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83690423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3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81781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Comer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eat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3618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Crecer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grow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04908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Volver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go back/return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78856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Poder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be able/can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90878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Perder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lose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3750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Entender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understand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3233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Tener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have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6726055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Escoger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choose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3854900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Aprender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learn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322027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Cojer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grab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848528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CDCD0D8-6B71-3DCE-5F17-E055A2BEF3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124807"/>
              </p:ext>
            </p:extLst>
          </p:nvPr>
        </p:nvGraphicFramePr>
        <p:xfrm>
          <a:off x="8136259" y="2594160"/>
          <a:ext cx="3931920" cy="359244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600913526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3408461107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3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41742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Vivir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live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66268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Dormir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sleep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98775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Subir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go up/climb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48949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Venir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come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8707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Asistir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attend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54540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Mentir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lie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1029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Preferir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prefer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4006927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Competir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compete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9015400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Pedir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To ask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383167"/>
                  </a:ext>
                </a:extLst>
              </a:tr>
              <a:tr h="2324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Salir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leave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904364"/>
                  </a:ext>
                </a:extLst>
              </a:tr>
            </a:tbl>
          </a:graphicData>
        </a:graphic>
      </p:graphicFrame>
      <p:pic>
        <p:nvPicPr>
          <p:cNvPr id="6" name="Picture 5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10ACE775-6C78-6541-7613-2E255C5AEF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255915" y="82323"/>
            <a:ext cx="2377440" cy="170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16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48658-705F-4D75-C571-3A42A5294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04326"/>
            <a:ext cx="10571998" cy="97045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Conversación</a:t>
            </a:r>
            <a:endParaRPr lang="en-US" sz="4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5EE6C-CF1C-DA94-18CE-BCA628EF9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/>
              <a:t>Español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C9120C-FD6D-1EBF-B385-8524BDE8F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185" y="3002488"/>
            <a:ext cx="5486400" cy="329184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What do you think (</a:t>
            </a:r>
            <a:r>
              <a:rPr lang="en-US" sz="2000" dirty="0" err="1"/>
              <a:t>pensar</a:t>
            </a:r>
            <a:r>
              <a:rPr lang="en-US" sz="2000" dirty="0"/>
              <a:t>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What do they eat (comer?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How do you learn (</a:t>
            </a:r>
            <a:r>
              <a:rPr lang="en-US" sz="2000" dirty="0" err="1"/>
              <a:t>aprender</a:t>
            </a:r>
            <a:r>
              <a:rPr lang="en-US" sz="2000" dirty="0"/>
              <a:t>) Spanish?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At what time does she leaves (</a:t>
            </a:r>
            <a:r>
              <a:rPr lang="en-US" sz="2000" dirty="0" err="1"/>
              <a:t>salir</a:t>
            </a:r>
            <a:r>
              <a:rPr lang="en-US" sz="20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What do they need (</a:t>
            </a:r>
            <a:r>
              <a:rPr lang="en-US" sz="2000" dirty="0" err="1"/>
              <a:t>necesitar</a:t>
            </a:r>
            <a:r>
              <a:rPr lang="en-US" sz="2000" dirty="0"/>
              <a:t>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Where do they go (</a:t>
            </a:r>
            <a:r>
              <a:rPr lang="en-US" sz="2000" dirty="0" err="1"/>
              <a:t>ir</a:t>
            </a:r>
            <a:r>
              <a:rPr lang="en-US" sz="2000" dirty="0"/>
              <a:t>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What do you want to eat (comer)?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5130B0-BC8E-B1E4-C071-BF543A8F6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err="1"/>
              <a:t>Inglés</a:t>
            </a:r>
            <a:endParaRPr lang="en-US" sz="3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4D3CC7-2950-5688-A539-82D853C61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415" y="3002488"/>
            <a:ext cx="5486400" cy="329184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¿</a:t>
            </a:r>
            <a:r>
              <a:rPr lang="en-US" sz="2000" b="1" dirty="0" err="1"/>
              <a:t>Qué</a:t>
            </a:r>
            <a:r>
              <a:rPr lang="en-US" sz="2000" b="1" dirty="0"/>
              <a:t> </a:t>
            </a:r>
            <a:r>
              <a:rPr lang="en-US" sz="2000" b="1" dirty="0" err="1"/>
              <a:t>piensas</a:t>
            </a:r>
            <a:r>
              <a:rPr lang="en-US" sz="20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¿</a:t>
            </a:r>
            <a:r>
              <a:rPr lang="en-US" sz="2000" b="1" dirty="0" err="1"/>
              <a:t>Qué</a:t>
            </a:r>
            <a:r>
              <a:rPr lang="en-US" sz="2000" b="1" dirty="0"/>
              <a:t> </a:t>
            </a:r>
            <a:r>
              <a:rPr lang="en-US" sz="2000" b="1" dirty="0" err="1"/>
              <a:t>comen</a:t>
            </a:r>
            <a:r>
              <a:rPr lang="en-US" sz="2000" b="1" dirty="0"/>
              <a:t> (</a:t>
            </a:r>
            <a:r>
              <a:rPr lang="en-US" sz="2000" b="1" dirty="0" err="1"/>
              <a:t>ellos</a:t>
            </a:r>
            <a:r>
              <a:rPr lang="en-US" sz="2000" b="1" dirty="0"/>
              <a:t>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¿</a:t>
            </a:r>
            <a:r>
              <a:rPr lang="en-US" sz="2000" b="1" dirty="0" err="1"/>
              <a:t>Dónde</a:t>
            </a:r>
            <a:r>
              <a:rPr lang="en-US" sz="2000" b="1" dirty="0"/>
              <a:t> </a:t>
            </a:r>
            <a:r>
              <a:rPr lang="en-US" sz="2000" b="1" dirty="0" err="1"/>
              <a:t>aprendes</a:t>
            </a:r>
            <a:r>
              <a:rPr lang="en-US" sz="2000" b="1" dirty="0"/>
              <a:t> </a:t>
            </a:r>
            <a:r>
              <a:rPr lang="en-US" sz="2000" b="1" dirty="0" err="1"/>
              <a:t>español</a:t>
            </a:r>
            <a:r>
              <a:rPr lang="en-US" sz="2000" b="1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¿A </a:t>
            </a:r>
            <a:r>
              <a:rPr lang="en-US" sz="2000" b="1" dirty="0" err="1"/>
              <a:t>qué</a:t>
            </a:r>
            <a:r>
              <a:rPr lang="en-US" sz="2000" b="1" dirty="0"/>
              <a:t> hora sale (</a:t>
            </a:r>
            <a:r>
              <a:rPr lang="en-US" sz="2000" b="1" dirty="0" err="1"/>
              <a:t>ella</a:t>
            </a:r>
            <a:r>
              <a:rPr lang="en-US" sz="2000" b="1" dirty="0"/>
              <a:t>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¿</a:t>
            </a:r>
            <a:r>
              <a:rPr lang="en-US" sz="2000" b="1" dirty="0" err="1"/>
              <a:t>Qué</a:t>
            </a:r>
            <a:r>
              <a:rPr lang="en-US" sz="2000" b="1" dirty="0"/>
              <a:t> </a:t>
            </a:r>
            <a:r>
              <a:rPr lang="en-US" sz="2000" b="1" dirty="0" err="1"/>
              <a:t>necesitan</a:t>
            </a:r>
            <a:r>
              <a:rPr lang="en-US" sz="2000" b="1" dirty="0"/>
              <a:t> (</a:t>
            </a:r>
            <a:r>
              <a:rPr lang="en-US" sz="2000" b="1" dirty="0" err="1"/>
              <a:t>ellos</a:t>
            </a:r>
            <a:r>
              <a:rPr lang="en-US" sz="2000" b="1" dirty="0"/>
              <a:t>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¿A </a:t>
            </a:r>
            <a:r>
              <a:rPr lang="en-US" sz="2000" b="1" dirty="0" err="1"/>
              <a:t>dónde</a:t>
            </a:r>
            <a:r>
              <a:rPr lang="en-US" sz="2000" b="1" dirty="0"/>
              <a:t> van (</a:t>
            </a:r>
            <a:r>
              <a:rPr lang="en-US" sz="2000" b="1" dirty="0" err="1"/>
              <a:t>ellos</a:t>
            </a:r>
            <a:r>
              <a:rPr lang="en-US" sz="2000" b="1" dirty="0"/>
              <a:t>)?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¿</a:t>
            </a:r>
            <a:r>
              <a:rPr lang="en-US" sz="2000" b="1" dirty="0" err="1"/>
              <a:t>Qué</a:t>
            </a:r>
            <a:r>
              <a:rPr lang="en-US" sz="2000" b="1" dirty="0"/>
              <a:t> </a:t>
            </a:r>
            <a:r>
              <a:rPr lang="en-US" sz="2000" b="1" dirty="0" err="1"/>
              <a:t>quieres</a:t>
            </a:r>
            <a:r>
              <a:rPr lang="en-US" sz="2000" b="1" dirty="0"/>
              <a:t> comer?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3F4780C6-FFA3-07AF-A697-5D9ED22248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816951" y="192253"/>
            <a:ext cx="1565047" cy="13945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45713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50010-3494-E573-BE55-7C95C0F95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Conjugación</a:t>
            </a:r>
            <a:endParaRPr lang="en-US" sz="4800" dirty="0"/>
          </a:p>
        </p:txBody>
      </p:sp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D45F97E4-9AA1-0D0C-F705-4E945E623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873031"/>
              </p:ext>
            </p:extLst>
          </p:nvPr>
        </p:nvGraphicFramePr>
        <p:xfrm>
          <a:off x="538537" y="2700336"/>
          <a:ext cx="5303520" cy="279044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3570535010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3933253873"/>
                    </a:ext>
                  </a:extLst>
                </a:gridCol>
              </a:tblGrid>
              <a:tr h="73152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Comprar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21991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Yo</a:t>
                      </a:r>
                      <a:r>
                        <a:rPr lang="en-US" sz="2000" b="0" dirty="0">
                          <a:effectLst/>
                        </a:rPr>
                        <a:t>   </a:t>
                      </a:r>
                      <a:r>
                        <a:rPr lang="en-US" sz="2000" b="0" dirty="0" err="1">
                          <a:effectLst/>
                        </a:rPr>
                        <a:t>compr</a:t>
                      </a:r>
                      <a:r>
                        <a:rPr lang="en-US" sz="2000" b="0" dirty="0">
                          <a:effectLst/>
                        </a:rPr>
                        <a:t>  </a:t>
                      </a:r>
                      <a:r>
                        <a:rPr lang="en-US" sz="2000" b="1" dirty="0">
                          <a:effectLst/>
                          <a:highlight>
                            <a:srgbClr val="FF00FF"/>
                          </a:highlight>
                        </a:rPr>
                        <a:t>o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Nosotros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compr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amos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53752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8415" algn="r"/>
                        </a:tabLst>
                      </a:pPr>
                      <a:r>
                        <a:rPr lang="en-US" sz="2000" b="0" dirty="0">
                          <a:effectLst/>
                        </a:rPr>
                        <a:t>Tu    </a:t>
                      </a:r>
                      <a:r>
                        <a:rPr lang="en-US" sz="2000" b="0" dirty="0" err="1">
                          <a:effectLst/>
                        </a:rPr>
                        <a:t>compr</a:t>
                      </a:r>
                      <a:r>
                        <a:rPr lang="en-US" sz="2000" b="0" dirty="0">
                          <a:effectLst/>
                        </a:rPr>
                        <a:t>  </a:t>
                      </a:r>
                      <a:r>
                        <a:rPr lang="en-US" dirty="0">
                          <a:highlight>
                            <a:srgbClr val="FF00FF"/>
                          </a:highlight>
                        </a:rPr>
                        <a:t>as </a:t>
                      </a:r>
                      <a:r>
                        <a:rPr lang="en-US" sz="2000" b="0" dirty="0">
                          <a:effectLst/>
                        </a:rPr>
                        <a:t>  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Vosotros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compr</a:t>
                      </a:r>
                      <a:r>
                        <a:rPr lang="en-US" sz="2000" dirty="0">
                          <a:effectLst/>
                        </a:rPr>
                        <a:t> 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áis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6699421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É</a:t>
                      </a:r>
                      <a:endParaRPr lang="en-US" sz="20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Ella  compr </a:t>
                      </a:r>
                      <a:r>
                        <a:rPr lang="es-MX" sz="2000" b="1" dirty="0">
                          <a:effectLst/>
                          <a:highlight>
                            <a:srgbClr val="FF00FF"/>
                          </a:highlight>
                        </a:rPr>
                        <a:t>a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Usted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Ustedes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Ellos</a:t>
                      </a:r>
                      <a:r>
                        <a:rPr lang="en-US" sz="2000" dirty="0">
                          <a:effectLst/>
                        </a:rPr>
                        <a:t>         </a:t>
                      </a:r>
                      <a:r>
                        <a:rPr lang="en-US" sz="2000" dirty="0" err="1">
                          <a:effectLst/>
                        </a:rPr>
                        <a:t>compr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  <a:highlight>
                            <a:srgbClr val="FF00FF"/>
                          </a:highlight>
                        </a:rPr>
                        <a:t>an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ellas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845452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B17148-BCF6-4D8B-2A8D-DB693BE09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925786"/>
              </p:ext>
            </p:extLst>
          </p:nvPr>
        </p:nvGraphicFramePr>
        <p:xfrm>
          <a:off x="6349943" y="2671759"/>
          <a:ext cx="5303520" cy="279044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935721998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4049988518"/>
                    </a:ext>
                  </a:extLst>
                </a:gridCol>
              </a:tblGrid>
              <a:tr h="73152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Poder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514712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Yo</a:t>
                      </a:r>
                      <a:r>
                        <a:rPr lang="en-US" sz="2000" b="0" dirty="0">
                          <a:effectLst/>
                        </a:rPr>
                        <a:t>    </a:t>
                      </a:r>
                      <a:r>
                        <a:rPr lang="en-US" sz="2000" b="0" dirty="0" err="1">
                          <a:effectLst/>
                        </a:rPr>
                        <a:t>pued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  <a:highlight>
                            <a:srgbClr val="FF00FF"/>
                          </a:highlight>
                        </a:rPr>
                        <a:t>o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Nosotros</a:t>
                      </a:r>
                      <a:r>
                        <a:rPr lang="en-US" sz="2000" dirty="0">
                          <a:effectLst/>
                        </a:rPr>
                        <a:t>   pod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emos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57191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8415" algn="r"/>
                        </a:tabLst>
                      </a:pPr>
                      <a:r>
                        <a:rPr lang="en-US" sz="2000" b="0" dirty="0">
                          <a:effectLst/>
                        </a:rPr>
                        <a:t>Tu    </a:t>
                      </a:r>
                      <a:r>
                        <a:rPr lang="en-US" sz="2000" b="0" dirty="0" err="1">
                          <a:effectLst/>
                        </a:rPr>
                        <a:t>pued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  <a:highlight>
                            <a:srgbClr val="FF00FF"/>
                          </a:highlight>
                        </a:rPr>
                        <a:t>es</a:t>
                      </a:r>
                      <a:r>
                        <a:rPr lang="en-US" sz="2000" b="0" dirty="0">
                          <a:effectLst/>
                        </a:rPr>
                        <a:t>   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Vosotros</a:t>
                      </a:r>
                      <a:r>
                        <a:rPr lang="en-US" sz="2000" dirty="0">
                          <a:effectLst/>
                        </a:rPr>
                        <a:t>   pod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éis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5741482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Él</a:t>
                      </a:r>
                      <a:endParaRPr lang="en-US" sz="20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Ella   pued </a:t>
                      </a:r>
                      <a:r>
                        <a:rPr lang="es-MX" sz="2000" b="1" dirty="0">
                          <a:effectLst/>
                          <a:highlight>
                            <a:srgbClr val="FF00FF"/>
                          </a:highlight>
                        </a:rPr>
                        <a:t>e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Usted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Ustedes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Ellos</a:t>
                      </a:r>
                      <a:r>
                        <a:rPr lang="en-US" sz="2000" dirty="0">
                          <a:effectLst/>
                        </a:rPr>
                        <a:t>           </a:t>
                      </a:r>
                      <a:r>
                        <a:rPr lang="en-US" sz="2000" dirty="0" err="1">
                          <a:effectLst/>
                        </a:rPr>
                        <a:t>pued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en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Ellas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0564686"/>
                  </a:ext>
                </a:extLst>
              </a:tr>
            </a:tbl>
          </a:graphicData>
        </a:graphic>
      </p:graphicFrame>
      <p:pic>
        <p:nvPicPr>
          <p:cNvPr id="5" name="Picture 4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7BD142CC-2E46-B917-10B8-306FB62CAF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04558" y="82323"/>
            <a:ext cx="2377440" cy="170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2759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50010-3494-E573-BE55-7C95C0F95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Conjugación</a:t>
            </a:r>
            <a:endParaRPr lang="en-US" sz="4800" dirty="0"/>
          </a:p>
        </p:txBody>
      </p:sp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D45F97E4-9AA1-0D0C-F705-4E945E623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777725"/>
              </p:ext>
            </p:extLst>
          </p:nvPr>
        </p:nvGraphicFramePr>
        <p:xfrm>
          <a:off x="538537" y="2700336"/>
          <a:ext cx="5303520" cy="279044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3570535010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3933253873"/>
                    </a:ext>
                  </a:extLst>
                </a:gridCol>
              </a:tblGrid>
              <a:tr h="73152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Mentir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21991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Yo</a:t>
                      </a:r>
                      <a:r>
                        <a:rPr lang="en-US" sz="2000" b="0" dirty="0">
                          <a:effectLst/>
                        </a:rPr>
                        <a:t>   </a:t>
                      </a:r>
                      <a:r>
                        <a:rPr lang="en-US" sz="2000" b="0" dirty="0" err="1">
                          <a:effectLst/>
                        </a:rPr>
                        <a:t>mient</a:t>
                      </a:r>
                      <a:r>
                        <a:rPr lang="en-US" sz="2000" b="0" dirty="0">
                          <a:effectLst/>
                        </a:rPr>
                        <a:t>  </a:t>
                      </a:r>
                      <a:r>
                        <a:rPr lang="en-US" sz="2000" b="1" dirty="0">
                          <a:effectLst/>
                          <a:highlight>
                            <a:srgbClr val="FF00FF"/>
                          </a:highlight>
                        </a:rPr>
                        <a:t>o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Nosotros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ment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imos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53752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8415" algn="r"/>
                        </a:tabLst>
                      </a:pPr>
                      <a:r>
                        <a:rPr lang="en-US" sz="2000" b="0" dirty="0">
                          <a:effectLst/>
                        </a:rPr>
                        <a:t>Tu    </a:t>
                      </a:r>
                      <a:r>
                        <a:rPr lang="en-US" sz="2000" b="0" dirty="0" err="1">
                          <a:effectLst/>
                        </a:rPr>
                        <a:t>mient</a:t>
                      </a:r>
                      <a:r>
                        <a:rPr lang="en-US" sz="2000" b="0" dirty="0">
                          <a:effectLst/>
                        </a:rPr>
                        <a:t>  </a:t>
                      </a:r>
                      <a:r>
                        <a:rPr lang="en-US" sz="2000" b="1" dirty="0">
                          <a:effectLst/>
                          <a:highlight>
                            <a:srgbClr val="FF00FF"/>
                          </a:highlight>
                        </a:rPr>
                        <a:t>e</a:t>
                      </a:r>
                      <a:r>
                        <a:rPr lang="en-US" dirty="0">
                          <a:highlight>
                            <a:srgbClr val="FF00FF"/>
                          </a:highlight>
                        </a:rPr>
                        <a:t>s </a:t>
                      </a:r>
                      <a:r>
                        <a:rPr lang="en-US" sz="2000" b="0" dirty="0">
                          <a:effectLst/>
                        </a:rPr>
                        <a:t>  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Vosotros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ment</a:t>
                      </a:r>
                      <a:r>
                        <a:rPr lang="en-US" sz="2000" dirty="0">
                          <a:effectLst/>
                        </a:rPr>
                        <a:t> 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ís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06699421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É</a:t>
                      </a:r>
                      <a:endParaRPr lang="en-US" sz="20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Ella  mient </a:t>
                      </a:r>
                      <a:r>
                        <a:rPr lang="es-MX" sz="2000" b="1" dirty="0">
                          <a:effectLst/>
                          <a:highlight>
                            <a:srgbClr val="FF00FF"/>
                          </a:highlight>
                        </a:rPr>
                        <a:t>e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Usted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Ustedes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Ellos</a:t>
                      </a:r>
                      <a:r>
                        <a:rPr lang="en-US" sz="2000" dirty="0">
                          <a:effectLst/>
                        </a:rPr>
                        <a:t>         </a:t>
                      </a:r>
                      <a:r>
                        <a:rPr lang="en-US" sz="2000" dirty="0" err="1">
                          <a:effectLst/>
                        </a:rPr>
                        <a:t>mient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en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ellas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845452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B17148-BCF6-4D8B-2A8D-DB693BE09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88364"/>
              </p:ext>
            </p:extLst>
          </p:nvPr>
        </p:nvGraphicFramePr>
        <p:xfrm>
          <a:off x="6349943" y="2671759"/>
          <a:ext cx="5303520" cy="279044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935721998"/>
                    </a:ext>
                  </a:extLst>
                </a:gridCol>
                <a:gridCol w="3383280">
                  <a:extLst>
                    <a:ext uri="{9D8B030D-6E8A-4147-A177-3AD203B41FA5}">
                      <a16:colId xmlns:a16="http://schemas.microsoft.com/office/drawing/2014/main" val="4049988518"/>
                    </a:ext>
                  </a:extLst>
                </a:gridCol>
              </a:tblGrid>
              <a:tr h="73152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Vivir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514712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effectLst/>
                        </a:rPr>
                        <a:t>Yo</a:t>
                      </a:r>
                      <a:r>
                        <a:rPr lang="en-US" sz="2000" b="0" dirty="0">
                          <a:effectLst/>
                        </a:rPr>
                        <a:t>    </a:t>
                      </a:r>
                      <a:r>
                        <a:rPr lang="en-US" sz="2000" b="0" dirty="0" err="1">
                          <a:effectLst/>
                        </a:rPr>
                        <a:t>viv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  <a:highlight>
                            <a:srgbClr val="FF00FF"/>
                          </a:highlight>
                        </a:rPr>
                        <a:t>o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Nosotros</a:t>
                      </a:r>
                      <a:r>
                        <a:rPr lang="en-US" sz="2000" dirty="0">
                          <a:effectLst/>
                        </a:rPr>
                        <a:t>   </a:t>
                      </a:r>
                      <a:r>
                        <a:rPr lang="en-US" sz="2000" dirty="0" err="1">
                          <a:effectLst/>
                        </a:rPr>
                        <a:t>viv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imos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57191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288415" algn="r"/>
                        </a:tabLst>
                      </a:pPr>
                      <a:r>
                        <a:rPr lang="en-US" sz="2000" b="0" dirty="0">
                          <a:effectLst/>
                        </a:rPr>
                        <a:t>Tu    </a:t>
                      </a:r>
                      <a:r>
                        <a:rPr lang="en-US" sz="2000" b="0" dirty="0" err="1">
                          <a:effectLst/>
                        </a:rPr>
                        <a:t>viv</a:t>
                      </a:r>
                      <a:r>
                        <a:rPr lang="en-US" sz="2000" b="0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  <a:highlight>
                            <a:srgbClr val="FF00FF"/>
                          </a:highlight>
                        </a:rPr>
                        <a:t>es</a:t>
                      </a:r>
                      <a:r>
                        <a:rPr lang="en-US" sz="2000" b="0" dirty="0">
                          <a:effectLst/>
                        </a:rPr>
                        <a:t>   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Vosotros</a:t>
                      </a:r>
                      <a:r>
                        <a:rPr lang="en-US" sz="2000" dirty="0">
                          <a:effectLst/>
                        </a:rPr>
                        <a:t>   </a:t>
                      </a:r>
                      <a:r>
                        <a:rPr lang="en-US" sz="2000" dirty="0" err="1">
                          <a:effectLst/>
                        </a:rPr>
                        <a:t>viv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ís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5741482"/>
                  </a:ext>
                </a:extLst>
              </a:tr>
              <a:tr h="30670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Él</a:t>
                      </a:r>
                      <a:endParaRPr lang="en-US" sz="2000" b="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Ella   viv </a:t>
                      </a:r>
                      <a:r>
                        <a:rPr lang="es-MX" sz="2000" b="1" dirty="0">
                          <a:effectLst/>
                          <a:highlight>
                            <a:srgbClr val="FF00FF"/>
                          </a:highlight>
                        </a:rPr>
                        <a:t>e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000" b="0" dirty="0">
                          <a:effectLst/>
                        </a:rPr>
                        <a:t>Usted 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Ustedes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Ellos</a:t>
                      </a:r>
                      <a:r>
                        <a:rPr lang="en-US" sz="2000" dirty="0">
                          <a:effectLst/>
                        </a:rPr>
                        <a:t>           </a:t>
                      </a:r>
                      <a:r>
                        <a:rPr lang="en-US" sz="2000" dirty="0" err="1">
                          <a:effectLst/>
                        </a:rPr>
                        <a:t>viv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 err="1">
                          <a:effectLst/>
                          <a:highlight>
                            <a:srgbClr val="FF00FF"/>
                          </a:highlight>
                        </a:rPr>
                        <a:t>en</a:t>
                      </a:r>
                      <a:endParaRPr lang="en-US" sz="2000" b="1" dirty="0">
                        <a:effectLst/>
                        <a:highlight>
                          <a:srgbClr val="FF00FF"/>
                        </a:highlight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Ellas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0564686"/>
                  </a:ext>
                </a:extLst>
              </a:tr>
            </a:tbl>
          </a:graphicData>
        </a:graphic>
      </p:graphicFrame>
      <p:pic>
        <p:nvPicPr>
          <p:cNvPr id="5" name="Picture 4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97450BFE-67BA-2781-06FA-0BA7FA78F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01703" y="82323"/>
            <a:ext cx="2377440" cy="170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5053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B8EC-340C-A6BE-A196-93BCAD2B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¡Hasta la </a:t>
            </a:r>
            <a:r>
              <a:rPr lang="en-US" sz="5400" dirty="0" err="1"/>
              <a:t>próxima</a:t>
            </a:r>
            <a:r>
              <a:rPr lang="en-US" sz="5400" dirty="0"/>
              <a:t> </a:t>
            </a:r>
            <a:r>
              <a:rPr lang="en-US" sz="5400" dirty="0" err="1"/>
              <a:t>semana</a:t>
            </a:r>
            <a:r>
              <a:rPr lang="en-US" sz="5400" dirty="0"/>
              <a:t>!</a:t>
            </a:r>
          </a:p>
        </p:txBody>
      </p:sp>
      <p:sp>
        <p:nvSpPr>
          <p:cNvPr id="4" name="Teardrop 3">
            <a:extLst>
              <a:ext uri="{FF2B5EF4-FFF2-40B4-BE49-F238E27FC236}">
                <a16:creationId xmlns:a16="http://schemas.microsoft.com/office/drawing/2014/main" id="{AF4F936C-65F0-75EB-4EE7-4E86E8771FA4}"/>
              </a:ext>
            </a:extLst>
          </p:cNvPr>
          <p:cNvSpPr/>
          <p:nvPr/>
        </p:nvSpPr>
        <p:spPr>
          <a:xfrm>
            <a:off x="1219200" y="2809461"/>
            <a:ext cx="1789044" cy="185530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753FF6-55C5-BCF8-FDB9-3FA4B21F5A07}"/>
              </a:ext>
            </a:extLst>
          </p:cNvPr>
          <p:cNvSpPr txBox="1"/>
          <p:nvPr/>
        </p:nvSpPr>
        <p:spPr>
          <a:xfrm>
            <a:off x="1464365" y="3506280"/>
            <a:ext cx="1298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¡</a:t>
            </a:r>
            <a:r>
              <a:rPr lang="en-US" sz="2400" b="1" dirty="0" err="1"/>
              <a:t>Adiós</a:t>
            </a:r>
            <a:r>
              <a:rPr lang="en-US" sz="2400" b="1" dirty="0"/>
              <a:t>!</a:t>
            </a:r>
          </a:p>
        </p:txBody>
      </p:sp>
      <p:sp>
        <p:nvSpPr>
          <p:cNvPr id="9" name="Teardrop 8">
            <a:extLst>
              <a:ext uri="{FF2B5EF4-FFF2-40B4-BE49-F238E27FC236}">
                <a16:creationId xmlns:a16="http://schemas.microsoft.com/office/drawing/2014/main" id="{4FC964C6-A797-0B8F-CC4D-12AC7CF8F96C}"/>
              </a:ext>
            </a:extLst>
          </p:cNvPr>
          <p:cNvSpPr/>
          <p:nvPr/>
        </p:nvSpPr>
        <p:spPr>
          <a:xfrm>
            <a:off x="2758764" y="4530453"/>
            <a:ext cx="2882347" cy="196706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ardrop 9">
            <a:extLst>
              <a:ext uri="{FF2B5EF4-FFF2-40B4-BE49-F238E27FC236}">
                <a16:creationId xmlns:a16="http://schemas.microsoft.com/office/drawing/2014/main" id="{45D7D71B-8728-1FA1-B18E-8C766FEA2ABD}"/>
              </a:ext>
            </a:extLst>
          </p:cNvPr>
          <p:cNvSpPr/>
          <p:nvPr/>
        </p:nvSpPr>
        <p:spPr>
          <a:xfrm>
            <a:off x="4396407" y="2248108"/>
            <a:ext cx="2546422" cy="200770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ardrop 10">
            <a:extLst>
              <a:ext uri="{FF2B5EF4-FFF2-40B4-BE49-F238E27FC236}">
                <a16:creationId xmlns:a16="http://schemas.microsoft.com/office/drawing/2014/main" id="{669818BD-D92F-95AA-E0AE-33B8EAF11D65}"/>
              </a:ext>
            </a:extLst>
          </p:cNvPr>
          <p:cNvSpPr/>
          <p:nvPr/>
        </p:nvSpPr>
        <p:spPr>
          <a:xfrm>
            <a:off x="8273980" y="2352261"/>
            <a:ext cx="2546422" cy="259080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6E0E4A-0168-E032-E74D-528000C17481}"/>
              </a:ext>
            </a:extLst>
          </p:cNvPr>
          <p:cNvSpPr txBox="1"/>
          <p:nvPr/>
        </p:nvSpPr>
        <p:spPr>
          <a:xfrm>
            <a:off x="4600505" y="2967335"/>
            <a:ext cx="2418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¡Hasta pronto!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C179241-5962-82A0-358B-3A5558DF6417}"/>
              </a:ext>
            </a:extLst>
          </p:cNvPr>
          <p:cNvSpPr txBox="1"/>
          <p:nvPr/>
        </p:nvSpPr>
        <p:spPr>
          <a:xfrm>
            <a:off x="8426379" y="3416828"/>
            <a:ext cx="2546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¡Hasta la vista!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57927CB-0F75-4832-D33B-5B9D3FE4DBC0}"/>
              </a:ext>
            </a:extLst>
          </p:cNvPr>
          <p:cNvSpPr txBox="1"/>
          <p:nvPr/>
        </p:nvSpPr>
        <p:spPr>
          <a:xfrm>
            <a:off x="3169580" y="5200692"/>
            <a:ext cx="2060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¡Nos </a:t>
            </a:r>
            <a:r>
              <a:rPr lang="en-US" sz="2400" b="1" dirty="0" err="1"/>
              <a:t>vemos</a:t>
            </a:r>
            <a:r>
              <a:rPr lang="en-US" sz="24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04410175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E87C9-58CF-9495-43A3-AC5C8D6FC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Verbo “</a:t>
            </a:r>
            <a:r>
              <a:rPr lang="en-US" sz="4800" dirty="0" err="1"/>
              <a:t>tener</a:t>
            </a:r>
            <a:r>
              <a:rPr lang="en-US" sz="4800" dirty="0"/>
              <a:t>” - </a:t>
            </a:r>
            <a:r>
              <a:rPr lang="en-US" sz="4800" dirty="0" err="1"/>
              <a:t>usos</a:t>
            </a:r>
            <a:endParaRPr lang="en-US" sz="4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1B4FCC-DF8A-D358-AC7A-09E5BB732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517619"/>
              </p:ext>
            </p:extLst>
          </p:nvPr>
        </p:nvGraphicFramePr>
        <p:xfrm>
          <a:off x="1299782" y="2549366"/>
          <a:ext cx="9882189" cy="68611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556361">
                  <a:extLst>
                    <a:ext uri="{9D8B030D-6E8A-4147-A177-3AD203B41FA5}">
                      <a16:colId xmlns:a16="http://schemas.microsoft.com/office/drawing/2014/main" val="2222404274"/>
                    </a:ext>
                  </a:extLst>
                </a:gridCol>
                <a:gridCol w="6325828">
                  <a:extLst>
                    <a:ext uri="{9D8B030D-6E8A-4147-A177-3AD203B41FA5}">
                      <a16:colId xmlns:a16="http://schemas.microsoft.com/office/drawing/2014/main" val="478725240"/>
                    </a:ext>
                  </a:extLst>
                </a:gridCol>
              </a:tblGrid>
              <a:tr h="4863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s-MX" sz="2000" dirty="0">
                          <a:effectLst/>
                        </a:rPr>
                        <a:t>1. Age/ edad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Tengo 20 </a:t>
                      </a:r>
                      <a:r>
                        <a:rPr lang="en-US" sz="2000" dirty="0" err="1">
                          <a:effectLst/>
                        </a:rPr>
                        <a:t>años</a:t>
                      </a:r>
                      <a:r>
                        <a:rPr lang="en-US" sz="2000" dirty="0">
                          <a:effectLst/>
                        </a:rPr>
                        <a:t>  (I´m 20 years old)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Mi </a:t>
                      </a:r>
                      <a:r>
                        <a:rPr lang="en-US" sz="2000" dirty="0" err="1">
                          <a:effectLst/>
                        </a:rPr>
                        <a:t>hijo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tiene</a:t>
                      </a:r>
                      <a:r>
                        <a:rPr lang="en-US" sz="2000" dirty="0">
                          <a:effectLst/>
                        </a:rPr>
                        <a:t> 2 </a:t>
                      </a:r>
                      <a:r>
                        <a:rPr lang="en-US" sz="2000" dirty="0" err="1">
                          <a:effectLst/>
                        </a:rPr>
                        <a:t>años</a:t>
                      </a:r>
                      <a:r>
                        <a:rPr lang="en-US" sz="2000" dirty="0">
                          <a:effectLst/>
                        </a:rPr>
                        <a:t> (My son is 2 years old)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25931093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9CF617-4A58-AA8F-D37F-83FC9A7479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003481"/>
              </p:ext>
            </p:extLst>
          </p:nvPr>
        </p:nvGraphicFramePr>
        <p:xfrm>
          <a:off x="1299783" y="3801348"/>
          <a:ext cx="9882188" cy="686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1704">
                  <a:extLst>
                    <a:ext uri="{9D8B030D-6E8A-4147-A177-3AD203B41FA5}">
                      <a16:colId xmlns:a16="http://schemas.microsoft.com/office/drawing/2014/main" val="2734466697"/>
                    </a:ext>
                  </a:extLst>
                </a:gridCol>
                <a:gridCol w="6340484">
                  <a:extLst>
                    <a:ext uri="{9D8B030D-6E8A-4147-A177-3AD203B41FA5}">
                      <a16:colId xmlns:a16="http://schemas.microsoft.com/office/drawing/2014/main" val="3589305985"/>
                    </a:ext>
                  </a:extLst>
                </a:gridCol>
              </a:tblGrid>
              <a:tr h="5327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r>
                        <a:rPr lang="en-US" sz="2000" dirty="0">
                          <a:effectLst/>
                        </a:rPr>
                        <a:t>2. Assets / Property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Tengo una casa (I have a house)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Tengo 2 </a:t>
                      </a:r>
                      <a:r>
                        <a:rPr lang="en-US" sz="2000" dirty="0" err="1">
                          <a:effectLst/>
                        </a:rPr>
                        <a:t>coches</a:t>
                      </a:r>
                      <a:r>
                        <a:rPr lang="en-US" sz="2000" dirty="0">
                          <a:effectLst/>
                        </a:rPr>
                        <a:t> (I have 2 cars)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31987047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0FD8621-139A-D64C-3B72-CADA1C1752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101238"/>
              </p:ext>
            </p:extLst>
          </p:nvPr>
        </p:nvGraphicFramePr>
        <p:xfrm>
          <a:off x="1299782" y="5053331"/>
          <a:ext cx="9882189" cy="1063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6362">
                  <a:extLst>
                    <a:ext uri="{9D8B030D-6E8A-4147-A177-3AD203B41FA5}">
                      <a16:colId xmlns:a16="http://schemas.microsoft.com/office/drawing/2014/main" val="2049797034"/>
                    </a:ext>
                  </a:extLst>
                </a:gridCol>
                <a:gridCol w="6325827">
                  <a:extLst>
                    <a:ext uri="{9D8B030D-6E8A-4147-A177-3AD203B41FA5}">
                      <a16:colId xmlns:a16="http://schemas.microsoft.com/office/drawing/2014/main" val="3278496765"/>
                    </a:ext>
                  </a:extLst>
                </a:gridCol>
              </a:tblGrid>
              <a:tr h="468630">
                <a:tc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+mj-lt"/>
                        <a:buNone/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3. Characteristics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Tengo </a:t>
                      </a:r>
                      <a:r>
                        <a:rPr lang="en-US" sz="2000" dirty="0" err="1">
                          <a:effectLst/>
                        </a:rPr>
                        <a:t>pelo</a:t>
                      </a:r>
                      <a:r>
                        <a:rPr lang="en-US" sz="2000" dirty="0">
                          <a:effectLst/>
                        </a:rPr>
                        <a:t> café (I have Brown hair)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La blusa tiene 2 bolsas (the blouse has 2 pockets)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La caja tiene 5” de largo (the box is  5” long)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981588"/>
                  </a:ext>
                </a:extLst>
              </a:tr>
            </a:tbl>
          </a:graphicData>
        </a:graphic>
      </p:graphicFrame>
      <p:pic>
        <p:nvPicPr>
          <p:cNvPr id="7" name="Picture 6" descr="Graphical user interface&#10;&#10;Description automatically generated">
            <a:extLst>
              <a:ext uri="{FF2B5EF4-FFF2-40B4-BE49-F238E27FC236}">
                <a16:creationId xmlns:a16="http://schemas.microsoft.com/office/drawing/2014/main" id="{81584F2F-2466-D113-266F-A98D648B92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04558" y="31662"/>
            <a:ext cx="2377440" cy="177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892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B410C-025B-6551-69F8-B01601C11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Verbo “</a:t>
            </a:r>
            <a:r>
              <a:rPr lang="en-US" sz="4000" dirty="0" err="1"/>
              <a:t>tener</a:t>
            </a:r>
            <a:r>
              <a:rPr lang="en-US" sz="4000" dirty="0"/>
              <a:t>” - </a:t>
            </a:r>
            <a:r>
              <a:rPr lang="en-US" sz="4000" dirty="0" err="1"/>
              <a:t>usos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409D7E-57CB-4E16-A6C7-320404B63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520530"/>
              </p:ext>
            </p:extLst>
          </p:nvPr>
        </p:nvGraphicFramePr>
        <p:xfrm>
          <a:off x="1143000" y="2382869"/>
          <a:ext cx="9910192" cy="1439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7016">
                  <a:extLst>
                    <a:ext uri="{9D8B030D-6E8A-4147-A177-3AD203B41FA5}">
                      <a16:colId xmlns:a16="http://schemas.microsoft.com/office/drawing/2014/main" val="3415418035"/>
                    </a:ext>
                  </a:extLst>
                </a:gridCol>
                <a:gridCol w="6353176">
                  <a:extLst>
                    <a:ext uri="{9D8B030D-6E8A-4147-A177-3AD203B41FA5}">
                      <a16:colId xmlns:a16="http://schemas.microsoft.com/office/drawing/2014/main" val="202228753"/>
                    </a:ext>
                  </a:extLst>
                </a:gridCol>
              </a:tblGrid>
              <a:tr h="4686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 4. States and needs/ Estados de ánimo y necesidades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Tengo sueño (I´m sleepy)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Tengo dolor de… (I have a pain in….)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Tengo </a:t>
                      </a:r>
                      <a:r>
                        <a:rPr lang="en-US" sz="2000" dirty="0" err="1">
                          <a:effectLst/>
                        </a:rPr>
                        <a:t>hambre</a:t>
                      </a:r>
                      <a:r>
                        <a:rPr lang="en-US" sz="2000" dirty="0">
                          <a:effectLst/>
                        </a:rPr>
                        <a:t> (I´m hungry)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Tengo </a:t>
                      </a:r>
                      <a:r>
                        <a:rPr lang="en-US" sz="2000" dirty="0" err="1">
                          <a:effectLst/>
                        </a:rPr>
                        <a:t>ganas</a:t>
                      </a:r>
                      <a:r>
                        <a:rPr lang="en-US" sz="2000" dirty="0">
                          <a:effectLst/>
                        </a:rPr>
                        <a:t> de pastel (I feel like having cake)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98345087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B81A72D-8051-B286-79B8-17C3AF152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787873"/>
              </p:ext>
            </p:extLst>
          </p:nvPr>
        </p:nvGraphicFramePr>
        <p:xfrm>
          <a:off x="1143000" y="4168267"/>
          <a:ext cx="9910192" cy="10630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2358">
                  <a:extLst>
                    <a:ext uri="{9D8B030D-6E8A-4147-A177-3AD203B41FA5}">
                      <a16:colId xmlns:a16="http://schemas.microsoft.com/office/drawing/2014/main" val="2633442058"/>
                    </a:ext>
                  </a:extLst>
                </a:gridCol>
                <a:gridCol w="6347834">
                  <a:extLst>
                    <a:ext uri="{9D8B030D-6E8A-4147-A177-3AD203B41FA5}">
                      <a16:colId xmlns:a16="http://schemas.microsoft.com/office/drawing/2014/main" val="3309086282"/>
                    </a:ext>
                  </a:extLst>
                </a:gridCol>
              </a:tblGrid>
              <a:tr h="4533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r>
                        <a:rPr lang="es-MX" sz="2000" dirty="0">
                          <a:effectLst/>
                        </a:rPr>
                        <a:t>5. Obligacion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Tengo que </a:t>
                      </a:r>
                      <a:r>
                        <a:rPr lang="en-US" sz="2000" dirty="0" err="1">
                          <a:effectLst/>
                        </a:rPr>
                        <a:t>bañarme</a:t>
                      </a:r>
                      <a:r>
                        <a:rPr lang="en-US" sz="2000" dirty="0">
                          <a:effectLst/>
                        </a:rPr>
                        <a:t> (I have to take a shower)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Tengo una junta (I have a meeting)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Tengo que hacer la cena (I have to make dinner)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5405278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119B8F-EC6C-0528-1C2C-20A591420E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8162033"/>
              </p:ext>
            </p:extLst>
          </p:nvPr>
        </p:nvGraphicFramePr>
        <p:xfrm>
          <a:off x="1142999" y="5576729"/>
          <a:ext cx="9912096" cy="686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7589">
                  <a:extLst>
                    <a:ext uri="{9D8B030D-6E8A-4147-A177-3AD203B41FA5}">
                      <a16:colId xmlns:a16="http://schemas.microsoft.com/office/drawing/2014/main" val="2585439405"/>
                    </a:ext>
                  </a:extLst>
                </a:gridCol>
                <a:gridCol w="6354507">
                  <a:extLst>
                    <a:ext uri="{9D8B030D-6E8A-4147-A177-3AD203B41FA5}">
                      <a16:colId xmlns:a16="http://schemas.microsoft.com/office/drawing/2014/main" val="1459478745"/>
                    </a:ext>
                  </a:extLst>
                </a:gridCol>
              </a:tblGrid>
              <a:tr h="453390"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Font typeface="+mj-lt"/>
                        <a:buNone/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6. Relationships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Tengo 2 </a:t>
                      </a:r>
                      <a:r>
                        <a:rPr lang="en-US" sz="2000" dirty="0" err="1">
                          <a:effectLst/>
                        </a:rPr>
                        <a:t>hijos</a:t>
                      </a:r>
                      <a:r>
                        <a:rPr lang="en-US" sz="2000" dirty="0">
                          <a:effectLst/>
                        </a:rPr>
                        <a:t> (I have 2 children)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Tengo novio (I have a boyfriend)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51224977"/>
                  </a:ext>
                </a:extLst>
              </a:tr>
            </a:tbl>
          </a:graphicData>
        </a:graphic>
      </p:graphicFrame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B15A75EF-4859-AAE1-ACEE-BB5050124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004558" y="45909"/>
            <a:ext cx="2377440" cy="177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2298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9BEE9-2B7B-E331-DE3F-6DDB3785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Gustar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5291D-1D9D-DEB7-051C-725AD9AF7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The verb </a:t>
            </a:r>
            <a:r>
              <a:rPr lang="en-US" b="1" dirty="0" err="1"/>
              <a:t>gustar</a:t>
            </a:r>
            <a:r>
              <a:rPr lang="en-US" b="1" dirty="0"/>
              <a:t> means “to please”.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Use it to express that someone likes something.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This verb conjugation pattern works for </a:t>
            </a:r>
            <a:r>
              <a:rPr lang="en-US" b="1" dirty="0" err="1"/>
              <a:t>encantar</a:t>
            </a:r>
            <a:r>
              <a:rPr lang="en-US" b="1" dirty="0"/>
              <a:t> (to love) and </a:t>
            </a:r>
            <a:r>
              <a:rPr lang="en-US" b="1" dirty="0" err="1"/>
              <a:t>interesar</a:t>
            </a:r>
            <a:r>
              <a:rPr lang="en-US" b="1" dirty="0"/>
              <a:t> (to be interested in).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Conjugation </a:t>
            </a:r>
            <a:r>
              <a:rPr lang="en-US" b="1" dirty="0" err="1"/>
              <a:t>Interesar</a:t>
            </a:r>
            <a:r>
              <a:rPr lang="en-US" b="1" dirty="0"/>
              <a:t>, </a:t>
            </a:r>
            <a:r>
              <a:rPr lang="en-US" b="1" dirty="0" err="1"/>
              <a:t>gustar</a:t>
            </a:r>
            <a:r>
              <a:rPr lang="en-US" b="1" dirty="0"/>
              <a:t>, </a:t>
            </a:r>
            <a:r>
              <a:rPr lang="en-US" b="1" dirty="0" err="1"/>
              <a:t>encantar</a:t>
            </a:r>
            <a:r>
              <a:rPr lang="en-US" b="1" dirty="0"/>
              <a:t> verbs: (to indicate affinity for activities)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/>
              <a:t>*General Pattern: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b="1" dirty="0"/>
              <a:t>Indirect object pronoun + conjugated verb + object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https://www.youtube.com/watch?v=5jRouoB2S_0</a:t>
            </a:r>
          </a:p>
        </p:txBody>
      </p:sp>
      <p:pic>
        <p:nvPicPr>
          <p:cNvPr id="7" name="Picture 6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6076CF64-54AD-5B1F-AE98-2F9BC1E6BD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812707" y="152123"/>
            <a:ext cx="1560579" cy="156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520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A986-410E-4D22-9D8B-CD7C03C8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Gustar</a:t>
            </a:r>
            <a:endParaRPr lang="en-US" sz="4000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D943784-8CAF-851A-ACEA-557379CCACE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48909" y="2164523"/>
          <a:ext cx="896112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80">
                  <a:extLst>
                    <a:ext uri="{9D8B030D-6E8A-4147-A177-3AD203B41FA5}">
                      <a16:colId xmlns:a16="http://schemas.microsoft.com/office/drawing/2014/main" val="4159607461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3144034912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603312369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val="402101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Personal pronoun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Indirect </a:t>
                      </a:r>
                      <a:r>
                        <a:rPr lang="en-US" sz="2400" dirty="0" err="1"/>
                        <a:t>pronun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508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gusta</a:t>
                      </a:r>
                      <a:endParaRPr lang="en-US" dirty="0"/>
                    </a:p>
                    <a:p>
                      <a:r>
                        <a:rPr lang="en-US" dirty="0"/>
                        <a:t>no me </a:t>
                      </a:r>
                      <a:r>
                        <a:rPr lang="en-US" dirty="0" err="1"/>
                        <a:t>gusta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336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</a:t>
                      </a:r>
                      <a:r>
                        <a:rPr lang="en-US" dirty="0" err="1"/>
                        <a:t>tí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gusta</a:t>
                      </a:r>
                      <a:endParaRPr lang="en-US" dirty="0"/>
                    </a:p>
                    <a:p>
                      <a:r>
                        <a:rPr lang="en-US" dirty="0"/>
                        <a:t>no </a:t>
                      </a:r>
                      <a:r>
                        <a:rPr lang="en-US" dirty="0" err="1"/>
                        <a:t>te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gusta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561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Ella</a:t>
                      </a:r>
                    </a:p>
                    <a:p>
                      <a:r>
                        <a:rPr lang="en-US" dirty="0" err="1"/>
                        <a:t>Usted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</a:t>
                      </a:r>
                      <a:r>
                        <a:rPr lang="en-US" dirty="0" err="1"/>
                        <a:t>él</a:t>
                      </a:r>
                      <a:endParaRPr lang="en-US" dirty="0"/>
                    </a:p>
                    <a:p>
                      <a:r>
                        <a:rPr lang="en-US" dirty="0"/>
                        <a:t>A </a:t>
                      </a:r>
                      <a:r>
                        <a:rPr lang="en-US" dirty="0" err="1"/>
                        <a:t>ella</a:t>
                      </a:r>
                      <a:endParaRPr lang="en-US" dirty="0"/>
                    </a:p>
                    <a:p>
                      <a:r>
                        <a:rPr lang="en-US" dirty="0"/>
                        <a:t>A </a:t>
                      </a:r>
                      <a:r>
                        <a:rPr lang="en-US" dirty="0" err="1"/>
                        <a:t>usted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gusta</a:t>
                      </a:r>
                      <a:endParaRPr lang="en-US" dirty="0"/>
                    </a:p>
                    <a:p>
                      <a:r>
                        <a:rPr lang="en-US" dirty="0"/>
                        <a:t>no le </a:t>
                      </a:r>
                      <a:r>
                        <a:rPr lang="en-US" dirty="0" err="1"/>
                        <a:t>gusta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255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Nosotros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</a:t>
                      </a:r>
                      <a:r>
                        <a:rPr lang="en-US" dirty="0" err="1"/>
                        <a:t>nosotros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gusta</a:t>
                      </a:r>
                      <a:endParaRPr lang="en-US" dirty="0"/>
                    </a:p>
                    <a:p>
                      <a:r>
                        <a:rPr lang="en-US" dirty="0"/>
                        <a:t>no </a:t>
                      </a:r>
                      <a:r>
                        <a:rPr lang="en-US" dirty="0" err="1"/>
                        <a:t>nos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gusta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471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 err="1"/>
                        <a:t>Ellas</a:t>
                      </a:r>
                      <a:endParaRPr lang="en-US" dirty="0"/>
                    </a:p>
                    <a:p>
                      <a:r>
                        <a:rPr lang="en-US" dirty="0" err="1"/>
                        <a:t>Ustedes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</a:t>
                      </a:r>
                      <a:r>
                        <a:rPr lang="en-US" dirty="0" err="1"/>
                        <a:t>ellos</a:t>
                      </a:r>
                      <a:endParaRPr lang="en-US" dirty="0"/>
                    </a:p>
                    <a:p>
                      <a:r>
                        <a:rPr lang="en-US" dirty="0"/>
                        <a:t>A </a:t>
                      </a:r>
                      <a:r>
                        <a:rPr lang="en-US" dirty="0" err="1"/>
                        <a:t>ellas</a:t>
                      </a:r>
                      <a:endParaRPr lang="en-US" dirty="0"/>
                    </a:p>
                    <a:p>
                      <a:r>
                        <a:rPr lang="en-US" dirty="0"/>
                        <a:t>A </a:t>
                      </a:r>
                      <a:r>
                        <a:rPr lang="en-US" dirty="0" err="1"/>
                        <a:t>ustedes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gusta</a:t>
                      </a:r>
                      <a:endParaRPr lang="en-US" dirty="0"/>
                    </a:p>
                    <a:p>
                      <a:r>
                        <a:rPr lang="en-US" dirty="0"/>
                        <a:t>no les </a:t>
                      </a:r>
                      <a:r>
                        <a:rPr lang="en-US" dirty="0" err="1"/>
                        <a:t>gusta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996196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E69D2B7-EA80-958B-3D45-4E6CF4D9FC7F}"/>
              </a:ext>
            </a:extLst>
          </p:cNvPr>
          <p:cNvCxnSpPr>
            <a:cxnSpLocks/>
          </p:cNvCxnSpPr>
          <p:nvPr/>
        </p:nvCxnSpPr>
        <p:spPr>
          <a:xfrm flipV="1">
            <a:off x="4359965" y="3140765"/>
            <a:ext cx="1391478" cy="185531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6046974-4BF6-2AAB-41C8-28D80200345C}"/>
              </a:ext>
            </a:extLst>
          </p:cNvPr>
          <p:cNvCxnSpPr>
            <a:cxnSpLocks/>
          </p:cNvCxnSpPr>
          <p:nvPr/>
        </p:nvCxnSpPr>
        <p:spPr>
          <a:xfrm flipV="1">
            <a:off x="4359965" y="3810000"/>
            <a:ext cx="1391478" cy="152400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925EA96-DC38-3383-0A48-C7BABEE4EBFF}"/>
              </a:ext>
            </a:extLst>
          </p:cNvPr>
          <p:cNvCxnSpPr>
            <a:cxnSpLocks/>
          </p:cNvCxnSpPr>
          <p:nvPr/>
        </p:nvCxnSpPr>
        <p:spPr>
          <a:xfrm flipV="1">
            <a:off x="4577748" y="4574212"/>
            <a:ext cx="1325217" cy="214242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DFF7898-0D0A-29C7-8A6E-7352A8432770}"/>
              </a:ext>
            </a:extLst>
          </p:cNvPr>
          <p:cNvCxnSpPr>
            <a:cxnSpLocks/>
          </p:cNvCxnSpPr>
          <p:nvPr/>
        </p:nvCxnSpPr>
        <p:spPr>
          <a:xfrm flipV="1">
            <a:off x="5055704" y="5400266"/>
            <a:ext cx="695739" cy="125891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E77F4E9-97ED-8AEF-244E-909034498729}"/>
              </a:ext>
            </a:extLst>
          </p:cNvPr>
          <p:cNvCxnSpPr>
            <a:cxnSpLocks/>
          </p:cNvCxnSpPr>
          <p:nvPr/>
        </p:nvCxnSpPr>
        <p:spPr>
          <a:xfrm flipV="1">
            <a:off x="4577747" y="6104772"/>
            <a:ext cx="1325217" cy="214242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2AAB00E-64F5-BF4D-D05E-69EF92748EC0}"/>
              </a:ext>
            </a:extLst>
          </p:cNvPr>
          <p:cNvCxnSpPr>
            <a:cxnSpLocks/>
          </p:cNvCxnSpPr>
          <p:nvPr/>
        </p:nvCxnSpPr>
        <p:spPr>
          <a:xfrm>
            <a:off x="4359965" y="3429000"/>
            <a:ext cx="3637722" cy="0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64A9F11-941C-ECAD-EF17-502B228AD398}"/>
              </a:ext>
            </a:extLst>
          </p:cNvPr>
          <p:cNvCxnSpPr>
            <a:cxnSpLocks/>
          </p:cNvCxnSpPr>
          <p:nvPr/>
        </p:nvCxnSpPr>
        <p:spPr>
          <a:xfrm>
            <a:off x="4359965" y="4084983"/>
            <a:ext cx="3637722" cy="0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C05C8E4-9845-8E6A-439E-9A163DA7675A}"/>
              </a:ext>
            </a:extLst>
          </p:cNvPr>
          <p:cNvCxnSpPr>
            <a:cxnSpLocks/>
          </p:cNvCxnSpPr>
          <p:nvPr/>
        </p:nvCxnSpPr>
        <p:spPr>
          <a:xfrm>
            <a:off x="4577747" y="4913244"/>
            <a:ext cx="3637722" cy="0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D607979-ECA5-B24C-D127-6F6F432C5497}"/>
              </a:ext>
            </a:extLst>
          </p:cNvPr>
          <p:cNvCxnSpPr>
            <a:cxnSpLocks/>
          </p:cNvCxnSpPr>
          <p:nvPr/>
        </p:nvCxnSpPr>
        <p:spPr>
          <a:xfrm>
            <a:off x="5055704" y="5635487"/>
            <a:ext cx="3159765" cy="0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E5E0BD0-73A5-77F8-F04F-DD40412BA09F}"/>
              </a:ext>
            </a:extLst>
          </p:cNvPr>
          <p:cNvCxnSpPr>
            <a:cxnSpLocks/>
          </p:cNvCxnSpPr>
          <p:nvPr/>
        </p:nvCxnSpPr>
        <p:spPr>
          <a:xfrm>
            <a:off x="4577747" y="6443870"/>
            <a:ext cx="3637722" cy="0"/>
          </a:xfrm>
          <a:prstGeom prst="straightConnector1">
            <a:avLst/>
          </a:prstGeom>
          <a:ln w="38100">
            <a:solidFill>
              <a:schemeClr val="bg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AECDB00E-6C8B-D3CD-6625-C37FFBF01D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73067" y="304312"/>
            <a:ext cx="2708931" cy="146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3326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9BEE9-2B7B-E331-DE3F-6DDB37859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Negativos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5291D-1D9D-DEB7-051C-725AD9AF7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To answer a question negatively in Spanish, you often use no twice.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The first no answers the question.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The second no is used to express don’t 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In </a:t>
            </a:r>
            <a:r>
              <a:rPr lang="en-US" sz="2000" b="1" dirty="0" err="1"/>
              <a:t>spanish</a:t>
            </a:r>
            <a:r>
              <a:rPr lang="en-US" sz="2000" b="1" dirty="0"/>
              <a:t> you do use double negatives.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¿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gusta</a:t>
            </a:r>
            <a:r>
              <a:rPr lang="en-US" sz="1800" dirty="0"/>
              <a:t> </a:t>
            </a:r>
            <a:r>
              <a:rPr lang="en-US" sz="1800" dirty="0" err="1"/>
              <a:t>nadar</a:t>
            </a:r>
            <a:r>
              <a:rPr lang="en-US" sz="1800" dirty="0"/>
              <a:t>? No, no me </a:t>
            </a:r>
            <a:r>
              <a:rPr lang="en-US" sz="1800" dirty="0" err="1"/>
              <a:t>gusta</a:t>
            </a:r>
            <a:r>
              <a:rPr lang="en-US" sz="1800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Do you like to swim? No I don´t.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¿</a:t>
            </a:r>
            <a:r>
              <a:rPr lang="en-US" sz="1800" dirty="0" err="1"/>
              <a:t>Te</a:t>
            </a:r>
            <a:r>
              <a:rPr lang="en-US" sz="1800" dirty="0"/>
              <a:t> </a:t>
            </a:r>
            <a:r>
              <a:rPr lang="en-US" sz="1800" dirty="0" err="1"/>
              <a:t>gusta</a:t>
            </a:r>
            <a:r>
              <a:rPr lang="en-US" sz="1800" dirty="0"/>
              <a:t> </a:t>
            </a:r>
            <a:r>
              <a:rPr lang="en-US" sz="1800" dirty="0" err="1"/>
              <a:t>cantar</a:t>
            </a:r>
            <a:r>
              <a:rPr lang="en-US" sz="1800" dirty="0"/>
              <a:t>? No, no me </a:t>
            </a:r>
            <a:r>
              <a:rPr lang="en-US" sz="1800" dirty="0" err="1"/>
              <a:t>gusta</a:t>
            </a:r>
            <a:r>
              <a:rPr lang="en-US" sz="1800" dirty="0"/>
              <a:t> nada.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Do you like to sing? No I don´t like it at all.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dirty="0"/>
              <a:t>No me </a:t>
            </a:r>
            <a:r>
              <a:rPr lang="en-US" sz="1800" dirty="0" err="1"/>
              <a:t>gusta</a:t>
            </a:r>
            <a:r>
              <a:rPr lang="en-US" sz="1800" dirty="0"/>
              <a:t> </a:t>
            </a:r>
            <a:r>
              <a:rPr lang="en-US" sz="1800" dirty="0" err="1"/>
              <a:t>ni</a:t>
            </a:r>
            <a:r>
              <a:rPr lang="en-US" sz="1800" dirty="0"/>
              <a:t> </a:t>
            </a:r>
            <a:r>
              <a:rPr lang="en-US" sz="1800" dirty="0" err="1"/>
              <a:t>bailar</a:t>
            </a:r>
            <a:r>
              <a:rPr lang="en-US" sz="1800" dirty="0"/>
              <a:t> </a:t>
            </a:r>
            <a:r>
              <a:rPr lang="en-US" sz="1800" dirty="0" err="1"/>
              <a:t>ni</a:t>
            </a:r>
            <a:r>
              <a:rPr lang="en-US" sz="1800" dirty="0"/>
              <a:t> </a:t>
            </a:r>
            <a:r>
              <a:rPr lang="en-US" sz="1800" dirty="0" err="1"/>
              <a:t>cantar</a:t>
            </a:r>
            <a:r>
              <a:rPr lang="en-US" sz="1800" dirty="0"/>
              <a:t>. I don´t like neither dancing nor singing.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88FB9B7-C137-F142-942C-B280829F56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724087" y="42485"/>
            <a:ext cx="2657911" cy="177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7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DAD47858-7A44-47E5-AC94-E528B41D1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FC8E1F57-C485-4616-AC2C-9D68B15F8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4306" y="643464"/>
            <a:ext cx="10927614" cy="3599352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ADEB545-5434-4CBC-9EA1-61C6A7118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 bwMode="white">
          <a:xfrm>
            <a:off x="0" y="4525094"/>
            <a:ext cx="12203151" cy="2344057"/>
            <a:chOff x="0" y="4525094"/>
            <a:chExt cx="12203151" cy="2344057"/>
          </a:xfrm>
        </p:grpSpPr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12BB911-23D0-4818-A27C-E8961C0AE8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0" y="4525094"/>
              <a:ext cx="12192000" cy="2332906"/>
            </a:xfrm>
            <a:custGeom>
              <a:avLst/>
              <a:gdLst>
                <a:gd name="connsiteX0" fmla="*/ 0 w 12192000"/>
                <a:gd name="connsiteY0" fmla="*/ 0 h 2332906"/>
                <a:gd name="connsiteX1" fmla="*/ 1996017 w 12192000"/>
                <a:gd name="connsiteY1" fmla="*/ 0 h 2332906"/>
                <a:gd name="connsiteX2" fmla="*/ 2377017 w 12192000"/>
                <a:gd name="connsiteY2" fmla="*/ 263783 h 2332906"/>
                <a:gd name="connsiteX3" fmla="*/ 2385484 w 12192000"/>
                <a:gd name="connsiteY3" fmla="*/ 266713 h 2332906"/>
                <a:gd name="connsiteX4" fmla="*/ 2398184 w 12192000"/>
                <a:gd name="connsiteY4" fmla="*/ 271110 h 2332906"/>
                <a:gd name="connsiteX5" fmla="*/ 2410883 w 12192000"/>
                <a:gd name="connsiteY5" fmla="*/ 275506 h 2332906"/>
                <a:gd name="connsiteX6" fmla="*/ 2421467 w 12192000"/>
                <a:gd name="connsiteY6" fmla="*/ 275506 h 2332906"/>
                <a:gd name="connsiteX7" fmla="*/ 2434167 w 12192000"/>
                <a:gd name="connsiteY7" fmla="*/ 275506 h 2332906"/>
                <a:gd name="connsiteX8" fmla="*/ 2444750 w 12192000"/>
                <a:gd name="connsiteY8" fmla="*/ 271110 h 2332906"/>
                <a:gd name="connsiteX9" fmla="*/ 2457450 w 12192000"/>
                <a:gd name="connsiteY9" fmla="*/ 266713 h 2332906"/>
                <a:gd name="connsiteX10" fmla="*/ 2465917 w 12192000"/>
                <a:gd name="connsiteY10" fmla="*/ 263783 h 2332906"/>
                <a:gd name="connsiteX11" fmla="*/ 2846917 w 12192000"/>
                <a:gd name="connsiteY11" fmla="*/ 0 h 2332906"/>
                <a:gd name="connsiteX12" fmla="*/ 12192000 w 12192000"/>
                <a:gd name="connsiteY12" fmla="*/ 0 h 2332906"/>
                <a:gd name="connsiteX13" fmla="*/ 12192000 w 12192000"/>
                <a:gd name="connsiteY13" fmla="*/ 2332906 h 2332906"/>
                <a:gd name="connsiteX14" fmla="*/ 0 w 12192000"/>
                <a:gd name="connsiteY14" fmla="*/ 2332906 h 23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192000" h="2332906">
                  <a:moveTo>
                    <a:pt x="0" y="0"/>
                  </a:moveTo>
                  <a:lnTo>
                    <a:pt x="1996017" y="0"/>
                  </a:lnTo>
                  <a:lnTo>
                    <a:pt x="2377017" y="263783"/>
                  </a:lnTo>
                  <a:lnTo>
                    <a:pt x="2385484" y="266713"/>
                  </a:lnTo>
                  <a:lnTo>
                    <a:pt x="2398184" y="271110"/>
                  </a:lnTo>
                  <a:lnTo>
                    <a:pt x="2410883" y="275506"/>
                  </a:lnTo>
                  <a:lnTo>
                    <a:pt x="2421467" y="275506"/>
                  </a:lnTo>
                  <a:lnTo>
                    <a:pt x="2434167" y="275506"/>
                  </a:lnTo>
                  <a:lnTo>
                    <a:pt x="2444750" y="271110"/>
                  </a:lnTo>
                  <a:lnTo>
                    <a:pt x="2457450" y="266713"/>
                  </a:lnTo>
                  <a:lnTo>
                    <a:pt x="2465917" y="263783"/>
                  </a:lnTo>
                  <a:lnTo>
                    <a:pt x="2846917" y="0"/>
                  </a:lnTo>
                  <a:lnTo>
                    <a:pt x="12192000" y="0"/>
                  </a:lnTo>
                  <a:lnTo>
                    <a:pt x="12192000" y="2332906"/>
                  </a:lnTo>
                  <a:lnTo>
                    <a:pt x="0" y="2332906"/>
                  </a:lnTo>
                  <a:close/>
                </a:path>
              </a:pathLst>
            </a:cu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FA28AD2F-DF6B-46C1-A330-BBE8C71C1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 flipH="1">
              <a:off x="3820" y="4536245"/>
              <a:ext cx="5660999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57345701-C7DF-419A-B108-8CE1E579AD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4813714" y="4536245"/>
              <a:ext cx="7389437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2A488A9-7513-6F64-F618-F6B7998A8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4817533"/>
            <a:ext cx="10572000" cy="77952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err="1"/>
              <a:t>Expresando</a:t>
            </a:r>
            <a:r>
              <a:rPr lang="en-US" dirty="0"/>
              <a:t> </a:t>
            </a:r>
            <a:r>
              <a:rPr lang="en-US" dirty="0" err="1"/>
              <a:t>acuerdo</a:t>
            </a:r>
            <a:r>
              <a:rPr lang="en-US" dirty="0"/>
              <a:t> o </a:t>
            </a:r>
            <a:r>
              <a:rPr lang="en-US" dirty="0" err="1"/>
              <a:t>desacuerdo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12AA444-3A1C-ABCF-69BF-603BB19988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126279"/>
              </p:ext>
            </p:extLst>
          </p:nvPr>
        </p:nvGraphicFramePr>
        <p:xfrm>
          <a:off x="810001" y="895961"/>
          <a:ext cx="10572000" cy="309936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333741">
                  <a:extLst>
                    <a:ext uri="{9D8B030D-6E8A-4147-A177-3AD203B41FA5}">
                      <a16:colId xmlns:a16="http://schemas.microsoft.com/office/drawing/2014/main" val="872266480"/>
                    </a:ext>
                  </a:extLst>
                </a:gridCol>
                <a:gridCol w="3071321">
                  <a:extLst>
                    <a:ext uri="{9D8B030D-6E8A-4147-A177-3AD203B41FA5}">
                      <a16:colId xmlns:a16="http://schemas.microsoft.com/office/drawing/2014/main" val="351496932"/>
                    </a:ext>
                  </a:extLst>
                </a:gridCol>
                <a:gridCol w="2225045">
                  <a:extLst>
                    <a:ext uri="{9D8B030D-6E8A-4147-A177-3AD203B41FA5}">
                      <a16:colId xmlns:a16="http://schemas.microsoft.com/office/drawing/2014/main" val="3332600676"/>
                    </a:ext>
                  </a:extLst>
                </a:gridCol>
                <a:gridCol w="2941893">
                  <a:extLst>
                    <a:ext uri="{9D8B030D-6E8A-4147-A177-3AD203B41FA5}">
                      <a16:colId xmlns:a16="http://schemas.microsoft.com/office/drawing/2014/main" val="40497097"/>
                    </a:ext>
                  </a:extLst>
                </a:gridCol>
              </a:tblGrid>
              <a:tr h="10308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92200" algn="l"/>
                        </a:tabLst>
                      </a:pPr>
                      <a:r>
                        <a:rPr lang="en-US" sz="2400" dirty="0">
                          <a:effectLst/>
                        </a:rPr>
                        <a:t>Type of statement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400" dirty="0">
                          <a:effectLst/>
                        </a:rPr>
                        <a:t>Example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400" dirty="0">
                          <a:effectLst/>
                        </a:rPr>
                        <a:t>You agree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400" dirty="0">
                          <a:effectLst/>
                        </a:rPr>
                        <a:t>You disagree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extLst>
                  <a:ext uri="{0D108BD9-81ED-4DB2-BD59-A6C34878D82A}">
                    <a16:rowId xmlns:a16="http://schemas.microsoft.com/office/drawing/2014/main" val="4262735727"/>
                  </a:ext>
                </a:extLst>
              </a:tr>
              <a:tr h="10308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400" dirty="0">
                          <a:effectLst/>
                        </a:rPr>
                        <a:t>Positive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Me </a:t>
                      </a:r>
                      <a:r>
                        <a:rPr lang="en-US" sz="2000" dirty="0" err="1">
                          <a:effectLst/>
                        </a:rPr>
                        <a:t>gusta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trabajar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>
                          <a:effectLst/>
                        </a:rPr>
                        <a:t>A </a:t>
                      </a:r>
                      <a:r>
                        <a:rPr lang="es-MX" sz="2000">
                          <a:effectLst/>
                        </a:rPr>
                        <a:t>mí también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>
                          <a:effectLst/>
                        </a:rPr>
                        <a:t>A mí no me gusta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extLst>
                  <a:ext uri="{0D108BD9-81ED-4DB2-BD59-A6C34878D82A}">
                    <a16:rowId xmlns:a16="http://schemas.microsoft.com/office/drawing/2014/main" val="96282924"/>
                  </a:ext>
                </a:extLst>
              </a:tr>
              <a:tr h="10308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400" dirty="0">
                          <a:effectLst/>
                        </a:rPr>
                        <a:t>Negative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No me </a:t>
                      </a:r>
                      <a:r>
                        <a:rPr lang="en-US" sz="2000" dirty="0" err="1">
                          <a:effectLst/>
                        </a:rPr>
                        <a:t>gusta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trabajar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n-US" sz="2000" dirty="0">
                          <a:effectLst/>
                        </a:rPr>
                        <a:t>A </a:t>
                      </a:r>
                      <a:r>
                        <a:rPr lang="en-US" sz="2000" dirty="0" err="1">
                          <a:effectLst/>
                        </a:rPr>
                        <a:t>mí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tampoco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092200" algn="l"/>
                        </a:tabLst>
                      </a:pPr>
                      <a:r>
                        <a:rPr lang="es-MX" sz="2000" dirty="0">
                          <a:effectLst/>
                        </a:rPr>
                        <a:t>A mí sí me gusta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9059" marR="129059" marT="0" marB="0"/>
                </a:tc>
                <a:extLst>
                  <a:ext uri="{0D108BD9-81ED-4DB2-BD59-A6C34878D82A}">
                    <a16:rowId xmlns:a16="http://schemas.microsoft.com/office/drawing/2014/main" val="3180213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0989586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BCB5-773E-64DC-728C-F1A1DD7A6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Frases</a:t>
            </a:r>
            <a:r>
              <a:rPr lang="en-US" dirty="0"/>
              <a:t> </a:t>
            </a:r>
            <a:r>
              <a:rPr lang="en-US" dirty="0" err="1"/>
              <a:t>infinitivas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1E1D8-2CED-8C5A-E572-9AE108A0A2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b="1" dirty="0" err="1"/>
              <a:t>Frases</a:t>
            </a:r>
            <a:r>
              <a:rPr lang="en-US" sz="2400" b="1" dirty="0"/>
              <a:t> </a:t>
            </a:r>
            <a:r>
              <a:rPr lang="en-US" sz="2400" b="1" dirty="0" err="1"/>
              <a:t>infinitivas</a:t>
            </a:r>
            <a:endParaRPr lang="en-US" sz="2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E5740C-44E7-557A-7654-B00CDC7D26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(A mi) me </a:t>
            </a:r>
            <a:r>
              <a:rPr lang="en-US" sz="2000" b="1" dirty="0" err="1"/>
              <a:t>gusta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(A mi) me </a:t>
            </a:r>
            <a:r>
              <a:rPr lang="en-US" sz="2000" b="1" dirty="0" err="1"/>
              <a:t>gusta</a:t>
            </a:r>
            <a:r>
              <a:rPr lang="en-US" sz="2000" b="1" dirty="0"/>
              <a:t> </a:t>
            </a:r>
            <a:r>
              <a:rPr lang="en-US" sz="2000" b="1" dirty="0" err="1"/>
              <a:t>más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(A mi) me </a:t>
            </a:r>
            <a:r>
              <a:rPr lang="en-US" sz="2000" b="1" dirty="0" err="1"/>
              <a:t>gusta</a:t>
            </a:r>
            <a:r>
              <a:rPr lang="en-US" sz="2000" b="1" dirty="0"/>
              <a:t> </a:t>
            </a:r>
            <a:r>
              <a:rPr lang="en-US" sz="2000" b="1" dirty="0" err="1"/>
              <a:t>mucho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(A mi) no me </a:t>
            </a:r>
            <a:r>
              <a:rPr lang="en-US" sz="2000" b="1" dirty="0" err="1"/>
              <a:t>gusta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(A mi) no me </a:t>
            </a:r>
            <a:r>
              <a:rPr lang="en-US" sz="2000" b="1" dirty="0" err="1"/>
              <a:t>gusta</a:t>
            </a:r>
            <a:r>
              <a:rPr lang="en-US" sz="2000" b="1" dirty="0"/>
              <a:t> nada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/>
              <a:t>(A mi) no me </a:t>
            </a:r>
            <a:r>
              <a:rPr lang="en-US" sz="2000" b="1" dirty="0" err="1"/>
              <a:t>gusta</a:t>
            </a:r>
            <a:r>
              <a:rPr lang="en-US" sz="2000" b="1" dirty="0"/>
              <a:t> </a:t>
            </a:r>
            <a:r>
              <a:rPr lang="en-US" sz="2000" b="1" dirty="0" err="1"/>
              <a:t>ni</a:t>
            </a:r>
            <a:r>
              <a:rPr lang="en-US" sz="2000" b="1" dirty="0"/>
              <a:t> … </a:t>
            </a:r>
            <a:r>
              <a:rPr lang="en-US" sz="2000" b="1" dirty="0" err="1"/>
              <a:t>ni</a:t>
            </a:r>
            <a:endParaRPr lang="en-US" sz="20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AFBD44-65FC-1C30-B483-CA6AB406C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400" dirty="0"/>
              <a:t>Infinitive phrases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000349-9305-2026-A905-5899E919A3E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 like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 like better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 like a lot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 don’t like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 don’t like it at all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I don’t like neither … nor ….</a:t>
            </a:r>
          </a:p>
        </p:txBody>
      </p:sp>
    </p:spTree>
    <p:extLst>
      <p:ext uri="{BB962C8B-B14F-4D97-AF65-F5344CB8AC3E}">
        <p14:creationId xmlns:p14="http://schemas.microsoft.com/office/powerpoint/2010/main" val="6279976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1379F-9342-9E89-DF24-E4F727BE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2" y="639097"/>
            <a:ext cx="3211392" cy="378110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/>
              <a:t>Verbos</a:t>
            </a:r>
            <a:r>
              <a:rPr lang="en-US" sz="4800" dirty="0"/>
              <a:t> </a:t>
            </a:r>
            <a:r>
              <a:rPr lang="en-US" sz="4800" dirty="0" err="1"/>
              <a:t>infinitivos</a:t>
            </a:r>
            <a:endParaRPr lang="en-US" sz="4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750C874-ED83-8FA6-BB15-5D48510A0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631110"/>
              </p:ext>
            </p:extLst>
          </p:nvPr>
        </p:nvGraphicFramePr>
        <p:xfrm>
          <a:off x="4933836" y="435334"/>
          <a:ext cx="6986588" cy="5987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5955">
                  <a:extLst>
                    <a:ext uri="{9D8B030D-6E8A-4147-A177-3AD203B41FA5}">
                      <a16:colId xmlns:a16="http://schemas.microsoft.com/office/drawing/2014/main" val="4036036808"/>
                    </a:ext>
                  </a:extLst>
                </a:gridCol>
                <a:gridCol w="3400633">
                  <a:extLst>
                    <a:ext uri="{9D8B030D-6E8A-4147-A177-3AD203B41FA5}">
                      <a16:colId xmlns:a16="http://schemas.microsoft.com/office/drawing/2014/main" val="35345924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400" dirty="0" err="1">
                          <a:effectLst/>
                        </a:rPr>
                        <a:t>Actividades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Verbos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infinitos</a:t>
                      </a:r>
                      <a:endParaRPr lang="en-US" sz="2400" dirty="0">
                        <a:effectLst/>
                      </a:endParaRPr>
                    </a:p>
                  </a:txBody>
                  <a:tcPr marL="18209" marR="18209" marT="18209" marB="182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400" dirty="0">
                          <a:effectLst/>
                        </a:rPr>
                        <a:t>Activities infinitive verbs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/>
                </a:tc>
                <a:extLst>
                  <a:ext uri="{0D108BD9-81ED-4DB2-BD59-A6C34878D82A}">
                    <a16:rowId xmlns:a16="http://schemas.microsoft.com/office/drawing/2014/main" val="1688097343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Bailar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dance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2022178125"/>
                  </a:ext>
                </a:extLst>
              </a:tr>
              <a:tr h="2836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s-MX" sz="2000" dirty="0">
                          <a:effectLst/>
                        </a:rPr>
                        <a:t>Cantar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sing</a:t>
                      </a: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2431166587"/>
                  </a:ext>
                </a:extLst>
              </a:tr>
              <a:tr h="1523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err="1">
                          <a:effectLst/>
                        </a:rPr>
                        <a:t>Correr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run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3194143506"/>
                  </a:ext>
                </a:extLst>
              </a:tr>
              <a:tr h="2836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err="1">
                          <a:effectLst/>
                        </a:rPr>
                        <a:t>Dibujar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draw</a:t>
                      </a: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348284143"/>
                  </a:ext>
                </a:extLst>
              </a:tr>
              <a:tr h="1523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err="1">
                          <a:effectLst/>
                        </a:rPr>
                        <a:t>Escribir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write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4065164241"/>
                  </a:ext>
                </a:extLst>
              </a:tr>
              <a:tr h="2836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err="1">
                          <a:effectLst/>
                        </a:rPr>
                        <a:t>Escuchar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música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listen to music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1403835551"/>
                  </a:ext>
                </a:extLst>
              </a:tr>
              <a:tr h="2836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 err="1">
                          <a:effectLst/>
                        </a:rPr>
                        <a:t>Esquiar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925830" algn="l"/>
                        </a:tabLst>
                      </a:pPr>
                      <a:r>
                        <a:rPr lang="en-US" sz="2000" dirty="0">
                          <a:effectLst/>
                        </a:rPr>
                        <a:t>To ski</a:t>
                      </a: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529491831"/>
                  </a:ext>
                </a:extLst>
              </a:tr>
              <a:tr h="1523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Hablar </a:t>
                      </a:r>
                      <a:r>
                        <a:rPr lang="en-US" sz="2000" dirty="0" err="1">
                          <a:effectLst/>
                        </a:rPr>
                        <a:t>por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teléfono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talk on the phone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3831730670"/>
                  </a:ext>
                </a:extLst>
              </a:tr>
              <a:tr h="2836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Leer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read</a:t>
                      </a: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414055351"/>
                  </a:ext>
                </a:extLst>
              </a:tr>
              <a:tr h="1523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Nadar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swim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3996555953"/>
                  </a:ext>
                </a:extLst>
              </a:tr>
              <a:tr h="2836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Pasar </a:t>
                      </a:r>
                      <a:r>
                        <a:rPr lang="en-US" sz="2000" dirty="0" err="1">
                          <a:effectLst/>
                        </a:rPr>
                        <a:t>tiempo</a:t>
                      </a:r>
                      <a:r>
                        <a:rPr lang="en-US" sz="2000" dirty="0">
                          <a:effectLst/>
                        </a:rPr>
                        <a:t> con amigos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spend time with friends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 anchor="ctr"/>
                </a:tc>
                <a:extLst>
                  <a:ext uri="{0D108BD9-81ED-4DB2-BD59-A6C34878D82A}">
                    <a16:rowId xmlns:a16="http://schemas.microsoft.com/office/drawing/2014/main" val="1167926865"/>
                  </a:ext>
                </a:extLst>
              </a:tr>
              <a:tr h="2836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54735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Hacer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ejercicio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exercise</a:t>
                      </a:r>
                    </a:p>
                  </a:txBody>
                  <a:tcPr marL="18209" marR="18209" marT="18209" marB="18209"/>
                </a:tc>
                <a:extLst>
                  <a:ext uri="{0D108BD9-81ED-4DB2-BD59-A6C34878D82A}">
                    <a16:rowId xmlns:a16="http://schemas.microsoft.com/office/drawing/2014/main" val="1461050736"/>
                  </a:ext>
                </a:extLst>
              </a:tr>
              <a:tr h="1523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54735" algn="l"/>
                        </a:tabLst>
                      </a:pPr>
                      <a:r>
                        <a:rPr lang="en-US" sz="2000" dirty="0">
                          <a:effectLst/>
                        </a:rPr>
                        <a:t>Ver </a:t>
                      </a:r>
                      <a:r>
                        <a:rPr lang="en-US" sz="2000" dirty="0" err="1">
                          <a:effectLst/>
                        </a:rPr>
                        <a:t>televisión</a:t>
                      </a:r>
                      <a:r>
                        <a:rPr lang="en-US" sz="2000" dirty="0">
                          <a:effectLst/>
                        </a:rPr>
                        <a:t> (tele)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watch TV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/>
                </a:tc>
                <a:extLst>
                  <a:ext uri="{0D108BD9-81ED-4DB2-BD59-A6C34878D82A}">
                    <a16:rowId xmlns:a16="http://schemas.microsoft.com/office/drawing/2014/main" val="2359822292"/>
                  </a:ext>
                </a:extLst>
              </a:tr>
              <a:tr h="1523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54735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Ir</a:t>
                      </a:r>
                      <a:r>
                        <a:rPr lang="en-US" sz="2000" dirty="0">
                          <a:effectLst/>
                        </a:rPr>
                        <a:t> al cine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go to movie </a:t>
                      </a:r>
                      <a:r>
                        <a:rPr lang="en-US" sz="2000" dirty="0" err="1">
                          <a:effectLst/>
                        </a:rPr>
                        <a:t>theather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/>
                </a:tc>
                <a:extLst>
                  <a:ext uri="{0D108BD9-81ED-4DB2-BD59-A6C34878D82A}">
                    <a16:rowId xmlns:a16="http://schemas.microsoft.com/office/drawing/2014/main" val="307214732"/>
                  </a:ext>
                </a:extLst>
              </a:tr>
              <a:tr h="1523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tabLst>
                          <a:tab pos="1054735" algn="l"/>
                        </a:tabLst>
                      </a:pPr>
                      <a:r>
                        <a:rPr lang="en-US" sz="2000" dirty="0" err="1">
                          <a:effectLst/>
                        </a:rPr>
                        <a:t>Dormir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</a:pPr>
                      <a:r>
                        <a:rPr lang="en-US" sz="2000" dirty="0">
                          <a:effectLst/>
                        </a:rPr>
                        <a:t>To sleep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09" marR="18209" marT="18209" marB="18209"/>
                </a:tc>
                <a:extLst>
                  <a:ext uri="{0D108BD9-81ED-4DB2-BD59-A6C34878D82A}">
                    <a16:rowId xmlns:a16="http://schemas.microsoft.com/office/drawing/2014/main" val="3480399970"/>
                  </a:ext>
                </a:extLst>
              </a:tr>
            </a:tbl>
          </a:graphicData>
        </a:graphic>
      </p:graphicFrame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C2C1ED7F-C9CF-19A3-8EC7-2BFE2E07C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8114" y="4445881"/>
            <a:ext cx="3383280" cy="1773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7815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5788</TotalTime>
  <Words>1083</Words>
  <Application>Microsoft Office PowerPoint</Application>
  <PresentationFormat>Widescreen</PresentationFormat>
  <Paragraphs>301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Wingdings</vt:lpstr>
      <vt:lpstr>Wingdings 2</vt:lpstr>
      <vt:lpstr>Quotable</vt:lpstr>
      <vt:lpstr>Beginner Part 2</vt:lpstr>
      <vt:lpstr>Verbo “tener” - usos</vt:lpstr>
      <vt:lpstr>Verbo “tener” - usos</vt:lpstr>
      <vt:lpstr>Gustar</vt:lpstr>
      <vt:lpstr>Gustar</vt:lpstr>
      <vt:lpstr>Negativos</vt:lpstr>
      <vt:lpstr>Expresando acuerdo o desacuerdo</vt:lpstr>
      <vt:lpstr>Frases infinitivas</vt:lpstr>
      <vt:lpstr>Verbos infinitivos</vt:lpstr>
      <vt:lpstr>Gustar</vt:lpstr>
      <vt:lpstr>Conversación</vt:lpstr>
      <vt:lpstr>Verbos regulares</vt:lpstr>
      <vt:lpstr>Verbos</vt:lpstr>
      <vt:lpstr>Conversación</vt:lpstr>
      <vt:lpstr>Conjugación</vt:lpstr>
      <vt:lpstr>Conjugación</vt:lpstr>
      <vt:lpstr>¡Hasta la próxima semana!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Vamos a viajar</dc:title>
  <dc:creator>Emma Garcia</dc:creator>
  <cp:lastModifiedBy>Lindsey Stapel</cp:lastModifiedBy>
  <cp:revision>148</cp:revision>
  <dcterms:created xsi:type="dcterms:W3CDTF">2022-06-07T13:31:42Z</dcterms:created>
  <dcterms:modified xsi:type="dcterms:W3CDTF">2024-10-18T02:14:54Z</dcterms:modified>
</cp:coreProperties>
</file>