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1" r:id="rId3"/>
    <p:sldId id="262" r:id="rId4"/>
    <p:sldId id="259" r:id="rId5"/>
    <p:sldId id="266" r:id="rId6"/>
    <p:sldId id="267" r:id="rId7"/>
    <p:sldId id="268" r:id="rId8"/>
    <p:sldId id="263" r:id="rId9"/>
    <p:sldId id="265" r:id="rId10"/>
    <p:sldId id="264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97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818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9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1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5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7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2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9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3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7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EA99D-699B-89F5-F1AD-B5D60D3D6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Intermediate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5FBCD9-7663-BD2C-61FF-3EF9649D7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Week 1</a:t>
            </a:r>
          </a:p>
        </p:txBody>
      </p:sp>
    </p:spTree>
    <p:extLst>
      <p:ext uri="{BB962C8B-B14F-4D97-AF65-F5344CB8AC3E}">
        <p14:creationId xmlns:p14="http://schemas.microsoft.com/office/powerpoint/2010/main" val="2864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F6E88-085B-7C6D-96B8-E695CE989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Conversation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40856-4015-72D1-7E72-B3A6CB5E9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321210" cy="3599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1. What do you (formal) cook (</a:t>
            </a:r>
            <a:r>
              <a:rPr lang="en-US" dirty="0" err="1"/>
              <a:t>cocinas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2. ¿What do they eat (comer)?</a:t>
            </a:r>
          </a:p>
          <a:p>
            <a:pPr marL="0" indent="0">
              <a:buNone/>
            </a:pPr>
            <a:r>
              <a:rPr lang="en-US" dirty="0"/>
              <a:t>3. How do you learn (</a:t>
            </a:r>
            <a:r>
              <a:rPr lang="en-US" dirty="0" err="1"/>
              <a:t>aprender</a:t>
            </a:r>
            <a:r>
              <a:rPr lang="en-US" dirty="0"/>
              <a:t>) Spanish?</a:t>
            </a:r>
          </a:p>
          <a:p>
            <a:pPr marL="0" indent="0">
              <a:buNone/>
            </a:pPr>
            <a:r>
              <a:rPr lang="en-US" dirty="0"/>
              <a:t>4. At what time does she leaves (</a:t>
            </a:r>
            <a:r>
              <a:rPr lang="en-US" dirty="0" err="1"/>
              <a:t>salir</a:t>
            </a:r>
            <a:r>
              <a:rPr lang="en-US" dirty="0"/>
              <a:t>) ?</a:t>
            </a:r>
          </a:p>
          <a:p>
            <a:pPr marL="0" indent="0">
              <a:buNone/>
            </a:pPr>
            <a:r>
              <a:rPr lang="en-US" dirty="0"/>
              <a:t>5. What do they need (</a:t>
            </a:r>
            <a:r>
              <a:rPr lang="en-US" dirty="0" err="1"/>
              <a:t>necesitar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6. Where do they study (</a:t>
            </a:r>
            <a:r>
              <a:rPr lang="en-US" dirty="0" err="1"/>
              <a:t>estudiar</a:t>
            </a:r>
            <a:r>
              <a:rPr lang="en-US" dirty="0"/>
              <a:t>)?</a:t>
            </a:r>
          </a:p>
          <a:p>
            <a:pPr marL="0" indent="0">
              <a:buNone/>
            </a:pPr>
            <a:r>
              <a:rPr lang="en-US" dirty="0"/>
              <a:t>7. We dance (</a:t>
            </a:r>
            <a:r>
              <a:rPr lang="en-US" dirty="0" err="1"/>
              <a:t>bailar</a:t>
            </a:r>
            <a:r>
              <a:rPr lang="en-US" dirty="0"/>
              <a:t>) every weekend.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5827B-8720-3A04-23B7-DFE723ADE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0471" y="2336873"/>
            <a:ext cx="5179894" cy="359931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cocin</a:t>
            </a:r>
            <a:r>
              <a:rPr lang="en-US" u="sng" dirty="0" err="1">
                <a:highlight>
                  <a:srgbClr val="000000"/>
                </a:highlight>
              </a:rPr>
              <a:t>a</a:t>
            </a:r>
            <a:r>
              <a:rPr lang="en-US" u="sng" dirty="0"/>
              <a:t> </a:t>
            </a:r>
            <a:r>
              <a:rPr lang="en-US" dirty="0" err="1"/>
              <a:t>usted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com</a:t>
            </a:r>
            <a:r>
              <a:rPr lang="en-US" u="sng" dirty="0" err="1">
                <a:highlight>
                  <a:srgbClr val="000000"/>
                </a:highlight>
              </a:rPr>
              <a:t>en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aprend</a:t>
            </a:r>
            <a:r>
              <a:rPr lang="en-US" dirty="0" err="1">
                <a:highlight>
                  <a:srgbClr val="000000"/>
                </a:highlight>
              </a:rPr>
              <a:t>es</a:t>
            </a:r>
            <a:r>
              <a:rPr lang="en-US" dirty="0"/>
              <a:t> </a:t>
            </a:r>
            <a:r>
              <a:rPr lang="en-US" dirty="0" err="1"/>
              <a:t>español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¿A </a:t>
            </a:r>
            <a:r>
              <a:rPr lang="en-US" dirty="0" err="1"/>
              <a:t>qué</a:t>
            </a:r>
            <a:r>
              <a:rPr lang="en-US" dirty="0"/>
              <a:t> hora sal</a:t>
            </a:r>
            <a:r>
              <a:rPr lang="en-US" dirty="0">
                <a:highlight>
                  <a:srgbClr val="000000"/>
                </a:highlight>
              </a:rPr>
              <a:t>e </a:t>
            </a:r>
            <a:r>
              <a:rPr lang="en-US" dirty="0" err="1"/>
              <a:t>ella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nececit</a:t>
            </a:r>
            <a:r>
              <a:rPr lang="en-US" u="sng" dirty="0" err="1">
                <a:highlight>
                  <a:srgbClr val="000000"/>
                </a:highlight>
              </a:rPr>
              <a:t>an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estudi</a:t>
            </a:r>
            <a:r>
              <a:rPr lang="en-US" dirty="0" err="1">
                <a:highlight>
                  <a:srgbClr val="000000"/>
                </a:highlight>
              </a:rPr>
              <a:t>an</a:t>
            </a:r>
            <a:r>
              <a:rPr lang="en-US" dirty="0"/>
              <a:t> </a:t>
            </a:r>
            <a:r>
              <a:rPr lang="en-US" dirty="0" err="1"/>
              <a:t>ellos</a:t>
            </a:r>
            <a:r>
              <a:rPr lang="en-US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dirty="0" err="1"/>
              <a:t>bail</a:t>
            </a:r>
            <a:r>
              <a:rPr lang="en-US" dirty="0" err="1">
                <a:highlight>
                  <a:srgbClr val="000000"/>
                </a:highlight>
              </a:rPr>
              <a:t>amos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fines de </a:t>
            </a:r>
            <a:r>
              <a:rPr lang="en-US" dirty="0" err="1"/>
              <a:t>semana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translate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 travel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2. We eat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3. They arrive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4. He writes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5. I wait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6. They return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Español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u="sng" dirty="0" err="1"/>
              <a:t>viaj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com </a:t>
            </a:r>
            <a:r>
              <a:rPr lang="en-US" dirty="0" err="1">
                <a:highlight>
                  <a:srgbClr val="000000"/>
                </a:highlight>
              </a:rPr>
              <a:t>emos</a:t>
            </a:r>
            <a:endParaRPr lang="en-US" dirty="0">
              <a:highlight>
                <a:srgbClr val="0000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lleg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 </a:t>
            </a:r>
            <a:r>
              <a:rPr lang="en-US" dirty="0" err="1"/>
              <a:t>escrib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esper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Ellos</a:t>
            </a:r>
            <a:r>
              <a:rPr lang="en-US" dirty="0"/>
              <a:t> </a:t>
            </a:r>
            <a:r>
              <a:rPr lang="en-US" dirty="0" err="1"/>
              <a:t>regres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4084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095756-9DE0-F406-D38D-094C4F63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Prepositions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372B54-420C-1AB6-20DA-C1AB8B550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4136123" cy="3599316"/>
          </a:xfrm>
        </p:spPr>
        <p:txBody>
          <a:bodyPr>
            <a:noAutofit/>
          </a:bodyPr>
          <a:lstStyle/>
          <a:p>
            <a:r>
              <a:rPr lang="en-US" sz="3200" dirty="0"/>
              <a:t>Prepositions in Spanish are pretty easy to understand as they often function in almost the same way as they do in English language.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49618236-AA42-5526-9267-5A0F3DBA0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734928"/>
            <a:ext cx="6303134" cy="5357663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3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Preposition 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19" y="2746185"/>
            <a:ext cx="4698355" cy="327802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noun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pronoun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Preposition + infinitive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Verb + preposition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7250" y="2746185"/>
            <a:ext cx="4700059" cy="318526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Contra</a:t>
            </a:r>
            <a:r>
              <a:rPr lang="en-US" dirty="0"/>
              <a:t> mi auto / </a:t>
            </a:r>
            <a:r>
              <a:rPr lang="en-US" i="1" dirty="0"/>
              <a:t>against my car</a:t>
            </a:r>
            <a:br>
              <a:rPr lang="en-US" i="1" dirty="0"/>
            </a:br>
            <a:r>
              <a:rPr lang="en-US" b="1" dirty="0"/>
              <a:t>Sin</a:t>
            </a:r>
            <a:r>
              <a:rPr lang="en-US" dirty="0"/>
              <a:t> dinero / </a:t>
            </a:r>
            <a:r>
              <a:rPr lang="en-US" i="1" dirty="0"/>
              <a:t>without money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Para</a:t>
            </a:r>
            <a:r>
              <a:rPr lang="en-US" dirty="0"/>
              <a:t> </a:t>
            </a:r>
            <a:r>
              <a:rPr lang="en-US" dirty="0" err="1"/>
              <a:t>mí</a:t>
            </a:r>
            <a:r>
              <a:rPr lang="en-US" dirty="0"/>
              <a:t> / </a:t>
            </a:r>
            <a:r>
              <a:rPr lang="en-US" i="1" dirty="0"/>
              <a:t>for me</a:t>
            </a:r>
            <a:br>
              <a:rPr lang="en-US" dirty="0"/>
            </a:br>
            <a:r>
              <a:rPr lang="en-US" b="1" dirty="0"/>
              <a:t>Entre</a:t>
            </a:r>
            <a:r>
              <a:rPr lang="en-US" dirty="0"/>
              <a:t> </a:t>
            </a:r>
            <a:r>
              <a:rPr lang="en-US" dirty="0" err="1"/>
              <a:t>nosotros</a:t>
            </a:r>
            <a:r>
              <a:rPr lang="en-US" dirty="0"/>
              <a:t> / </a:t>
            </a:r>
            <a:r>
              <a:rPr lang="en-US" i="1" dirty="0"/>
              <a:t>among us</a:t>
            </a:r>
            <a:br>
              <a:rPr lang="en-US" dirty="0"/>
            </a:br>
            <a:endParaRPr lang="en-US" dirty="0">
              <a:highlight>
                <a:srgbClr val="000000"/>
              </a:highligh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Sin</a:t>
            </a:r>
            <a:r>
              <a:rPr lang="en-US" dirty="0"/>
              <a:t> comer / </a:t>
            </a:r>
            <a:r>
              <a:rPr lang="en-US" i="1" dirty="0"/>
              <a:t>without eating</a:t>
            </a:r>
          </a:p>
          <a:p>
            <a:pPr marL="457200" indent="-457200">
              <a:buFont typeface="+mj-lt"/>
              <a:buAutoNum type="arabicPeriod"/>
            </a:pPr>
            <a:endParaRPr lang="en-US" i="1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Viniendo</a:t>
            </a:r>
            <a:r>
              <a:rPr lang="en-US" dirty="0"/>
              <a:t> </a:t>
            </a:r>
            <a:r>
              <a:rPr lang="en-US" b="1" dirty="0"/>
              <a:t>de</a:t>
            </a:r>
            <a:r>
              <a:rPr lang="en-US" dirty="0"/>
              <a:t> </a:t>
            </a:r>
            <a:r>
              <a:rPr lang="en-US" dirty="0" err="1"/>
              <a:t>lejos</a:t>
            </a:r>
            <a:r>
              <a:rPr lang="en-US" dirty="0"/>
              <a:t> / </a:t>
            </a:r>
            <a:r>
              <a:rPr lang="en-US" i="1" dirty="0"/>
              <a:t>coming from far away </a:t>
            </a:r>
          </a:p>
        </p:txBody>
      </p:sp>
    </p:spTree>
    <p:extLst>
      <p:ext uri="{BB962C8B-B14F-4D97-AF65-F5344CB8AC3E}">
        <p14:creationId xmlns:p14="http://schemas.microsoft.com/office/powerpoint/2010/main" val="2152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translate prepositions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Inglés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The good ones are fighting(</a:t>
            </a:r>
            <a:r>
              <a:rPr lang="en-US" dirty="0" err="1"/>
              <a:t>peleando</a:t>
            </a:r>
            <a:r>
              <a:rPr lang="en-US" dirty="0"/>
              <a:t>) </a:t>
            </a:r>
            <a:r>
              <a:rPr lang="en-US" b="1" dirty="0"/>
              <a:t>against</a:t>
            </a:r>
            <a:r>
              <a:rPr lang="en-US" dirty="0"/>
              <a:t> the bad ones.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 don’t go out </a:t>
            </a:r>
            <a:r>
              <a:rPr lang="en-US" b="1" dirty="0"/>
              <a:t>without</a:t>
            </a:r>
            <a:r>
              <a:rPr lang="en-US" dirty="0"/>
              <a:t> my phone.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This present (regalo) is </a:t>
            </a:r>
            <a:r>
              <a:rPr lang="en-US" b="1" dirty="0"/>
              <a:t>for</a:t>
            </a:r>
            <a:r>
              <a:rPr lang="en-US" dirty="0"/>
              <a:t> you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 don’t eat meat </a:t>
            </a:r>
            <a:r>
              <a:rPr lang="en-US" b="1" dirty="0"/>
              <a:t>during</a:t>
            </a:r>
            <a:r>
              <a:rPr lang="en-US" dirty="0"/>
              <a:t> the lent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The store is </a:t>
            </a:r>
            <a:r>
              <a:rPr lang="en-US" b="1" dirty="0"/>
              <a:t>between</a:t>
            </a:r>
            <a:r>
              <a:rPr lang="en-US" dirty="0"/>
              <a:t> those two houses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Español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Los buenos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peleando</a:t>
            </a:r>
            <a:r>
              <a:rPr lang="en-US" dirty="0"/>
              <a:t> contra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malos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no </a:t>
            </a:r>
            <a:r>
              <a:rPr lang="en-US" dirty="0" err="1"/>
              <a:t>salgo</a:t>
            </a:r>
            <a:r>
              <a:rPr lang="en-US" dirty="0"/>
              <a:t> sin mi </a:t>
            </a:r>
            <a:r>
              <a:rPr lang="en-US" dirty="0" err="1"/>
              <a:t>teléfono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Este regalo es para </a:t>
            </a:r>
            <a:r>
              <a:rPr lang="en-US" dirty="0" err="1"/>
              <a:t>tí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Yo</a:t>
            </a:r>
            <a:r>
              <a:rPr lang="en-US" dirty="0"/>
              <a:t> o </a:t>
            </a:r>
            <a:r>
              <a:rPr lang="en-US" dirty="0" err="1"/>
              <a:t>como</a:t>
            </a:r>
            <a:r>
              <a:rPr lang="en-US" dirty="0"/>
              <a:t> carne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cuaresma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 tienda </a:t>
            </a:r>
            <a:r>
              <a:rPr lang="en-US" dirty="0" err="1"/>
              <a:t>está</a:t>
            </a:r>
            <a:r>
              <a:rPr lang="en-US" dirty="0"/>
              <a:t> entre dos casas.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3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0AD7-38AA-7E4F-8B93-F2F84E3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Verbs endings  IN SPANISH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1592C-95A3-1CA8-A160-7F0142473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v</a:t>
            </a:r>
            <a:r>
              <a:rPr lang="en-US" sz="3200" b="1" dirty="0"/>
              <a:t>erbs 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B0EB0-6D58-E5F8-6141-29FA38AD49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ar</a:t>
            </a:r>
            <a:endParaRPr lang="en-US" dirty="0"/>
          </a:p>
          <a:p>
            <a:r>
              <a:rPr lang="en-US" dirty="0"/>
              <a:t>er</a:t>
            </a:r>
          </a:p>
          <a:p>
            <a:r>
              <a:rPr lang="en-US" dirty="0" err="1"/>
              <a:t>ir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0C289-A8C7-4462-8AEB-33E9F656EA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0ED96-68E4-3E5F-BF9C-AC32EFBE0B5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Abrazar</a:t>
            </a:r>
            <a:r>
              <a:rPr lang="en-US" dirty="0"/>
              <a:t> (to hug)</a:t>
            </a:r>
          </a:p>
          <a:p>
            <a:r>
              <a:rPr lang="en-US" dirty="0"/>
              <a:t>Comer (to eat)</a:t>
            </a:r>
          </a:p>
          <a:p>
            <a:r>
              <a:rPr lang="en-US" dirty="0" err="1"/>
              <a:t>Abrir</a:t>
            </a:r>
            <a:r>
              <a:rPr lang="en-US" dirty="0"/>
              <a:t> (to open)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99D955E-84D1-6BF2-3EAE-12FF45BCA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06247" y="4847143"/>
            <a:ext cx="3474720" cy="1683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9BDBB-EEA5-D232-1EFD-309E96FD0337}"/>
              </a:ext>
            </a:extLst>
          </p:cNvPr>
          <p:cNvSpPr txBox="1"/>
          <p:nvPr/>
        </p:nvSpPr>
        <p:spPr>
          <a:xfrm>
            <a:off x="6626087" y="8949164"/>
            <a:ext cx="475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grammar.spanishintexas.org/verbs/ir-verb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6BC9750-AC12-2210-724D-134D63C3E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319" y="4869201"/>
            <a:ext cx="3474720" cy="1638959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EDA52D7C-7907-EC74-2695-8EFC3C5948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93283" y="4854009"/>
            <a:ext cx="3474720" cy="169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4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DCF3-89AF-6F63-60A0-4767796EE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0" y="709919"/>
            <a:ext cx="9613861" cy="1080938"/>
          </a:xfrm>
        </p:spPr>
        <p:txBody>
          <a:bodyPr>
            <a:normAutofit/>
          </a:bodyPr>
          <a:lstStyle/>
          <a:p>
            <a:r>
              <a:rPr lang="en-US" sz="4000" b="1" dirty="0"/>
              <a:t>Conjugation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EBB6D-2EF9-D374-9162-8C59C8156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Step 1: Find the infinitive </a:t>
            </a:r>
            <a:r>
              <a:rPr lang="en-US" sz="2800" b="1" dirty="0" err="1"/>
              <a:t>Comprar</a:t>
            </a:r>
            <a:endParaRPr lang="en-US" sz="2800" b="1" dirty="0"/>
          </a:p>
          <a:p>
            <a:r>
              <a:rPr lang="en-US" sz="2800" b="1" dirty="0"/>
              <a:t>Step 2: Drop the ‘AR’ to leave the STEM        </a:t>
            </a:r>
            <a:r>
              <a:rPr lang="en-US" sz="2800" b="1" dirty="0" err="1"/>
              <a:t>comprar</a:t>
            </a:r>
            <a:r>
              <a:rPr lang="en-US" sz="2800" b="1" dirty="0"/>
              <a:t>         </a:t>
            </a:r>
            <a:r>
              <a:rPr lang="en-US" sz="2800" b="1" dirty="0" err="1"/>
              <a:t>compr</a:t>
            </a:r>
            <a:endParaRPr lang="en-US" sz="2800" b="1" dirty="0"/>
          </a:p>
          <a:p>
            <a:r>
              <a:rPr lang="en-US" sz="2800" b="1" dirty="0"/>
              <a:t>Step 3: Add the new ending </a:t>
            </a: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dirty="0" err="1"/>
              <a:t>compro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15323E3-06A8-36F7-2579-FFB46D549A21}"/>
              </a:ext>
            </a:extLst>
          </p:cNvPr>
          <p:cNvSpPr/>
          <p:nvPr/>
        </p:nvSpPr>
        <p:spPr>
          <a:xfrm>
            <a:off x="7776565" y="2880360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60BD154-B9F6-6A4A-776F-BA25F96327FC}"/>
              </a:ext>
            </a:extLst>
          </p:cNvPr>
          <p:cNvSpPr/>
          <p:nvPr/>
        </p:nvSpPr>
        <p:spPr>
          <a:xfrm>
            <a:off x="9974141" y="2880360"/>
            <a:ext cx="64008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5A4C8D41-2F7A-84D5-DFD8-E79683DFC513}"/>
              </a:ext>
            </a:extLst>
          </p:cNvPr>
          <p:cNvSpPr/>
          <p:nvPr/>
        </p:nvSpPr>
        <p:spPr>
          <a:xfrm flipV="1">
            <a:off x="1714938" y="3108960"/>
            <a:ext cx="365760" cy="64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80EAC8E3-FA66-798E-8D25-EDD49D1C9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5715" y="3643023"/>
            <a:ext cx="3931920" cy="2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37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52C1-81B5-A6B9-FB86-546B30EC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Regular verbs – present tense endings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F879-C1BC-D3CE-2FF1-89BFE523E8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 err="1"/>
              <a:t>ar</a:t>
            </a:r>
            <a:endParaRPr lang="en-US" sz="4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E82A4-FC30-BA6E-5532-FF633FF5EC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as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–a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amos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ais</a:t>
            </a:r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538FA-8DEE-1994-09C3-1759EA0D27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/>
              <a:t>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0B91FE-055E-8222-7AC9-CFFBED629DF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emos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éis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sz="2000" b="1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828396-1B22-C889-3E00-8B611B668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4000" b="1" dirty="0" err="1"/>
              <a:t>ir</a:t>
            </a:r>
            <a:endParaRPr lang="en-US" sz="4000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0436D3-E43C-FCC8-5E9F-EA12785F5D5D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000" b="1" dirty="0" err="1"/>
              <a:t>Yo</a:t>
            </a:r>
            <a:r>
              <a:rPr lang="en-US" sz="2000" b="1" dirty="0"/>
              <a:t> – o</a:t>
            </a:r>
          </a:p>
          <a:p>
            <a:r>
              <a:rPr lang="en-US" sz="2000" b="1" dirty="0"/>
              <a:t>Tú – es</a:t>
            </a:r>
          </a:p>
          <a:p>
            <a:r>
              <a:rPr lang="en-US" sz="2000" b="1" dirty="0"/>
              <a:t>El/Ella/</a:t>
            </a:r>
            <a:r>
              <a:rPr lang="en-US" sz="2000" b="1" dirty="0" err="1"/>
              <a:t>Usted</a:t>
            </a:r>
            <a:r>
              <a:rPr lang="en-US" sz="2000" b="1" dirty="0"/>
              <a:t> –e </a:t>
            </a:r>
          </a:p>
          <a:p>
            <a:r>
              <a:rPr lang="en-US" sz="2000" b="1" dirty="0" err="1"/>
              <a:t>Nosotros</a:t>
            </a:r>
            <a:r>
              <a:rPr lang="en-US" sz="2000" b="1" dirty="0"/>
              <a:t> – </a:t>
            </a:r>
            <a:r>
              <a:rPr lang="en-US" sz="2000" b="1" dirty="0" err="1"/>
              <a:t>imos</a:t>
            </a:r>
            <a:endParaRPr lang="en-US" sz="2000" b="1" dirty="0"/>
          </a:p>
          <a:p>
            <a:r>
              <a:rPr lang="en-US" sz="2000" b="1" dirty="0" err="1"/>
              <a:t>Vosotros</a:t>
            </a:r>
            <a:r>
              <a:rPr lang="en-US" sz="2000" b="1" dirty="0"/>
              <a:t> – </a:t>
            </a:r>
            <a:r>
              <a:rPr lang="en-US" sz="2000" b="1" dirty="0" err="1"/>
              <a:t>ís</a:t>
            </a:r>
            <a:endParaRPr lang="en-US" sz="2000" b="1" dirty="0"/>
          </a:p>
          <a:p>
            <a:r>
              <a:rPr lang="en-US" sz="2000" b="1" dirty="0" err="1"/>
              <a:t>Ellos</a:t>
            </a:r>
            <a:r>
              <a:rPr lang="en-US" sz="2000" b="1" dirty="0"/>
              <a:t>/</a:t>
            </a:r>
            <a:r>
              <a:rPr lang="en-US" sz="2000" b="1" dirty="0" err="1"/>
              <a:t>Ellas</a:t>
            </a:r>
            <a:r>
              <a:rPr lang="en-US" sz="2000" b="1" dirty="0"/>
              <a:t>/</a:t>
            </a:r>
            <a:r>
              <a:rPr lang="en-US" sz="2000" b="1" dirty="0" err="1"/>
              <a:t>Ustedes</a:t>
            </a:r>
            <a:r>
              <a:rPr lang="en-US" sz="2000" b="1" dirty="0"/>
              <a:t> - </a:t>
            </a:r>
            <a:r>
              <a:rPr lang="en-US" sz="2000" b="1" dirty="0" err="1"/>
              <a:t>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ar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dirty="0" err="1"/>
              <a:t>amos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ais</a:t>
            </a: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an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abraz</a:t>
            </a:r>
            <a:r>
              <a:rPr lang="en-US" sz="3200" dirty="0"/>
              <a:t>/</a:t>
            </a:r>
            <a:r>
              <a:rPr lang="en-US" sz="3200" dirty="0" err="1"/>
              <a:t>ar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sz="2400" b="1" u="sng" dirty="0" err="1"/>
              <a:t>abraz</a:t>
            </a:r>
            <a:r>
              <a:rPr lang="en-US" sz="2400" b="1" u="sng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 err="1">
                <a:highlight>
                  <a:srgbClr val="000000"/>
                </a:highlight>
              </a:rPr>
              <a:t>amos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ais</a:t>
            </a: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 </a:t>
            </a:r>
            <a:r>
              <a:rPr lang="en-US" sz="2400" b="1" u="sng" dirty="0" err="1"/>
              <a:t>abraz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an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2AF8C4-43F8-F476-D1F4-ECAE89E29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32790" y="2336873"/>
            <a:ext cx="2377440" cy="20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“er”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e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éis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/>
              <a:t>com</a:t>
            </a:r>
            <a:r>
              <a:rPr lang="en-US" sz="3200" dirty="0"/>
              <a:t>/er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/>
              <a:t>com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b="1" u="sng" dirty="0"/>
              <a:t>com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é</a:t>
            </a:r>
            <a:r>
              <a:rPr lang="en-US" sz="2400" b="1" dirty="0" err="1">
                <a:highlight>
                  <a:srgbClr val="000000"/>
                </a:highlight>
              </a:rPr>
              <a:t>is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–com/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5D1054C-641E-0AFF-9606-0A5F5E2F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8028" y="233687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9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61C0-2949-0D2D-1810-20AA8B5F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Conjugation – “</a:t>
            </a:r>
            <a:r>
              <a:rPr lang="en-US" sz="4000" b="1" dirty="0" err="1"/>
              <a:t>ir</a:t>
            </a:r>
            <a:r>
              <a:rPr lang="en-US" sz="4000" b="1" dirty="0"/>
              <a:t>” 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B34-93A2-5DDA-F56C-FD93EC260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2438F-0814-207C-0439-7E63B30C89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o</a:t>
            </a:r>
          </a:p>
          <a:p>
            <a:r>
              <a:rPr lang="en-US" sz="2400" b="1" dirty="0"/>
              <a:t>Tú – es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–e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dirty="0" err="1"/>
              <a:t>i</a:t>
            </a:r>
            <a:r>
              <a:rPr lang="en-US" sz="2400" b="1" dirty="0" err="1"/>
              <a:t>mos</a:t>
            </a:r>
            <a:endParaRPr lang="en-US" sz="2400" b="1" dirty="0"/>
          </a:p>
          <a:p>
            <a:r>
              <a:rPr lang="en-US" sz="2400" b="1" dirty="0" err="1"/>
              <a:t>Vosotros</a:t>
            </a:r>
            <a:r>
              <a:rPr lang="en-US" sz="2400" b="1" dirty="0"/>
              <a:t> – </a:t>
            </a:r>
            <a:r>
              <a:rPr lang="en-US" sz="2400" b="1" dirty="0" err="1"/>
              <a:t>ís</a:t>
            </a:r>
            <a:endParaRPr lang="en-US" sz="2400" b="1" dirty="0"/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- </a:t>
            </a:r>
            <a:r>
              <a:rPr lang="en-US" sz="2400" b="1" dirty="0" err="1"/>
              <a:t>en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448A-6107-5A60-A66B-F6B9F8F0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Verbo: </a:t>
            </a:r>
            <a:r>
              <a:rPr lang="en-US" sz="3200" u="sng" dirty="0" err="1"/>
              <a:t>abr</a:t>
            </a:r>
            <a:r>
              <a:rPr lang="en-US" sz="3200" dirty="0"/>
              <a:t>/</a:t>
            </a:r>
            <a:r>
              <a:rPr lang="en-US" sz="3200" dirty="0" err="1"/>
              <a:t>ir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905FF3-29D0-4126-5CE6-713DEF5E12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b="1" dirty="0" err="1"/>
              <a:t>Yo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sz="2400" b="1" dirty="0">
                <a:highlight>
                  <a:srgbClr val="000000"/>
                </a:highlight>
              </a:rPr>
              <a:t>o</a:t>
            </a:r>
          </a:p>
          <a:p>
            <a:r>
              <a:rPr lang="en-US" sz="2400" b="1" dirty="0"/>
              <a:t>Tú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s</a:t>
            </a:r>
          </a:p>
          <a:p>
            <a:r>
              <a:rPr lang="en-US" sz="2400" b="1" dirty="0"/>
              <a:t>El/Ella/</a:t>
            </a:r>
            <a:r>
              <a:rPr lang="en-US" sz="2400" b="1" dirty="0" err="1"/>
              <a:t>Usted</a:t>
            </a:r>
            <a:r>
              <a:rPr lang="en-US" sz="2400" b="1" dirty="0"/>
              <a:t> –</a:t>
            </a:r>
            <a:r>
              <a:rPr lang="en-US" b="1" u="sng" dirty="0" err="1"/>
              <a:t>abr</a:t>
            </a:r>
            <a:r>
              <a:rPr lang="en-US" sz="2400" b="1" u="sng" dirty="0"/>
              <a:t>/</a:t>
            </a:r>
            <a:r>
              <a:rPr lang="en-US" b="1" dirty="0">
                <a:highlight>
                  <a:srgbClr val="000000"/>
                </a:highlight>
              </a:rPr>
              <a:t>e</a:t>
            </a:r>
            <a:r>
              <a:rPr lang="en-US" sz="2400" b="1" dirty="0">
                <a:highlight>
                  <a:srgbClr val="000000"/>
                </a:highlight>
              </a:rPr>
              <a:t> </a:t>
            </a:r>
          </a:p>
          <a:p>
            <a:r>
              <a:rPr lang="en-US" sz="2400" b="1" dirty="0" err="1"/>
              <a:t>Nosotros</a:t>
            </a:r>
            <a:r>
              <a:rPr lang="en-US" sz="2400" b="1" dirty="0"/>
              <a:t> – </a:t>
            </a:r>
            <a:r>
              <a:rPr lang="en-US" b="1" u="sng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i</a:t>
            </a:r>
            <a:r>
              <a:rPr lang="en-US" sz="2400" b="1" dirty="0" err="1">
                <a:highlight>
                  <a:srgbClr val="000000"/>
                </a:highlight>
              </a:rPr>
              <a:t>mos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Vosotros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í</a:t>
            </a:r>
            <a:r>
              <a:rPr lang="en-US" sz="2400" b="1" dirty="0" err="1">
                <a:highlight>
                  <a:srgbClr val="000000"/>
                </a:highlight>
              </a:rPr>
              <a:t>s</a:t>
            </a:r>
            <a:endParaRPr lang="en-US" sz="2400" b="1" dirty="0">
              <a:highlight>
                <a:srgbClr val="000000"/>
              </a:highlight>
            </a:endParaRPr>
          </a:p>
          <a:p>
            <a:r>
              <a:rPr lang="en-US" sz="2400" b="1" dirty="0" err="1"/>
              <a:t>Ellos</a:t>
            </a:r>
            <a:r>
              <a:rPr lang="en-US" sz="2400" b="1" dirty="0"/>
              <a:t>/</a:t>
            </a:r>
            <a:r>
              <a:rPr lang="en-US" sz="2400" b="1" dirty="0" err="1"/>
              <a:t>Ellas</a:t>
            </a:r>
            <a:r>
              <a:rPr lang="en-US" sz="2400" b="1" dirty="0"/>
              <a:t>/</a:t>
            </a:r>
            <a:r>
              <a:rPr lang="en-US" sz="2400" b="1" dirty="0" err="1"/>
              <a:t>Ustedes</a:t>
            </a:r>
            <a:r>
              <a:rPr lang="en-US" sz="2400" b="1" dirty="0"/>
              <a:t> –</a:t>
            </a:r>
            <a:r>
              <a:rPr lang="en-US" sz="2400" b="1" dirty="0" err="1"/>
              <a:t>abr</a:t>
            </a:r>
            <a:r>
              <a:rPr lang="en-US" sz="2400" b="1" dirty="0"/>
              <a:t>/</a:t>
            </a:r>
            <a:r>
              <a:rPr lang="en-US" b="1" dirty="0" err="1">
                <a:highlight>
                  <a:srgbClr val="000000"/>
                </a:highlight>
              </a:rPr>
              <a:t>e</a:t>
            </a:r>
            <a:r>
              <a:rPr lang="en-US" sz="2400" b="1" dirty="0" err="1">
                <a:highlight>
                  <a:srgbClr val="000000"/>
                </a:highlight>
              </a:rPr>
              <a:t>n</a:t>
            </a:r>
            <a:endParaRPr lang="en-US" dirty="0">
              <a:highlight>
                <a:srgbClr val="000000"/>
              </a:highlight>
            </a:endParaRPr>
          </a:p>
          <a:p>
            <a:endParaRPr lang="en-US" dirty="0"/>
          </a:p>
        </p:txBody>
      </p:sp>
      <p:pic>
        <p:nvPicPr>
          <p:cNvPr id="9" name="Picture 8" descr="Shape, icon&#10;&#10;Description automatically generated">
            <a:extLst>
              <a:ext uri="{FF2B5EF4-FFF2-40B4-BE49-F238E27FC236}">
                <a16:creationId xmlns:a16="http://schemas.microsoft.com/office/drawing/2014/main" id="{4D89B14F-559B-978A-9B0D-A998F7003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20908" y="2596118"/>
            <a:ext cx="2377440" cy="216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3F69-8C09-6779-6364-0C63A618D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Regular -</a:t>
            </a:r>
            <a:r>
              <a:rPr lang="en-US" sz="4000" b="1" dirty="0" err="1"/>
              <a:t>ar</a:t>
            </a:r>
            <a:r>
              <a:rPr lang="en-US" sz="4000" b="1" dirty="0"/>
              <a:t> verbs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6BF334-9B43-C9C4-29EE-2FBA25087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602519"/>
              </p:ext>
            </p:extLst>
          </p:nvPr>
        </p:nvGraphicFramePr>
        <p:xfrm>
          <a:off x="681038" y="2336800"/>
          <a:ext cx="9613899" cy="410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633">
                  <a:extLst>
                    <a:ext uri="{9D8B030D-6E8A-4147-A177-3AD203B41FA5}">
                      <a16:colId xmlns:a16="http://schemas.microsoft.com/office/drawing/2014/main" val="3725157410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4133267167"/>
                    </a:ext>
                  </a:extLst>
                </a:gridCol>
                <a:gridCol w="3204633">
                  <a:extLst>
                    <a:ext uri="{9D8B030D-6E8A-4147-A177-3AD203B41FA5}">
                      <a16:colId xmlns:a16="http://schemas.microsoft.com/office/drawing/2014/main" val="2003220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Ar</a:t>
                      </a:r>
                      <a:r>
                        <a:rPr lang="en-US" sz="2000" b="1" dirty="0"/>
                        <a:t> -Verbs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Er - 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Ir</a:t>
                      </a:r>
                      <a:r>
                        <a:rPr lang="en-US" sz="2000" b="1" dirty="0"/>
                        <a:t> - Verbs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81342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Amar – to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Comer – to 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Vivir</a:t>
                      </a:r>
                      <a:r>
                        <a:rPr lang="en-US" dirty="0"/>
                        <a:t> – to live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Compar</a:t>
                      </a:r>
                      <a:r>
                        <a:rPr lang="en-US" dirty="0"/>
                        <a:t> – to buy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Crecer</a:t>
                      </a:r>
                      <a:r>
                        <a:rPr lang="en-US" dirty="0"/>
                        <a:t> – to grow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Escribir</a:t>
                      </a:r>
                      <a:r>
                        <a:rPr lang="en-US" dirty="0"/>
                        <a:t> – to write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22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Estudiar</a:t>
                      </a:r>
                      <a:r>
                        <a:rPr lang="en-US" dirty="0"/>
                        <a:t> –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Subir</a:t>
                      </a:r>
                      <a:r>
                        <a:rPr lang="en-US" dirty="0"/>
                        <a:t> – to go up/ to climb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500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Caminar</a:t>
                      </a:r>
                      <a:r>
                        <a:rPr lang="en-US" dirty="0"/>
                        <a:t> – to 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Cojer</a:t>
                      </a:r>
                      <a:r>
                        <a:rPr lang="en-US" dirty="0"/>
                        <a:t> – to grab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Abrir</a:t>
                      </a:r>
                      <a:r>
                        <a:rPr lang="en-US" dirty="0"/>
                        <a:t> – to 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64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Necesitar</a:t>
                      </a:r>
                      <a:r>
                        <a:rPr lang="en-US" dirty="0"/>
                        <a:t> – to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Correr</a:t>
                      </a:r>
                      <a:r>
                        <a:rPr lang="en-US" dirty="0"/>
                        <a:t> – to 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4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Viajar</a:t>
                      </a:r>
                      <a:r>
                        <a:rPr lang="en-US" dirty="0"/>
                        <a:t> – to 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Deber</a:t>
                      </a:r>
                      <a:r>
                        <a:rPr lang="en-US" dirty="0"/>
                        <a:t> – to 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Exigir</a:t>
                      </a:r>
                      <a:r>
                        <a:rPr lang="en-US" dirty="0"/>
                        <a:t> – to demand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12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Buscar</a:t>
                      </a:r>
                      <a:r>
                        <a:rPr lang="en-US" dirty="0"/>
                        <a:t> – to look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Temer – to fear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Existir</a:t>
                      </a:r>
                      <a:r>
                        <a:rPr lang="en-US" dirty="0"/>
                        <a:t> – to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0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Pensar</a:t>
                      </a:r>
                      <a:r>
                        <a:rPr lang="en-US" dirty="0"/>
                        <a:t> – to think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Escoger</a:t>
                      </a:r>
                      <a:r>
                        <a:rPr lang="en-US" dirty="0"/>
                        <a:t> – to choose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Aplaudir</a:t>
                      </a:r>
                      <a:r>
                        <a:rPr lang="en-US" dirty="0"/>
                        <a:t> – to clap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Llevar</a:t>
                      </a:r>
                      <a:r>
                        <a:rPr lang="en-US" dirty="0"/>
                        <a:t> – to carry/to take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Aprender</a:t>
                      </a:r>
                      <a:r>
                        <a:rPr lang="en-US" dirty="0"/>
                        <a:t> –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Asistir</a:t>
                      </a:r>
                      <a:r>
                        <a:rPr lang="en-US" dirty="0"/>
                        <a:t> – to attend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17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Abrazar</a:t>
                      </a:r>
                      <a:r>
                        <a:rPr lang="en-US" dirty="0"/>
                        <a:t> – to hug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Vender – to sale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Pemitir</a:t>
                      </a:r>
                      <a:r>
                        <a:rPr lang="en-US" dirty="0"/>
                        <a:t> – to allow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839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30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47C0-74E4-6425-03B5-E7D57FBA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Let’s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BDC0C-E180-EF3F-E749-FD9DA8B55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Infinitive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72549-B0F7-41AB-D57A-01A59C510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+ </a:t>
            </a:r>
            <a:r>
              <a:rPr lang="en-US" dirty="0" err="1"/>
              <a:t>caminar</a:t>
            </a:r>
            <a:endParaRPr lang="en-US" dirty="0"/>
          </a:p>
          <a:p>
            <a:r>
              <a:rPr lang="en-US" dirty="0"/>
              <a:t>Tú +  comer</a:t>
            </a:r>
          </a:p>
          <a:p>
            <a:r>
              <a:rPr lang="en-US" dirty="0"/>
              <a:t>El + </a:t>
            </a:r>
            <a:r>
              <a:rPr lang="en-US" dirty="0" err="1"/>
              <a:t>vivir</a:t>
            </a:r>
            <a:endParaRPr lang="en-US" dirty="0"/>
          </a:p>
          <a:p>
            <a:r>
              <a:rPr lang="en-US" dirty="0" err="1"/>
              <a:t>Nosotros</a:t>
            </a:r>
            <a:r>
              <a:rPr lang="en-US" dirty="0"/>
              <a:t> + </a:t>
            </a:r>
            <a:r>
              <a:rPr lang="en-US" dirty="0" err="1"/>
              <a:t>viajar</a:t>
            </a:r>
            <a:endParaRPr lang="en-US" dirty="0"/>
          </a:p>
          <a:p>
            <a:r>
              <a:rPr lang="en-US" dirty="0" err="1"/>
              <a:t>Vosotros</a:t>
            </a:r>
            <a:r>
              <a:rPr lang="en-US" dirty="0"/>
              <a:t> + </a:t>
            </a:r>
            <a:r>
              <a:rPr lang="en-US" dirty="0" err="1"/>
              <a:t>aprender</a:t>
            </a:r>
            <a:endParaRPr lang="en-US" dirty="0"/>
          </a:p>
          <a:p>
            <a:r>
              <a:rPr lang="en-US" dirty="0" err="1"/>
              <a:t>Ustedes</a:t>
            </a:r>
            <a:r>
              <a:rPr lang="en-US" dirty="0"/>
              <a:t> + </a:t>
            </a:r>
            <a:r>
              <a:rPr lang="en-US" dirty="0" err="1"/>
              <a:t>aplaudir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505CE-F815-9C2B-48E3-F20494585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Conjugation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89837-0674-EFA6-3163-0DE4C72644F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u="sng" dirty="0" err="1"/>
              <a:t>camin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o </a:t>
            </a:r>
          </a:p>
          <a:p>
            <a:r>
              <a:rPr lang="en-US" dirty="0"/>
              <a:t>Tú </a:t>
            </a:r>
            <a:r>
              <a:rPr lang="en-US" u="sng" dirty="0"/>
              <a:t>com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es</a:t>
            </a:r>
          </a:p>
          <a:p>
            <a:r>
              <a:rPr lang="en-US" dirty="0"/>
              <a:t>El </a:t>
            </a:r>
            <a:r>
              <a:rPr lang="en-US" u="sng" dirty="0" err="1"/>
              <a:t>viv</a:t>
            </a:r>
            <a:r>
              <a:rPr lang="en-US" dirty="0"/>
              <a:t> </a:t>
            </a:r>
            <a:r>
              <a:rPr lang="en-US" dirty="0">
                <a:highlight>
                  <a:srgbClr val="000000"/>
                </a:highlight>
              </a:rPr>
              <a:t>e</a:t>
            </a:r>
          </a:p>
          <a:p>
            <a:r>
              <a:rPr lang="en-US" dirty="0" err="1"/>
              <a:t>Nosotros</a:t>
            </a:r>
            <a:r>
              <a:rPr lang="en-US" dirty="0"/>
              <a:t> </a:t>
            </a:r>
            <a:r>
              <a:rPr lang="en-US" u="sng" dirty="0" err="1"/>
              <a:t>viaj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amos</a:t>
            </a:r>
            <a:endParaRPr lang="en-US" dirty="0">
              <a:highlight>
                <a:srgbClr val="000000"/>
              </a:highlight>
            </a:endParaRPr>
          </a:p>
          <a:p>
            <a:r>
              <a:rPr lang="en-US" dirty="0" err="1"/>
              <a:t>Vosotros</a:t>
            </a:r>
            <a:r>
              <a:rPr lang="en-US" dirty="0"/>
              <a:t> </a:t>
            </a:r>
            <a:r>
              <a:rPr lang="en-US" u="sng" dirty="0" err="1"/>
              <a:t>aprend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éis</a:t>
            </a:r>
            <a:endParaRPr lang="en-US" dirty="0">
              <a:highlight>
                <a:srgbClr val="000000"/>
              </a:highlight>
            </a:endParaRPr>
          </a:p>
          <a:p>
            <a:r>
              <a:rPr lang="en-US" dirty="0" err="1"/>
              <a:t>Ustedes</a:t>
            </a:r>
            <a:r>
              <a:rPr lang="en-US" dirty="0"/>
              <a:t> </a:t>
            </a:r>
            <a:r>
              <a:rPr lang="en-US" u="sng" dirty="0" err="1"/>
              <a:t>aplaud</a:t>
            </a:r>
            <a:r>
              <a:rPr lang="en-US" dirty="0"/>
              <a:t> </a:t>
            </a:r>
            <a:r>
              <a:rPr lang="en-US" dirty="0" err="1">
                <a:highlight>
                  <a:srgbClr val="000000"/>
                </a:highlight>
              </a:rPr>
              <a:t>en</a:t>
            </a:r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173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132</TotalTime>
  <Words>900</Words>
  <Application>Microsoft Office PowerPoint</Application>
  <PresentationFormat>Widescreen</PresentationFormat>
  <Paragraphs>196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Berlin</vt:lpstr>
      <vt:lpstr>Intermediate Part 1</vt:lpstr>
      <vt:lpstr>Verbs endings  IN SPANISH</vt:lpstr>
      <vt:lpstr>Conjugation</vt:lpstr>
      <vt:lpstr>Regular verbs – present tense endings</vt:lpstr>
      <vt:lpstr>Conjugation – “ar” ending</vt:lpstr>
      <vt:lpstr>Conjugation – “er” ending</vt:lpstr>
      <vt:lpstr>Conjugation – “ir” ending</vt:lpstr>
      <vt:lpstr>Regular -ar verbs </vt:lpstr>
      <vt:lpstr>Let’s practice</vt:lpstr>
      <vt:lpstr>Conversation practice</vt:lpstr>
      <vt:lpstr>Let’s translate</vt:lpstr>
      <vt:lpstr>Prepositions</vt:lpstr>
      <vt:lpstr>Preposition uses</vt:lpstr>
      <vt:lpstr>Let’s translate prepositions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Emma Garcia</dc:creator>
  <cp:lastModifiedBy>Lindsey Stapel</cp:lastModifiedBy>
  <cp:revision>30</cp:revision>
  <dcterms:created xsi:type="dcterms:W3CDTF">2022-10-19T20:25:11Z</dcterms:created>
  <dcterms:modified xsi:type="dcterms:W3CDTF">2024-10-18T02:16:45Z</dcterms:modified>
</cp:coreProperties>
</file>