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68" r:id="rId3"/>
    <p:sldId id="289" r:id="rId4"/>
    <p:sldId id="273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29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3283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0184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23005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11280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3220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7576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9928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4139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0443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8044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000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6930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4296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067EDB11-C0EA-487A-8C22-AE3FBA35FAFC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8767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67EDB11-C0EA-487A-8C22-AE3FBA35FAFC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255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e-ele.com/los-colores-ele-aprende-espanol-arche-el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roscuentos.com.ar/2014_06_01_archive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reeimageslive.co.uk/free_stock_image/consonants-jpg" TargetMode="Externa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9D0A7-7890-351E-9FD2-245D302987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/>
              <a:t>Beginner </a:t>
            </a:r>
            <a:r>
              <a:rPr lang="en-US" sz="8000" dirty="0"/>
              <a:t>Part 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F58851-56FD-78E6-4F02-BDA8E2C88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748892"/>
          </a:xfrm>
        </p:spPr>
        <p:txBody>
          <a:bodyPr>
            <a:noAutofit/>
          </a:bodyPr>
          <a:lstStyle/>
          <a:p>
            <a:pPr algn="r"/>
            <a:r>
              <a:rPr lang="en-US" sz="4400" b="1" dirty="0" err="1"/>
              <a:t>Clase</a:t>
            </a:r>
            <a:r>
              <a:rPr lang="en-US" sz="4400" b="1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77600389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B9CFA-57B2-95C6-61F4-4245937B9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Escucha</a:t>
            </a:r>
            <a:r>
              <a:rPr lang="en-US" sz="4800" dirty="0"/>
              <a:t> y escribe…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796FE-9B32-0C64-4406-05F1D3A42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728" y="1886744"/>
            <a:ext cx="5189857" cy="576262"/>
          </a:xfrm>
        </p:spPr>
        <p:txBody>
          <a:bodyPr/>
          <a:lstStyle/>
          <a:p>
            <a:r>
              <a:rPr lang="en-US" sz="2800" b="1" dirty="0" err="1"/>
              <a:t>Español</a:t>
            </a:r>
            <a:endParaRPr lang="en-US" sz="28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5CD1AD-E854-4EC9-8E10-E0FB80C39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729" y="2429035"/>
            <a:ext cx="5189856" cy="393192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/>
              <a:t>a-</a:t>
            </a:r>
            <a:r>
              <a:rPr lang="en-US" sz="3200" dirty="0" err="1"/>
              <a:t>ra</a:t>
            </a:r>
            <a:r>
              <a:rPr lang="en-US" sz="3200" dirty="0"/>
              <a:t>-</a:t>
            </a:r>
            <a:r>
              <a:rPr lang="en-US" sz="3200" dirty="0" err="1"/>
              <a:t>ña</a:t>
            </a:r>
            <a:r>
              <a:rPr lang="en-US" sz="3200" dirty="0"/>
              <a:t> = </a:t>
            </a:r>
            <a:r>
              <a:rPr lang="en-US" sz="3200" dirty="0" err="1"/>
              <a:t>araña</a:t>
            </a:r>
            <a:endParaRPr lang="en-US" sz="3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/>
              <a:t>be-</a:t>
            </a:r>
            <a:r>
              <a:rPr lang="en-US" sz="3200" dirty="0" err="1"/>
              <a:t>bé</a:t>
            </a:r>
            <a:r>
              <a:rPr lang="en-US" sz="3200" dirty="0"/>
              <a:t> = </a:t>
            </a:r>
            <a:r>
              <a:rPr lang="en-US" sz="3200" dirty="0" err="1"/>
              <a:t>bebé</a:t>
            </a:r>
            <a:endParaRPr lang="en-US" sz="3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/>
              <a:t>ca-</a:t>
            </a:r>
            <a:r>
              <a:rPr lang="en-US" sz="3200" dirty="0" err="1"/>
              <a:t>sa</a:t>
            </a:r>
            <a:r>
              <a:rPr lang="en-US" sz="3200" dirty="0"/>
              <a:t> = casa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 err="1"/>
              <a:t>cho</a:t>
            </a:r>
            <a:r>
              <a:rPr lang="en-US" sz="3200" dirty="0"/>
              <a:t>-co-la-</a:t>
            </a:r>
            <a:r>
              <a:rPr lang="en-US" sz="3200" dirty="0" err="1"/>
              <a:t>te</a:t>
            </a:r>
            <a:r>
              <a:rPr lang="en-US" sz="3200" dirty="0"/>
              <a:t> = chocolate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/>
              <a:t>de-do = </a:t>
            </a:r>
            <a:r>
              <a:rPr lang="en-US" sz="3200" dirty="0" err="1"/>
              <a:t>dedo</a:t>
            </a:r>
            <a:endParaRPr lang="en-US" sz="3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/>
              <a:t>e-le-fan-</a:t>
            </a:r>
            <a:r>
              <a:rPr lang="en-US" sz="3200" dirty="0" err="1"/>
              <a:t>te</a:t>
            </a:r>
            <a:r>
              <a:rPr lang="en-US" sz="3200" dirty="0"/>
              <a:t> = Elefante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 err="1"/>
              <a:t>fue</a:t>
            </a:r>
            <a:r>
              <a:rPr lang="en-US" sz="3200" dirty="0"/>
              <a:t>-go = </a:t>
            </a:r>
            <a:r>
              <a:rPr lang="en-US" sz="3200" dirty="0" err="1"/>
              <a:t>fuego</a:t>
            </a:r>
            <a:endParaRPr lang="en-US" sz="3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/>
              <a:t>ga – </a:t>
            </a:r>
            <a:r>
              <a:rPr lang="en-US" sz="3200" dirty="0" err="1"/>
              <a:t>llo</a:t>
            </a:r>
            <a:r>
              <a:rPr lang="en-US" sz="3200" dirty="0"/>
              <a:t> = </a:t>
            </a:r>
            <a:r>
              <a:rPr lang="en-US" sz="3200" dirty="0" err="1"/>
              <a:t>gallo</a:t>
            </a:r>
            <a:endParaRPr lang="en-US" sz="3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/>
              <a:t>ho – ja = hoja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/>
              <a:t>is-la = </a:t>
            </a:r>
            <a:r>
              <a:rPr lang="en-US" sz="3200" dirty="0" err="1"/>
              <a:t>isla</a:t>
            </a:r>
            <a:endParaRPr lang="en-US" sz="3200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EDD5A8-7923-ECB4-7427-16B1CF1C4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06218" y="1852773"/>
            <a:ext cx="5194583" cy="576262"/>
          </a:xfrm>
        </p:spPr>
        <p:txBody>
          <a:bodyPr/>
          <a:lstStyle/>
          <a:p>
            <a:r>
              <a:rPr lang="en-US" sz="2800" b="1" dirty="0" err="1"/>
              <a:t>Inglés</a:t>
            </a:r>
            <a:endParaRPr lang="en-US" sz="28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D33661-79E7-99B4-DC94-6A9F695E7C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58683" y="2429035"/>
            <a:ext cx="5194583" cy="39319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spider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baby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house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chocolate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finger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elephant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fire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rooster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leave / sheet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island</a:t>
            </a:r>
          </a:p>
        </p:txBody>
      </p:sp>
    </p:spTree>
    <p:extLst>
      <p:ext uri="{BB962C8B-B14F-4D97-AF65-F5344CB8AC3E}">
        <p14:creationId xmlns:p14="http://schemas.microsoft.com/office/powerpoint/2010/main" val="635736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9CA36-E804-8CE5-2C91-2AEE7891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628" y="2616864"/>
            <a:ext cx="3444211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/>
              <a:t>Los </a:t>
            </a:r>
            <a:r>
              <a:rPr lang="en-US" sz="4800" dirty="0" err="1"/>
              <a:t>Números</a:t>
            </a:r>
            <a:endParaRPr lang="en-US" sz="4800" dirty="0"/>
          </a:p>
        </p:txBody>
      </p:sp>
      <p:pic>
        <p:nvPicPr>
          <p:cNvPr id="3" name="image1.png" descr="A group of numbers on a white background&#10;&#10;Description automatically generated">
            <a:extLst>
              <a:ext uri="{FF2B5EF4-FFF2-40B4-BE49-F238E27FC236}">
                <a16:creationId xmlns:a16="http://schemas.microsoft.com/office/drawing/2014/main" id="{399C6415-E5DE-3AC1-CDC7-BD2BEA227BF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3025" y="1282700"/>
            <a:ext cx="5867400" cy="42926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9187160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9CA36-E804-8CE5-2C91-2AEE7891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805" y="2616864"/>
            <a:ext cx="3444211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/>
              <a:t>Los </a:t>
            </a:r>
            <a:r>
              <a:rPr lang="en-US" sz="4800" dirty="0" err="1"/>
              <a:t>Colores</a:t>
            </a:r>
            <a:endParaRPr lang="en-US" sz="4800" dirty="0"/>
          </a:p>
        </p:txBody>
      </p:sp>
      <p:pic>
        <p:nvPicPr>
          <p:cNvPr id="3" name="Content Placeholder 4" descr="Shape, polygon&#10;&#10;Description automatically generated">
            <a:extLst>
              <a:ext uri="{FF2B5EF4-FFF2-40B4-BE49-F238E27FC236}">
                <a16:creationId xmlns:a16="http://schemas.microsoft.com/office/drawing/2014/main" id="{A6C6E157-4A9B-F006-733B-477264EEB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6696"/>
          <a:stretch/>
        </p:blipFill>
        <p:spPr>
          <a:xfrm>
            <a:off x="5777407" y="1095553"/>
            <a:ext cx="4480560" cy="5275633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732673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7C1C0-2F52-EC5D-0057-ADFAE5034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/>
              <a:t>LA DESPEDIDA ….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2DD62B-4A07-948B-7741-B432520DBA7C}"/>
              </a:ext>
            </a:extLst>
          </p:cNvPr>
          <p:cNvSpPr/>
          <p:nvPr/>
        </p:nvSpPr>
        <p:spPr>
          <a:xfrm>
            <a:off x="5084215" y="2454373"/>
            <a:ext cx="2023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adiós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84B336-0D8E-0388-B321-A7FFC047D096}"/>
              </a:ext>
            </a:extLst>
          </p:cNvPr>
          <p:cNvSpPr/>
          <p:nvPr/>
        </p:nvSpPr>
        <p:spPr>
          <a:xfrm>
            <a:off x="3020275" y="5607164"/>
            <a:ext cx="6575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¡Hasta la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próxima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278428-8F34-0A2E-BA80-5060520B16AB}"/>
              </a:ext>
            </a:extLst>
          </p:cNvPr>
          <p:cNvSpPr/>
          <p:nvPr/>
        </p:nvSpPr>
        <p:spPr>
          <a:xfrm>
            <a:off x="6711187" y="1995390"/>
            <a:ext cx="5357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LeftFacing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4"/>
                </a:solidFill>
              </a:rPr>
              <a:t>¡Hasta la vista! 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34EABE-24AB-F601-8B10-BC93BBA001E8}"/>
              </a:ext>
            </a:extLst>
          </p:cNvPr>
          <p:cNvSpPr/>
          <p:nvPr/>
        </p:nvSpPr>
        <p:spPr>
          <a:xfrm>
            <a:off x="248611" y="2278330"/>
            <a:ext cx="4854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¡Hasta pronto!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AF5308-7217-8393-596F-C480D047C750}"/>
              </a:ext>
            </a:extLst>
          </p:cNvPr>
          <p:cNvSpPr/>
          <p:nvPr/>
        </p:nvSpPr>
        <p:spPr>
          <a:xfrm>
            <a:off x="7261433" y="4369538"/>
            <a:ext cx="4257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¡Nos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vemos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F9E81A-1B95-FB0A-8CBF-994C56D8D943}"/>
              </a:ext>
            </a:extLst>
          </p:cNvPr>
          <p:cNvSpPr/>
          <p:nvPr/>
        </p:nvSpPr>
        <p:spPr>
          <a:xfrm>
            <a:off x="419644" y="4055242"/>
            <a:ext cx="626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¡Que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te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vaya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bien!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C122A4-8D69-F084-6E87-0E56FE3F9ACF}"/>
              </a:ext>
            </a:extLst>
          </p:cNvPr>
          <p:cNvSpPr/>
          <p:nvPr/>
        </p:nvSpPr>
        <p:spPr>
          <a:xfrm>
            <a:off x="4428522" y="3139022"/>
            <a:ext cx="3334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¡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Cuídate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955527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DB2E7-C162-732C-AEBB-530424488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Vocabulary –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00A9D-3101-4E58-096A-B0B1DDCDD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4760453" cy="3926722"/>
          </a:xfrm>
        </p:spPr>
        <p:txBody>
          <a:bodyPr>
            <a:noAutofit/>
          </a:bodyPr>
          <a:lstStyle/>
          <a:p>
            <a:r>
              <a:rPr lang="en-US" sz="2000" b="1" dirty="0"/>
              <a:t>¿</a:t>
            </a:r>
            <a:r>
              <a:rPr lang="en-US" sz="2000" b="1" dirty="0" err="1"/>
              <a:t>Cómo</a:t>
            </a:r>
            <a:r>
              <a:rPr lang="en-US" sz="2000" b="1" dirty="0"/>
              <a:t> </a:t>
            </a:r>
            <a:r>
              <a:rPr lang="en-US" sz="2000" b="1" dirty="0" err="1"/>
              <a:t>te</a:t>
            </a:r>
            <a:r>
              <a:rPr lang="en-US" sz="2000" b="1" dirty="0"/>
              <a:t> llamas?</a:t>
            </a:r>
          </a:p>
          <a:p>
            <a:r>
              <a:rPr lang="en-US" sz="2000" b="1" dirty="0"/>
              <a:t>Me </a:t>
            </a:r>
            <a:r>
              <a:rPr lang="en-US" sz="2000" b="1" dirty="0" err="1"/>
              <a:t>llamo</a:t>
            </a:r>
            <a:r>
              <a:rPr lang="en-US" sz="2000" b="1" dirty="0"/>
              <a:t>…</a:t>
            </a:r>
          </a:p>
          <a:p>
            <a:r>
              <a:rPr lang="en-US" sz="2000" b="1" dirty="0"/>
              <a:t>¿De </a:t>
            </a:r>
            <a:r>
              <a:rPr lang="en-US" sz="2000" b="1" dirty="0" err="1"/>
              <a:t>dónde</a:t>
            </a:r>
            <a:r>
              <a:rPr lang="en-US" sz="2000" b="1" dirty="0"/>
              <a:t> </a:t>
            </a:r>
            <a:r>
              <a:rPr lang="en-US" sz="2000" b="1" dirty="0" err="1"/>
              <a:t>eres</a:t>
            </a:r>
            <a:r>
              <a:rPr lang="en-US" sz="2000" b="1" dirty="0"/>
              <a:t>?</a:t>
            </a:r>
          </a:p>
          <a:p>
            <a:r>
              <a:rPr lang="en-US" sz="2000" b="1" dirty="0"/>
              <a:t>Soy de ... </a:t>
            </a:r>
          </a:p>
          <a:p>
            <a:r>
              <a:rPr lang="en-US" sz="2000" b="1" dirty="0"/>
              <a:t>Vivo </a:t>
            </a:r>
            <a:r>
              <a:rPr lang="en-US" sz="2000" b="1" dirty="0" err="1"/>
              <a:t>en</a:t>
            </a:r>
            <a:r>
              <a:rPr lang="en-US" sz="2000" b="1" dirty="0"/>
              <a:t> ...</a:t>
            </a:r>
          </a:p>
          <a:p>
            <a:r>
              <a:rPr lang="en-US" sz="2000" b="1" dirty="0"/>
              <a:t>¿</a:t>
            </a:r>
            <a:r>
              <a:rPr lang="en-US" sz="2000" b="1" dirty="0" err="1"/>
              <a:t>Cómo</a:t>
            </a:r>
            <a:r>
              <a:rPr lang="en-US" sz="2000" b="1" dirty="0"/>
              <a:t> </a:t>
            </a:r>
            <a:r>
              <a:rPr lang="en-US" sz="2000" b="1" dirty="0" err="1"/>
              <a:t>estás</a:t>
            </a:r>
            <a:r>
              <a:rPr lang="en-US" sz="2000" b="1" dirty="0"/>
              <a:t>?</a:t>
            </a:r>
          </a:p>
          <a:p>
            <a:r>
              <a:rPr lang="en-US" sz="2000" b="1" dirty="0" err="1"/>
              <a:t>Estoy</a:t>
            </a:r>
            <a:r>
              <a:rPr lang="en-US" sz="2000" b="1" dirty="0"/>
              <a:t> (bien, mal, </a:t>
            </a:r>
            <a:r>
              <a:rPr lang="en-US" sz="2000" b="1" dirty="0" err="1"/>
              <a:t>más</a:t>
            </a:r>
            <a:r>
              <a:rPr lang="en-US" sz="2000" b="1" dirty="0"/>
              <a:t> o </a:t>
            </a:r>
            <a:r>
              <a:rPr lang="en-US" sz="2000" b="1" dirty="0" err="1"/>
              <a:t>menos</a:t>
            </a:r>
            <a:r>
              <a:rPr lang="en-US" sz="2000" b="1" dirty="0"/>
              <a:t>)</a:t>
            </a:r>
          </a:p>
          <a:p>
            <a:r>
              <a:rPr lang="en-US" sz="2000" b="1" dirty="0"/>
              <a:t>¿</a:t>
            </a:r>
            <a:r>
              <a:rPr lang="en-US" sz="2000" b="1" dirty="0" err="1"/>
              <a:t>Cuántos</a:t>
            </a:r>
            <a:r>
              <a:rPr lang="en-US" sz="2000" b="1" dirty="0"/>
              <a:t> </a:t>
            </a:r>
            <a:r>
              <a:rPr lang="en-US" sz="2000" b="1" dirty="0" err="1"/>
              <a:t>años</a:t>
            </a:r>
            <a:r>
              <a:rPr lang="en-US" sz="2000" b="1" dirty="0"/>
              <a:t> </a:t>
            </a:r>
            <a:r>
              <a:rPr lang="en-US" sz="2000" b="1" dirty="0" err="1"/>
              <a:t>tienes</a:t>
            </a:r>
            <a:r>
              <a:rPr lang="en-US" sz="2000" b="1" dirty="0"/>
              <a:t>?</a:t>
            </a:r>
          </a:p>
          <a:p>
            <a:r>
              <a:rPr lang="en-US" sz="2000" b="1" dirty="0"/>
              <a:t>Tengo ...</a:t>
            </a:r>
            <a:r>
              <a:rPr lang="en-US" sz="2000" b="1" dirty="0" err="1"/>
              <a:t>años</a:t>
            </a:r>
            <a:endParaRPr lang="en-US" sz="20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C37C0-24A3-CF2E-0F14-A44D15F46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1687" y="2222287"/>
            <a:ext cx="5670311" cy="3926722"/>
          </a:xfrm>
        </p:spPr>
        <p:txBody>
          <a:bodyPr>
            <a:normAutofit lnSpcReduction="10000"/>
          </a:bodyPr>
          <a:lstStyle/>
          <a:p>
            <a:r>
              <a:rPr lang="en-US" sz="2000" b="1" dirty="0"/>
              <a:t>What's your name?</a:t>
            </a:r>
          </a:p>
          <a:p>
            <a:r>
              <a:rPr lang="en-US" sz="2000" b="1" dirty="0"/>
              <a:t>My name is...</a:t>
            </a:r>
          </a:p>
          <a:p>
            <a:r>
              <a:rPr lang="en-US" sz="2000" b="1" dirty="0"/>
              <a:t>Where are you from?</a:t>
            </a:r>
          </a:p>
          <a:p>
            <a:r>
              <a:rPr lang="en-US" sz="2000" b="1" dirty="0"/>
              <a:t>I´m from...</a:t>
            </a:r>
          </a:p>
          <a:p>
            <a:r>
              <a:rPr lang="en-US" sz="2000" b="1" dirty="0"/>
              <a:t>I live in...</a:t>
            </a:r>
          </a:p>
          <a:p>
            <a:r>
              <a:rPr lang="en-US" sz="2000" b="1" dirty="0"/>
              <a:t>How are you?</a:t>
            </a:r>
          </a:p>
          <a:p>
            <a:r>
              <a:rPr lang="en-US" sz="2000" b="1" dirty="0"/>
              <a:t>I´m (fine, bad, more or less)</a:t>
            </a:r>
          </a:p>
          <a:p>
            <a:r>
              <a:rPr lang="en-US" sz="2000" b="1" dirty="0"/>
              <a:t>How old are you?</a:t>
            </a:r>
          </a:p>
          <a:p>
            <a:r>
              <a:rPr lang="en-US" sz="2000" b="1" dirty="0"/>
              <a:t>I am … years old</a:t>
            </a:r>
          </a:p>
        </p:txBody>
      </p:sp>
    </p:spTree>
    <p:extLst>
      <p:ext uri="{BB962C8B-B14F-4D97-AF65-F5344CB8AC3E}">
        <p14:creationId xmlns:p14="http://schemas.microsoft.com/office/powerpoint/2010/main" val="3067100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DB2E7-C162-732C-AEBB-530424488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Vocabulary –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00A9D-3101-4E58-096A-B0B1DDCDD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4760453" cy="3926722"/>
          </a:xfrm>
        </p:spPr>
        <p:txBody>
          <a:bodyPr>
            <a:noAutofit/>
          </a:bodyPr>
          <a:lstStyle/>
          <a:p>
            <a:r>
              <a:rPr lang="en-US" sz="2000" b="1" dirty="0"/>
              <a:t>¿</a:t>
            </a:r>
            <a:r>
              <a:rPr lang="en-US" sz="2000" b="1" dirty="0" err="1"/>
              <a:t>Dónde</a:t>
            </a:r>
            <a:r>
              <a:rPr lang="en-US" sz="2000" b="1" dirty="0"/>
              <a:t> vives?</a:t>
            </a:r>
          </a:p>
          <a:p>
            <a:r>
              <a:rPr lang="en-US" sz="2000" b="1" dirty="0" err="1"/>
              <a:t>Yo</a:t>
            </a:r>
            <a:r>
              <a:rPr lang="en-US" sz="2000" b="1" dirty="0"/>
              <a:t> vivo </a:t>
            </a:r>
            <a:r>
              <a:rPr lang="en-US" sz="2000" b="1" dirty="0" err="1"/>
              <a:t>en</a:t>
            </a:r>
            <a:r>
              <a:rPr lang="en-US" sz="2000" b="1" dirty="0"/>
              <a:t> …… </a:t>
            </a:r>
          </a:p>
          <a:p>
            <a:r>
              <a:rPr lang="en-US" sz="2000" b="1" dirty="0"/>
              <a:t>¿</a:t>
            </a:r>
            <a:r>
              <a:rPr lang="en-US" sz="2000" b="1" dirty="0" err="1"/>
              <a:t>Donde</a:t>
            </a:r>
            <a:r>
              <a:rPr lang="en-US" sz="2000" b="1" dirty="0"/>
              <a:t> </a:t>
            </a:r>
            <a:r>
              <a:rPr lang="en-US" sz="2000" b="1" dirty="0" err="1"/>
              <a:t>trabajas</a:t>
            </a:r>
            <a:r>
              <a:rPr lang="en-US" sz="2000" b="1" dirty="0"/>
              <a:t>?</a:t>
            </a:r>
          </a:p>
          <a:p>
            <a:r>
              <a:rPr lang="en-US" sz="2000" b="1" dirty="0" err="1"/>
              <a:t>Yo</a:t>
            </a:r>
            <a:r>
              <a:rPr lang="en-US" sz="2000" b="1" dirty="0"/>
              <a:t> </a:t>
            </a:r>
            <a:r>
              <a:rPr lang="en-US" sz="2000" b="1" dirty="0" err="1"/>
              <a:t>trabajo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…..</a:t>
            </a:r>
          </a:p>
          <a:p>
            <a:r>
              <a:rPr lang="en-US" sz="2000" b="1" dirty="0" err="1"/>
              <a:t>Mucho</a:t>
            </a:r>
            <a:r>
              <a:rPr lang="en-US" sz="2000" b="1" dirty="0"/>
              <a:t> gusto</a:t>
            </a:r>
          </a:p>
          <a:p>
            <a:r>
              <a:rPr lang="en-US" sz="2000" b="1" dirty="0"/>
              <a:t>Buenos días</a:t>
            </a:r>
          </a:p>
          <a:p>
            <a:r>
              <a:rPr lang="en-US" sz="2000" b="1" dirty="0" err="1"/>
              <a:t>Buenas</a:t>
            </a:r>
            <a:r>
              <a:rPr lang="en-US" sz="2000" b="1" dirty="0"/>
              <a:t> </a:t>
            </a:r>
            <a:r>
              <a:rPr lang="en-US" sz="2000" b="1" dirty="0" err="1"/>
              <a:t>tardes</a:t>
            </a:r>
            <a:endParaRPr lang="en-US" sz="2000" b="1" dirty="0"/>
          </a:p>
          <a:p>
            <a:r>
              <a:rPr lang="en-US" sz="2000" b="1" dirty="0" err="1"/>
              <a:t>Buenas</a:t>
            </a:r>
            <a:r>
              <a:rPr lang="en-US" sz="2000" b="1" dirty="0"/>
              <a:t> </a:t>
            </a:r>
            <a:r>
              <a:rPr lang="en-US" sz="2000" b="1" dirty="0" err="1"/>
              <a:t>noches</a:t>
            </a:r>
            <a:endParaRPr lang="en-US" sz="20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C37C0-24A3-CF2E-0F14-A44D15F46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1687" y="2222287"/>
            <a:ext cx="5670311" cy="3926722"/>
          </a:xfrm>
        </p:spPr>
        <p:txBody>
          <a:bodyPr>
            <a:normAutofit/>
          </a:bodyPr>
          <a:lstStyle/>
          <a:p>
            <a:r>
              <a:rPr lang="en-US" sz="2000" b="1" dirty="0"/>
              <a:t>Where do you live?</a:t>
            </a:r>
          </a:p>
          <a:p>
            <a:r>
              <a:rPr lang="en-US" sz="2000" b="1" dirty="0"/>
              <a:t>I live in….</a:t>
            </a:r>
          </a:p>
          <a:p>
            <a:r>
              <a:rPr lang="en-US" sz="2000" b="1" dirty="0"/>
              <a:t>Where do you work?.</a:t>
            </a:r>
          </a:p>
          <a:p>
            <a:r>
              <a:rPr lang="en-US" sz="2000" b="1" dirty="0"/>
              <a:t>I work in….</a:t>
            </a:r>
          </a:p>
          <a:p>
            <a:r>
              <a:rPr lang="en-US" sz="2000" b="1" dirty="0"/>
              <a:t>Nice to meet you</a:t>
            </a:r>
          </a:p>
          <a:p>
            <a:r>
              <a:rPr lang="en-US" sz="2000" b="1" dirty="0"/>
              <a:t>Good morning</a:t>
            </a:r>
          </a:p>
          <a:p>
            <a:r>
              <a:rPr lang="en-US" sz="2000" b="1" dirty="0"/>
              <a:t>Good afternoon</a:t>
            </a:r>
          </a:p>
          <a:p>
            <a:r>
              <a:rPr lang="en-US" sz="2000" b="1" dirty="0"/>
              <a:t>Good night</a:t>
            </a:r>
          </a:p>
        </p:txBody>
      </p:sp>
    </p:spTree>
    <p:extLst>
      <p:ext uri="{BB962C8B-B14F-4D97-AF65-F5344CB8AC3E}">
        <p14:creationId xmlns:p14="http://schemas.microsoft.com/office/powerpoint/2010/main" val="40746103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3ABC0-266F-97DA-7B95-F8D5077BC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86" y="511724"/>
            <a:ext cx="11775057" cy="970450"/>
          </a:xfrm>
        </p:spPr>
        <p:txBody>
          <a:bodyPr/>
          <a:lstStyle/>
          <a:p>
            <a:r>
              <a:rPr lang="en-US" sz="4400" dirty="0"/>
              <a:t>Breakout Rooms: Salutations 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AAF1D-908A-668B-7E68-25A25868DA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Persona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BB8A6A-2BFF-445E-ABF6-E82036336C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b="1" dirty="0"/>
              <a:t>¡Hola! </a:t>
            </a:r>
            <a:r>
              <a:rPr lang="en-US" sz="2400" b="1" dirty="0" err="1"/>
              <a:t>Buenas</a:t>
            </a:r>
            <a:r>
              <a:rPr lang="en-US" sz="2400" b="1" dirty="0"/>
              <a:t> </a:t>
            </a:r>
            <a:r>
              <a:rPr lang="en-US" sz="2400" b="1" dirty="0" err="1"/>
              <a:t>tardes</a:t>
            </a:r>
            <a:r>
              <a:rPr lang="en-US" sz="2400" b="1" dirty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/>
              <a:t>¿</a:t>
            </a:r>
            <a:r>
              <a:rPr lang="en-US" sz="2400" b="1" dirty="0" err="1"/>
              <a:t>Cómo</a:t>
            </a:r>
            <a:r>
              <a:rPr lang="en-US" sz="2400" b="1" dirty="0"/>
              <a:t> </a:t>
            </a:r>
            <a:r>
              <a:rPr lang="en-US" sz="2400" b="1" dirty="0" err="1"/>
              <a:t>te</a:t>
            </a:r>
            <a:r>
              <a:rPr lang="en-US" sz="2400" b="1" dirty="0"/>
              <a:t> llamas?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/>
              <a:t>¿</a:t>
            </a:r>
            <a:r>
              <a:rPr lang="en-US" sz="2400" b="1" dirty="0" err="1"/>
              <a:t>Cómo</a:t>
            </a:r>
            <a:r>
              <a:rPr lang="en-US" sz="2400" b="1" dirty="0"/>
              <a:t> </a:t>
            </a:r>
            <a:r>
              <a:rPr lang="en-US" sz="2400" b="1" dirty="0" err="1"/>
              <a:t>estás</a:t>
            </a:r>
            <a:r>
              <a:rPr lang="en-US" sz="2400" b="1" dirty="0"/>
              <a:t>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/>
              <a:t>¿De </a:t>
            </a:r>
            <a:r>
              <a:rPr lang="en-US" sz="2400" b="1" dirty="0" err="1"/>
              <a:t>dónde</a:t>
            </a:r>
            <a:r>
              <a:rPr lang="en-US" sz="2400" b="1" dirty="0"/>
              <a:t> </a:t>
            </a:r>
            <a:r>
              <a:rPr lang="en-US" sz="2400" b="1" dirty="0" err="1"/>
              <a:t>eres</a:t>
            </a:r>
            <a:r>
              <a:rPr lang="en-US" sz="2400" b="1" dirty="0"/>
              <a:t>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/>
              <a:t>¿</a:t>
            </a:r>
            <a:r>
              <a:rPr lang="en-US" sz="2400" b="1" dirty="0" err="1"/>
              <a:t>Dónde</a:t>
            </a:r>
            <a:r>
              <a:rPr lang="en-US" sz="2400" b="1" dirty="0"/>
              <a:t> vives?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/>
              <a:t>¿</a:t>
            </a:r>
            <a:r>
              <a:rPr lang="en-US" sz="2400" b="1" dirty="0" err="1"/>
              <a:t>Dónde</a:t>
            </a:r>
            <a:r>
              <a:rPr lang="en-US" sz="2400" b="1" dirty="0"/>
              <a:t> </a:t>
            </a:r>
            <a:r>
              <a:rPr lang="en-US" sz="2400" b="1" dirty="0" err="1"/>
              <a:t>trabajas</a:t>
            </a:r>
            <a:r>
              <a:rPr lang="en-US" sz="2400" b="1" dirty="0"/>
              <a:t>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/>
              <a:t>Mucho gusto. </a:t>
            </a:r>
            <a:r>
              <a:rPr lang="en-US" sz="2400" b="1" dirty="0" err="1"/>
              <a:t>Adiós</a:t>
            </a:r>
            <a:r>
              <a:rPr lang="en-US" sz="2400" b="1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C50946-6A6B-8FF9-F79F-078A0E98A0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/>
              <a:t>Persona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915C82-E046-5DF8-09B2-74377EFA626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b="1" dirty="0"/>
              <a:t>¡</a:t>
            </a:r>
            <a:r>
              <a:rPr lang="en-US" sz="2400" b="1" dirty="0" err="1"/>
              <a:t>Buenas</a:t>
            </a:r>
            <a:r>
              <a:rPr lang="en-US" sz="2400" b="1" dirty="0"/>
              <a:t> </a:t>
            </a:r>
            <a:r>
              <a:rPr lang="en-US" sz="2400" b="1" dirty="0" err="1"/>
              <a:t>tardes</a:t>
            </a:r>
            <a:r>
              <a:rPr lang="en-US" sz="2400" b="1" dirty="0"/>
              <a:t>!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/>
              <a:t>Me </a:t>
            </a:r>
            <a:r>
              <a:rPr lang="en-US" sz="2400" b="1" dirty="0" err="1"/>
              <a:t>llamo</a:t>
            </a:r>
            <a:r>
              <a:rPr lang="en-US" sz="2400" b="1" dirty="0"/>
              <a:t> ____________.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err="1"/>
              <a:t>Estoy</a:t>
            </a:r>
            <a:r>
              <a:rPr lang="en-US" sz="2400" b="1" dirty="0"/>
              <a:t> (bien, mal, </a:t>
            </a:r>
            <a:r>
              <a:rPr lang="en-US" sz="2400" b="1" dirty="0" err="1"/>
              <a:t>más</a:t>
            </a:r>
            <a:r>
              <a:rPr lang="en-US" sz="2400" b="1" dirty="0"/>
              <a:t> o </a:t>
            </a:r>
            <a:r>
              <a:rPr lang="en-US" sz="2400" b="1" dirty="0" err="1"/>
              <a:t>menos</a:t>
            </a:r>
            <a:r>
              <a:rPr lang="en-US" sz="2400" b="1" dirty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/>
              <a:t>Soy de …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err="1"/>
              <a:t>Yo</a:t>
            </a:r>
            <a:r>
              <a:rPr lang="en-US" sz="2400" b="1" dirty="0"/>
              <a:t> vivo en____________.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err="1"/>
              <a:t>Yo</a:t>
            </a:r>
            <a:r>
              <a:rPr lang="en-US" sz="2400" b="1" dirty="0"/>
              <a:t> </a:t>
            </a:r>
            <a:r>
              <a:rPr lang="en-US" sz="2400" b="1" dirty="0" err="1"/>
              <a:t>trabajo</a:t>
            </a:r>
            <a:r>
              <a:rPr lang="en-US" sz="2400" b="1" dirty="0"/>
              <a:t> en__________.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/>
              <a:t>Hasta la vista.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0495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9CA36-E804-8CE5-2C91-2AEE7891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09" y="2616864"/>
            <a:ext cx="3444211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/>
              <a:t>El </a:t>
            </a:r>
            <a:r>
              <a:rPr lang="en-US" sz="4800" dirty="0" err="1"/>
              <a:t>Alfabeto</a:t>
            </a:r>
            <a:endParaRPr lang="en-US" sz="4800" dirty="0"/>
          </a:p>
        </p:txBody>
      </p:sp>
      <p:pic>
        <p:nvPicPr>
          <p:cNvPr id="4" name="image3.png">
            <a:extLst>
              <a:ext uri="{FF2B5EF4-FFF2-40B4-BE49-F238E27FC236}">
                <a16:creationId xmlns:a16="http://schemas.microsoft.com/office/drawing/2014/main" id="{F406EC79-C208-2473-9E2E-DDA5BE4517A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539334" y="228600"/>
            <a:ext cx="5486400" cy="64008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4170471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C504F-D67A-7985-886C-2AD0FB0FA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Pronunciation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4EF95-9442-E59B-25B2-E95BCD972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6"/>
            <a:ext cx="11102994" cy="3931920"/>
          </a:xfrm>
        </p:spPr>
        <p:txBody>
          <a:bodyPr>
            <a:normAutofit fontScale="92500"/>
          </a:bodyPr>
          <a:lstStyle/>
          <a:p>
            <a:pPr>
              <a:buFont typeface="+mj-lt"/>
              <a:buAutoNum type="arabicParenR"/>
            </a:pPr>
            <a:r>
              <a:rPr lang="en-US" sz="2400" dirty="0"/>
              <a:t>In most places, the double L, </a:t>
            </a:r>
            <a:r>
              <a:rPr lang="en-US" sz="2400" dirty="0" err="1"/>
              <a:t>Ll</a:t>
            </a:r>
            <a:r>
              <a:rPr lang="en-US" sz="2400" dirty="0"/>
              <a:t>, is pronounced like the English 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llama (llama)	</a:t>
            </a:r>
            <a:r>
              <a:rPr lang="en-US" sz="2200" dirty="0" err="1"/>
              <a:t>llegar</a:t>
            </a:r>
            <a:r>
              <a:rPr lang="en-US" sz="2200" dirty="0"/>
              <a:t> (to arrive)	pasillo (aisle/hallway)</a:t>
            </a:r>
          </a:p>
          <a:p>
            <a:pPr>
              <a:buFont typeface="+mj-lt"/>
              <a:buAutoNum type="arabicParenR"/>
            </a:pPr>
            <a:r>
              <a:rPr lang="en-US" sz="2400" dirty="0"/>
              <a:t>The single “l” is pronounced like it is in English.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alma (soul)	alas (wings)	</a:t>
            </a:r>
            <a:r>
              <a:rPr lang="en-US" sz="2200" dirty="0" err="1"/>
              <a:t>pelo</a:t>
            </a:r>
            <a:r>
              <a:rPr lang="en-US" sz="2200" dirty="0"/>
              <a:t> (hair)</a:t>
            </a:r>
          </a:p>
          <a:p>
            <a:pPr>
              <a:buFont typeface="+mj-lt"/>
              <a:buAutoNum type="arabicParenR"/>
            </a:pPr>
            <a:r>
              <a:rPr lang="en-US" sz="2400" dirty="0"/>
              <a:t>The y is pronounced mostly like it is in English—a “</a:t>
            </a:r>
            <a:r>
              <a:rPr lang="en-US" sz="2400" dirty="0" err="1"/>
              <a:t>ya</a:t>
            </a:r>
            <a:r>
              <a:rPr lang="en-US" sz="2400" dirty="0"/>
              <a:t>” sound at the beginning or middle of a word (yellow, Maya), and an “oy” sound after an o (like boy in English). At the end of a word in other situations, however, it is pronounced like “</a:t>
            </a:r>
            <a:r>
              <a:rPr lang="en-US" sz="2400" dirty="0" err="1"/>
              <a:t>ee</a:t>
            </a:r>
            <a:r>
              <a:rPr lang="en-US" sz="2400" dirty="0"/>
              <a:t>” (like it is in the English word “happy”).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err="1"/>
              <a:t>ya</a:t>
            </a:r>
            <a:r>
              <a:rPr lang="en-US" sz="2200" dirty="0"/>
              <a:t> (already)		mayo (May)	soy	(am)	</a:t>
            </a:r>
            <a:r>
              <a:rPr lang="en-US" sz="2200" dirty="0" err="1"/>
              <a:t>muy</a:t>
            </a:r>
            <a:r>
              <a:rPr lang="en-US" sz="2200" dirty="0"/>
              <a:t> (very)</a:t>
            </a:r>
          </a:p>
        </p:txBody>
      </p:sp>
    </p:spTree>
    <p:extLst>
      <p:ext uri="{BB962C8B-B14F-4D97-AF65-F5344CB8AC3E}">
        <p14:creationId xmlns:p14="http://schemas.microsoft.com/office/powerpoint/2010/main" val="162220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C504F-D67A-7985-886C-2AD0FB0FA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Pronunciation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4EF95-9442-E59B-25B2-E95BCD972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6"/>
            <a:ext cx="10554574" cy="393192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arenR" startAt="4"/>
            </a:pPr>
            <a:r>
              <a:rPr lang="en-US" sz="2400" dirty="0"/>
              <a:t>The “</a:t>
            </a:r>
            <a:r>
              <a:rPr lang="en-US" sz="2400" dirty="0" err="1"/>
              <a:t>ph</a:t>
            </a:r>
            <a:r>
              <a:rPr lang="en-US" sz="2400" dirty="0"/>
              <a:t>” combination (in English photo or elephant) is not used in Spanish. All “f” sounds are written with an f in Spanish. 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sz="2100" dirty="0" err="1"/>
              <a:t>foto</a:t>
            </a:r>
            <a:r>
              <a:rPr lang="en-US" sz="2100" dirty="0"/>
              <a:t>	 (photo)		</a:t>
            </a:r>
            <a:r>
              <a:rPr lang="en-US" sz="2100" dirty="0" err="1"/>
              <a:t>elefante</a:t>
            </a:r>
            <a:r>
              <a:rPr lang="en-US" sz="2100" dirty="0"/>
              <a:t> (elephant)		</a:t>
            </a:r>
            <a:r>
              <a:rPr lang="en-US" sz="2100" dirty="0" err="1"/>
              <a:t>teléfono</a:t>
            </a:r>
            <a:r>
              <a:rPr lang="en-US" sz="2100" dirty="0"/>
              <a:t> (telephone)</a:t>
            </a:r>
          </a:p>
          <a:p>
            <a:pPr marL="457200" indent="-457200">
              <a:buFont typeface="+mj-lt"/>
              <a:buAutoNum type="arabicParenR" startAt="4"/>
            </a:pPr>
            <a:r>
              <a:rPr lang="en-US" sz="2400" dirty="0"/>
              <a:t>The “h” in Spanish is silent. It is never pronounced. 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sz="2100" dirty="0"/>
              <a:t>hotel(hotel)	</a:t>
            </a:r>
            <a:r>
              <a:rPr lang="en-US" sz="2100" dirty="0" err="1"/>
              <a:t>hermano</a:t>
            </a:r>
            <a:r>
              <a:rPr lang="en-US" sz="2100" dirty="0"/>
              <a:t>(brother)	</a:t>
            </a:r>
            <a:r>
              <a:rPr lang="en-US" sz="2100" dirty="0" err="1"/>
              <a:t>hijo</a:t>
            </a:r>
            <a:r>
              <a:rPr lang="en-US" sz="2100" dirty="0"/>
              <a:t>(son)	</a:t>
            </a:r>
            <a:r>
              <a:rPr lang="en-US" sz="2100" dirty="0" err="1"/>
              <a:t>búho</a:t>
            </a:r>
            <a:r>
              <a:rPr lang="en-US" sz="2100" dirty="0"/>
              <a:t>(owl)	</a:t>
            </a:r>
            <a:r>
              <a:rPr lang="en-US" sz="2100" dirty="0" err="1"/>
              <a:t>hola</a:t>
            </a:r>
            <a:r>
              <a:rPr lang="en-US" sz="2100" dirty="0"/>
              <a:t>(hello)	huevos(eggs)</a:t>
            </a:r>
          </a:p>
          <a:p>
            <a:pPr marL="457200" indent="-457200">
              <a:buFont typeface="+mj-lt"/>
              <a:buAutoNum type="arabicParenR" startAt="4"/>
            </a:pPr>
            <a:r>
              <a:rPr lang="en-US" sz="2400" dirty="0"/>
              <a:t>The “h” sound in Spanish comes from the letter j, and sometimes by </a:t>
            </a:r>
            <a:r>
              <a:rPr lang="en-US" sz="2400" dirty="0" err="1"/>
              <a:t>ge</a:t>
            </a:r>
            <a:r>
              <a:rPr lang="en-US" sz="2400" dirty="0"/>
              <a:t>, </a:t>
            </a:r>
            <a:r>
              <a:rPr lang="en-US" sz="2400" dirty="0" err="1"/>
              <a:t>gi</a:t>
            </a:r>
            <a:r>
              <a:rPr lang="en-US" sz="2400" dirty="0"/>
              <a:t>, or x. 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sz="2100" dirty="0" err="1"/>
              <a:t>ejercicio</a:t>
            </a:r>
            <a:r>
              <a:rPr lang="en-US" sz="2100" dirty="0"/>
              <a:t>(exercise)		</a:t>
            </a:r>
            <a:r>
              <a:rPr lang="en-US" sz="2100" dirty="0" err="1"/>
              <a:t>jueves</a:t>
            </a:r>
            <a:r>
              <a:rPr lang="en-US" sz="2100" dirty="0"/>
              <a:t>(Thursday)	</a:t>
            </a:r>
            <a:r>
              <a:rPr lang="en-US" sz="2100" dirty="0" err="1"/>
              <a:t>trabajar</a:t>
            </a:r>
            <a:r>
              <a:rPr lang="en-US" sz="2100" dirty="0"/>
              <a:t>(to work)	</a:t>
            </a:r>
            <a:r>
              <a:rPr lang="en-US" sz="2100" dirty="0" err="1"/>
              <a:t>gigante</a:t>
            </a:r>
            <a:r>
              <a:rPr lang="en-US" sz="2100" dirty="0"/>
              <a:t>(giant)	</a:t>
            </a:r>
            <a:r>
              <a:rPr lang="en-US" sz="2100" dirty="0" err="1"/>
              <a:t>generoso</a:t>
            </a:r>
            <a:r>
              <a:rPr lang="en-US" sz="2100" dirty="0"/>
              <a:t>(generous)		México </a:t>
            </a:r>
          </a:p>
          <a:p>
            <a:pPr marL="457200" indent="-457200">
              <a:buFont typeface="+mj-lt"/>
              <a:buAutoNum type="arabicParenR" startAt="4"/>
            </a:pPr>
            <a:r>
              <a:rPr lang="en-US" sz="2400" dirty="0"/>
              <a:t>When “g” is in a ga, go, </a:t>
            </a:r>
            <a:r>
              <a:rPr lang="en-US" sz="2400" dirty="0" err="1"/>
              <a:t>gu</a:t>
            </a:r>
            <a:r>
              <a:rPr lang="en-US" sz="2400" dirty="0"/>
              <a:t>, </a:t>
            </a:r>
            <a:r>
              <a:rPr lang="en-US" sz="2400" dirty="0" err="1"/>
              <a:t>gue</a:t>
            </a:r>
            <a:r>
              <a:rPr lang="en-US" sz="2400" dirty="0"/>
              <a:t>, or </a:t>
            </a:r>
            <a:r>
              <a:rPr lang="en-US" sz="2400" dirty="0" err="1"/>
              <a:t>gui</a:t>
            </a:r>
            <a:r>
              <a:rPr lang="en-US" sz="2400" dirty="0"/>
              <a:t> combination, it is a hard g like in the English word “go.” </a:t>
            </a:r>
          </a:p>
          <a:p>
            <a:pPr marL="857250" lvl="1" indent="-457200" algn="ctr">
              <a:buFont typeface="Wingdings" panose="05000000000000000000" pitchFamily="2" charset="2"/>
              <a:buChar char="Ø"/>
            </a:pPr>
            <a:r>
              <a:rPr lang="en-US" sz="2100" dirty="0" err="1"/>
              <a:t>garaje</a:t>
            </a:r>
            <a:r>
              <a:rPr lang="en-US" sz="2100" dirty="0"/>
              <a:t>(garage)	</a:t>
            </a:r>
            <a:r>
              <a:rPr lang="en-US" sz="2100" dirty="0" err="1"/>
              <a:t>organizado</a:t>
            </a:r>
            <a:r>
              <a:rPr lang="en-US" sz="2100" dirty="0"/>
              <a:t>(organized)	</a:t>
            </a:r>
            <a:r>
              <a:rPr lang="en-US" sz="2100" dirty="0" err="1"/>
              <a:t>guerra</a:t>
            </a:r>
            <a:r>
              <a:rPr lang="en-US" sz="2100" dirty="0"/>
              <a:t>(war)		</a:t>
            </a:r>
            <a:r>
              <a:rPr lang="en-US" sz="2100" dirty="0" err="1"/>
              <a:t>gordo</a:t>
            </a:r>
            <a:r>
              <a:rPr lang="en-US" sz="2100" dirty="0"/>
              <a:t>(fat)	</a:t>
            </a:r>
            <a:r>
              <a:rPr lang="en-US" sz="2100" dirty="0" err="1"/>
              <a:t>lago</a:t>
            </a:r>
            <a:r>
              <a:rPr lang="en-US" sz="2100" dirty="0"/>
              <a:t>(lake)		</a:t>
            </a:r>
            <a:r>
              <a:rPr lang="en-US" sz="2100" dirty="0" err="1"/>
              <a:t>guitarra</a:t>
            </a:r>
            <a:r>
              <a:rPr lang="en-US" sz="2100" dirty="0"/>
              <a:t>(guitar)</a:t>
            </a:r>
          </a:p>
        </p:txBody>
      </p:sp>
    </p:spTree>
    <p:extLst>
      <p:ext uri="{BB962C8B-B14F-4D97-AF65-F5344CB8AC3E}">
        <p14:creationId xmlns:p14="http://schemas.microsoft.com/office/powerpoint/2010/main" val="907219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C504F-D67A-7985-886C-2AD0FB0FA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Pronunciation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4EF95-9442-E59B-25B2-E95BCD972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6"/>
            <a:ext cx="10554574" cy="393192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arenR" startAt="8"/>
            </a:pPr>
            <a:r>
              <a:rPr lang="en-US" sz="2400" dirty="0"/>
              <a:t>The ñ is a nasal sound, sort of a “</a:t>
            </a:r>
            <a:r>
              <a:rPr lang="en-US" sz="2400" dirty="0" err="1"/>
              <a:t>ny</a:t>
            </a:r>
            <a:r>
              <a:rPr lang="en-US" sz="2400" dirty="0"/>
              <a:t>” sound like in “canyon.”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sz="2200" dirty="0"/>
              <a:t> </a:t>
            </a:r>
            <a:r>
              <a:rPr lang="en-US" sz="2200" dirty="0" err="1"/>
              <a:t>español</a:t>
            </a:r>
            <a:r>
              <a:rPr lang="en-US" sz="2200" dirty="0"/>
              <a:t>(Spanish)	</a:t>
            </a:r>
            <a:r>
              <a:rPr lang="en-US" sz="2200" dirty="0" err="1"/>
              <a:t>baño</a:t>
            </a:r>
            <a:r>
              <a:rPr lang="en-US" sz="2200" dirty="0"/>
              <a:t>(bathroom)	</a:t>
            </a:r>
            <a:r>
              <a:rPr lang="en-US" sz="2200" dirty="0" err="1"/>
              <a:t>señora</a:t>
            </a:r>
            <a:r>
              <a:rPr lang="en-US" sz="2200" dirty="0"/>
              <a:t>(</a:t>
            </a:r>
            <a:r>
              <a:rPr lang="en-US" sz="2200" dirty="0" err="1"/>
              <a:t>mrs.</a:t>
            </a:r>
            <a:r>
              <a:rPr lang="en-US" sz="2200" dirty="0"/>
              <a:t>)	</a:t>
            </a:r>
            <a:r>
              <a:rPr lang="en-US" sz="2200" dirty="0" err="1"/>
              <a:t>mañana</a:t>
            </a:r>
            <a:r>
              <a:rPr lang="en-US" sz="2200" dirty="0"/>
              <a:t>(tomorrow)</a:t>
            </a:r>
          </a:p>
          <a:p>
            <a:pPr marL="457200" indent="-457200">
              <a:buFont typeface="+mj-lt"/>
              <a:buAutoNum type="arabicParenR" startAt="8"/>
            </a:pPr>
            <a:r>
              <a:rPr lang="en-US" sz="2400" dirty="0"/>
              <a:t>The k sound can have several spellings. Before e or </a:t>
            </a:r>
            <a:r>
              <a:rPr lang="en-US" sz="2400" dirty="0" err="1"/>
              <a:t>i</a:t>
            </a:r>
            <a:r>
              <a:rPr lang="en-US" sz="2400" dirty="0"/>
              <a:t>, it’s spelled with qu. Before the letters a, o, and u, it’s spelled with a c. In some words, borrowed from other languages, the k sound is actually spelled with a K. 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sz="2200" dirty="0"/>
              <a:t>Café(coffee)	</a:t>
            </a:r>
            <a:r>
              <a:rPr lang="en-US" sz="2200" dirty="0" err="1"/>
              <a:t>aquí</a:t>
            </a:r>
            <a:r>
              <a:rPr lang="en-US" sz="2200" dirty="0"/>
              <a:t>(here)	que(that)	</a:t>
            </a:r>
            <a:r>
              <a:rPr lang="en-US" sz="2200" dirty="0" err="1"/>
              <a:t>comedor</a:t>
            </a:r>
            <a:r>
              <a:rPr lang="en-US" sz="2200" dirty="0"/>
              <a:t>(dinning room)	</a:t>
            </a:r>
            <a:r>
              <a:rPr lang="en-US" sz="2200" dirty="0" err="1"/>
              <a:t>kilómetro</a:t>
            </a:r>
            <a:r>
              <a:rPr lang="en-US" sz="2200" dirty="0"/>
              <a:t>(kilometer) </a:t>
            </a:r>
            <a:r>
              <a:rPr lang="en-US" sz="2200" dirty="0" err="1"/>
              <a:t>quieto</a:t>
            </a:r>
            <a:r>
              <a:rPr lang="en-US" sz="2200" dirty="0"/>
              <a:t>(still)	</a:t>
            </a:r>
            <a:r>
              <a:rPr lang="en-US" sz="2200" dirty="0" err="1"/>
              <a:t>calificar</a:t>
            </a:r>
            <a:r>
              <a:rPr lang="en-US" sz="2200" dirty="0"/>
              <a:t>(qualify)</a:t>
            </a:r>
          </a:p>
          <a:p>
            <a:pPr marL="457200" indent="-457200">
              <a:buFont typeface="+mj-lt"/>
              <a:buAutoNum type="arabicParenR" startAt="8"/>
            </a:pPr>
            <a:r>
              <a:rPr lang="en-US" sz="2400" dirty="0"/>
              <a:t>Spelling tip: the only consonants that are ever doubled are cc, </a:t>
            </a:r>
            <a:r>
              <a:rPr lang="en-US" sz="2400" dirty="0" err="1"/>
              <a:t>ll</a:t>
            </a:r>
            <a:r>
              <a:rPr lang="en-US" sz="2400" dirty="0"/>
              <a:t>, </a:t>
            </a:r>
            <a:r>
              <a:rPr lang="en-US" sz="2400" dirty="0" err="1"/>
              <a:t>rr</a:t>
            </a:r>
            <a:r>
              <a:rPr lang="en-US" sz="2400" dirty="0"/>
              <a:t>. All three pairs sound differently doubled than they do singly.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sz="2200" dirty="0"/>
              <a:t> </a:t>
            </a:r>
            <a:r>
              <a:rPr lang="en-US" sz="2200" dirty="0" err="1"/>
              <a:t>lección</a:t>
            </a:r>
            <a:r>
              <a:rPr lang="en-US" sz="2200" dirty="0"/>
              <a:t>(lesson)	</a:t>
            </a:r>
            <a:r>
              <a:rPr lang="en-US" sz="2200" dirty="0" err="1"/>
              <a:t>llamar</a:t>
            </a:r>
            <a:r>
              <a:rPr lang="en-US" sz="2200" dirty="0"/>
              <a:t>(to call)	</a:t>
            </a:r>
            <a:r>
              <a:rPr lang="en-US" sz="2200" dirty="0" err="1"/>
              <a:t>perro</a:t>
            </a:r>
            <a:r>
              <a:rPr lang="en-US" sz="2200" dirty="0"/>
              <a:t>(dog)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293334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A3F00-39F1-14AF-C920-003CAF5DE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Consonantes</a:t>
            </a:r>
            <a:endParaRPr lang="en-US" sz="48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C622163-B81E-6FB8-E54B-E670E0B2E2BD}"/>
              </a:ext>
            </a:extLst>
          </p:cNvPr>
          <p:cNvGraphicFramePr>
            <a:graphicFrameLocks noGrp="1"/>
          </p:cNvGraphicFramePr>
          <p:nvPr/>
        </p:nvGraphicFramePr>
        <p:xfrm>
          <a:off x="225362" y="2416274"/>
          <a:ext cx="256032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31375137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6405954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C-Strong sound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906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020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856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781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62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95899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C4FF45-E6E8-1D88-7B99-0372C5B462E8}"/>
              </a:ext>
            </a:extLst>
          </p:cNvPr>
          <p:cNvGraphicFramePr>
            <a:graphicFrameLocks noGrp="1"/>
          </p:cNvGraphicFramePr>
          <p:nvPr/>
        </p:nvGraphicFramePr>
        <p:xfrm>
          <a:off x="4285678" y="2152154"/>
          <a:ext cx="3840480" cy="255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31375137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64059542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372874717"/>
                    </a:ext>
                  </a:extLst>
                </a:gridCol>
              </a:tblGrid>
              <a:tr h="392191">
                <a:tc>
                  <a:txBody>
                    <a:bodyPr/>
                    <a:lstStyle/>
                    <a:p>
                      <a:r>
                        <a:rPr lang="en-US" sz="2000" b="1"/>
                        <a:t>C-soft </a:t>
                      </a:r>
                      <a:r>
                        <a:rPr lang="en-US" sz="2000" b="1" dirty="0"/>
                        <a:t>sound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906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020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856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781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62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zu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958991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A8790CC5-A9C0-EFB1-B266-8580DE13689E}"/>
              </a:ext>
            </a:extLst>
          </p:cNvPr>
          <p:cNvGraphicFramePr>
            <a:graphicFrameLocks noGrp="1"/>
          </p:cNvGraphicFramePr>
          <p:nvPr/>
        </p:nvGraphicFramePr>
        <p:xfrm>
          <a:off x="9369872" y="2416274"/>
          <a:ext cx="256032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31375137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6405954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G-Strong sound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906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020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856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781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62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ju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958991"/>
                  </a:ext>
                </a:extLst>
              </a:tr>
            </a:tbl>
          </a:graphicData>
        </a:graphic>
      </p:graphicFrame>
      <p:pic>
        <p:nvPicPr>
          <p:cNvPr id="8" name="Picture 7" descr="A diagram of a diagram of letters&#10;&#10;Description automatically generated">
            <a:extLst>
              <a:ext uri="{FF2B5EF4-FFF2-40B4-BE49-F238E27FC236}">
                <a16:creationId xmlns:a16="http://schemas.microsoft.com/office/drawing/2014/main" id="{C343EE0B-95D7-34B8-8BB7-7BBCA9D21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86594" y="5074906"/>
            <a:ext cx="1697858" cy="1201855"/>
          </a:xfrm>
          <a:prstGeom prst="rect">
            <a:avLst/>
          </a:prstGeom>
        </p:spPr>
      </p:pic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469ADE28-4E39-224D-42B1-B4A31006FCF4}"/>
              </a:ext>
            </a:extLst>
          </p:cNvPr>
          <p:cNvGraphicFramePr>
            <a:graphicFrameLocks noGrp="1"/>
          </p:cNvGraphicFramePr>
          <p:nvPr/>
        </p:nvGraphicFramePr>
        <p:xfrm>
          <a:off x="2888329" y="4181500"/>
          <a:ext cx="128016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3137513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G-Soft sound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906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020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gue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856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gui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781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62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958991"/>
                  </a:ext>
                </a:extLst>
              </a:tr>
            </a:tbl>
          </a:graphicData>
        </a:graphic>
      </p:graphicFrame>
      <p:pic>
        <p:nvPicPr>
          <p:cNvPr id="22" name="Picture 21" descr="A group of colorful letters&#10;&#10;Description automatically generated">
            <a:extLst>
              <a:ext uri="{FF2B5EF4-FFF2-40B4-BE49-F238E27FC236}">
                <a16:creationId xmlns:a16="http://schemas.microsoft.com/office/drawing/2014/main" id="{41BAB724-F1D2-F5A9-5AE7-C2B89161F1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958467" y="242664"/>
            <a:ext cx="2286000" cy="1520904"/>
          </a:xfrm>
          <a:prstGeom prst="rect">
            <a:avLst/>
          </a:prstGeom>
        </p:spPr>
      </p:pic>
      <p:graphicFrame>
        <p:nvGraphicFramePr>
          <p:cNvPr id="25" name="Table 4">
            <a:extLst>
              <a:ext uri="{FF2B5EF4-FFF2-40B4-BE49-F238E27FC236}">
                <a16:creationId xmlns:a16="http://schemas.microsoft.com/office/drawing/2014/main" id="{C73CFBEE-1AC0-9F89-8C38-AE64E04D0E1D}"/>
              </a:ext>
            </a:extLst>
          </p:cNvPr>
          <p:cNvGraphicFramePr>
            <a:graphicFrameLocks noGrp="1"/>
          </p:cNvGraphicFramePr>
          <p:nvPr/>
        </p:nvGraphicFramePr>
        <p:xfrm>
          <a:off x="7987065" y="4390296"/>
          <a:ext cx="256032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31375137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6405954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906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020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856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781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62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uu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958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2511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2236</TotalTime>
  <Words>913</Words>
  <Application>Microsoft Office PowerPoint</Application>
  <PresentationFormat>Widescreen</PresentationFormat>
  <Paragraphs>167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Century Gothic</vt:lpstr>
      <vt:lpstr>Courier New</vt:lpstr>
      <vt:lpstr>Wingdings</vt:lpstr>
      <vt:lpstr>Wingdings 2</vt:lpstr>
      <vt:lpstr>Quotable</vt:lpstr>
      <vt:lpstr>Beginner Part I</vt:lpstr>
      <vt:lpstr>Vocabulary – Review</vt:lpstr>
      <vt:lpstr>Vocabulary – Review</vt:lpstr>
      <vt:lpstr>Breakout Rooms: Salutations Practice</vt:lpstr>
      <vt:lpstr>El Alfabeto</vt:lpstr>
      <vt:lpstr>Pronunciation tips</vt:lpstr>
      <vt:lpstr>Pronunciation tips</vt:lpstr>
      <vt:lpstr>Pronunciation tips</vt:lpstr>
      <vt:lpstr>Consonantes</vt:lpstr>
      <vt:lpstr>Escucha y escribe…</vt:lpstr>
      <vt:lpstr>Los Números</vt:lpstr>
      <vt:lpstr>Los Colores</vt:lpstr>
      <vt:lpstr>LA DESPEDIDA 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Vamos a viajar</dc:title>
  <dc:creator>Emma Garcia</dc:creator>
  <cp:lastModifiedBy>Don Anderson</cp:lastModifiedBy>
  <cp:revision>78</cp:revision>
  <dcterms:created xsi:type="dcterms:W3CDTF">2022-06-07T13:31:42Z</dcterms:created>
  <dcterms:modified xsi:type="dcterms:W3CDTF">2024-10-18T17:27:46Z</dcterms:modified>
</cp:coreProperties>
</file>