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12192000"/>
  <p:notesSz cx="6858000" cy="9144000"/>
  <p:embeddedFontLst>
    <p:embeddedFont>
      <p:font typeface="Century Gothic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9" roundtripDataSignature="AMtx7mhPMlNqO1CpFknRK7tVqHIO9g0/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57B72B8-B02E-4585-B007-B58B2BDB3DD2}">
  <a:tblStyle styleId="{757B72B8-B02E-4585-B007-B58B2BDB3DD2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F5F3"/>
          </a:solidFill>
        </a:fill>
      </a:tcStyle>
    </a:wholeTbl>
    <a:band1H>
      <a:tcTxStyle/>
      <a:tcStyle>
        <a:fill>
          <a:solidFill>
            <a:srgbClr val="CAEAE7"/>
          </a:solidFill>
        </a:fill>
      </a:tcStyle>
    </a:band1H>
    <a:band2H>
      <a:tcTxStyle/>
    </a:band2H>
    <a:band1V>
      <a:tcTxStyle/>
      <a:tcStyle>
        <a:fill>
          <a:solidFill>
            <a:srgbClr val="CAEAE7"/>
          </a:solidFill>
        </a:fill>
      </a:tcStyle>
    </a:band1V>
    <a:band2V>
      <a:tcTxStyle/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enturyGothic-bold.fntdata"/><Relationship Id="rId25" Type="http://schemas.openxmlformats.org/officeDocument/2006/relationships/font" Target="fonts/CenturyGothic-regular.fntdata"/><Relationship Id="rId28" Type="http://schemas.openxmlformats.org/officeDocument/2006/relationships/font" Target="fonts/CenturyGothic-boldItalic.fntdata"/><Relationship Id="rId27" Type="http://schemas.openxmlformats.org/officeDocument/2006/relationships/font" Target="fonts/CenturyGothic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/>
          <p:nvPr/>
        </p:nvSpPr>
        <p:spPr>
          <a:xfrm>
            <a:off x="0" y="-3175"/>
            <a:ext cx="12192000" cy="5203825"/>
          </a:xfrm>
          <a:custGeom>
            <a:rect b="b" l="l" r="r" t="t"/>
            <a:pathLst>
              <a:path extrusionOk="0" h="3278" w="5760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" name="Google Shape;13;p21"/>
          <p:cNvSpPr txBox="1"/>
          <p:nvPr>
            <p:ph type="ctrTitle"/>
          </p:nvPr>
        </p:nvSpPr>
        <p:spPr>
          <a:xfrm>
            <a:off x="810001" y="1449147"/>
            <a:ext cx="10572000" cy="297105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1"/>
          <p:cNvSpPr txBox="1"/>
          <p:nvPr>
            <p:ph idx="1" type="subTitle"/>
          </p:nvPr>
        </p:nvSpPr>
        <p:spPr>
          <a:xfrm>
            <a:off x="810001" y="5280847"/>
            <a:ext cx="10572000" cy="43497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1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1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1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 dir="l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0"/>
          <p:cNvSpPr txBox="1"/>
          <p:nvPr>
            <p:ph type="title"/>
          </p:nvPr>
        </p:nvSpPr>
        <p:spPr>
          <a:xfrm>
            <a:off x="810000" y="4800600"/>
            <a:ext cx="10561418" cy="566738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0"/>
          <p:cNvSpPr/>
          <p:nvPr>
            <p:ph idx="2" type="pic"/>
          </p:nvPr>
        </p:nvSpPr>
        <p:spPr>
          <a:xfrm>
            <a:off x="0" y="0"/>
            <a:ext cx="12192000" cy="4800600"/>
          </a:xfrm>
          <a:prstGeom prst="rect">
            <a:avLst/>
          </a:prstGeom>
          <a:noFill/>
          <a:ln cap="rnd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>
              <a:srgbClr val="000000">
                <a:alpha val="40000"/>
              </a:srgbClr>
            </a:outerShdw>
          </a:effectLst>
        </p:spPr>
      </p:sp>
      <p:sp>
        <p:nvSpPr>
          <p:cNvPr id="78" name="Google Shape;78;p30"/>
          <p:cNvSpPr txBox="1"/>
          <p:nvPr>
            <p:ph idx="1" type="body"/>
          </p:nvPr>
        </p:nvSpPr>
        <p:spPr>
          <a:xfrm>
            <a:off x="810000" y="5367338"/>
            <a:ext cx="10561418" cy="4937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9" name="Google Shape;79;p30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0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0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 dir="l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1"/>
          <p:cNvSpPr/>
          <p:nvPr/>
        </p:nvSpPr>
        <p:spPr>
          <a:xfrm>
            <a:off x="631697" y="1081456"/>
            <a:ext cx="6332416" cy="3239188"/>
          </a:xfrm>
          <a:custGeom>
            <a:rect b="b" l="l" r="r" t="t"/>
            <a:pathLst>
              <a:path extrusionOk="0" h="2308" w="3384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31"/>
          <p:cNvSpPr txBox="1"/>
          <p:nvPr>
            <p:ph type="title"/>
          </p:nvPr>
        </p:nvSpPr>
        <p:spPr>
          <a:xfrm>
            <a:off x="850985" y="1238502"/>
            <a:ext cx="5893840" cy="26459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200"/>
              <a:buFont typeface="Century Gothic"/>
              <a:buNone/>
              <a:defRPr b="1" sz="4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1"/>
          <p:cNvSpPr txBox="1"/>
          <p:nvPr>
            <p:ph idx="1" type="body"/>
          </p:nvPr>
        </p:nvSpPr>
        <p:spPr>
          <a:xfrm>
            <a:off x="853190" y="4443680"/>
            <a:ext cx="5891636" cy="71324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6" name="Google Shape;86;p31"/>
          <p:cNvSpPr txBox="1"/>
          <p:nvPr>
            <p:ph idx="2" type="body"/>
          </p:nvPr>
        </p:nvSpPr>
        <p:spPr>
          <a:xfrm>
            <a:off x="7574642" y="1081456"/>
            <a:ext cx="3810001" cy="40754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87" name="Google Shape;87;p31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1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1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 dir="l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2"/>
          <p:cNvSpPr/>
          <p:nvPr/>
        </p:nvSpPr>
        <p:spPr>
          <a:xfrm>
            <a:off x="1140884" y="2286585"/>
            <a:ext cx="4895115" cy="2503972"/>
          </a:xfrm>
          <a:custGeom>
            <a:rect b="b" l="l" r="r" t="t"/>
            <a:pathLst>
              <a:path extrusionOk="0" h="2308" w="3384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32"/>
          <p:cNvSpPr txBox="1"/>
          <p:nvPr>
            <p:ph type="title"/>
          </p:nvPr>
        </p:nvSpPr>
        <p:spPr>
          <a:xfrm>
            <a:off x="1357089" y="2435957"/>
            <a:ext cx="4382521" cy="2007789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Century Gothic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2"/>
          <p:cNvSpPr txBox="1"/>
          <p:nvPr>
            <p:ph idx="1" type="body"/>
          </p:nvPr>
        </p:nvSpPr>
        <p:spPr>
          <a:xfrm>
            <a:off x="6156000" y="2286000"/>
            <a:ext cx="4880300" cy="229552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94" name="Google Shape;94;p32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2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2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 dir="l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3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33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3"/>
          <p:cNvSpPr txBox="1"/>
          <p:nvPr>
            <p:ph idx="1" type="body"/>
          </p:nvPr>
        </p:nvSpPr>
        <p:spPr>
          <a:xfrm rot="5400000">
            <a:off x="4254444" y="-1260043"/>
            <a:ext cx="3674397" cy="1056328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101" name="Google Shape;101;p33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3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3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 dir="l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4"/>
          <p:cNvSpPr/>
          <p:nvPr/>
        </p:nvSpPr>
        <p:spPr>
          <a:xfrm>
            <a:off x="7669651" y="446089"/>
            <a:ext cx="4522349" cy="5414962"/>
          </a:xfrm>
          <a:custGeom>
            <a:rect b="b" l="l" r="r" t="t"/>
            <a:pathLst>
              <a:path extrusionOk="0" h="4320" w="2879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34"/>
          <p:cNvSpPr txBox="1"/>
          <p:nvPr>
            <p:ph type="title"/>
          </p:nvPr>
        </p:nvSpPr>
        <p:spPr>
          <a:xfrm rot="5400000">
            <a:off x="6863536" y="1906175"/>
            <a:ext cx="5134798" cy="249479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4"/>
          <p:cNvSpPr txBox="1"/>
          <p:nvPr>
            <p:ph idx="1" type="body"/>
          </p:nvPr>
        </p:nvSpPr>
        <p:spPr>
          <a:xfrm rot="5400000">
            <a:off x="1408290" y="-152200"/>
            <a:ext cx="5414962" cy="661154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108" name="Google Shape;108;p34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4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4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 dir="l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2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22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2"/>
          <p:cNvSpPr txBox="1"/>
          <p:nvPr>
            <p:ph idx="1" type="body"/>
          </p:nvPr>
        </p:nvSpPr>
        <p:spPr>
          <a:xfrm>
            <a:off x="814728" y="2174875"/>
            <a:ext cx="5189857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b="0" sz="20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2" name="Google Shape;22;p22"/>
          <p:cNvSpPr txBox="1"/>
          <p:nvPr>
            <p:ph idx="2" type="body"/>
          </p:nvPr>
        </p:nvSpPr>
        <p:spPr>
          <a:xfrm>
            <a:off x="814729" y="2751138"/>
            <a:ext cx="5189856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23" name="Google Shape;23;p22"/>
          <p:cNvSpPr txBox="1"/>
          <p:nvPr>
            <p:ph idx="3" type="body"/>
          </p:nvPr>
        </p:nvSpPr>
        <p:spPr>
          <a:xfrm>
            <a:off x="6187415" y="2174875"/>
            <a:ext cx="5194583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b="0" sz="20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4" name="Google Shape;24;p22"/>
          <p:cNvSpPr txBox="1"/>
          <p:nvPr>
            <p:ph idx="4" type="body"/>
          </p:nvPr>
        </p:nvSpPr>
        <p:spPr>
          <a:xfrm>
            <a:off x="6187415" y="2751138"/>
            <a:ext cx="5194583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2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2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 dir="l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3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" name="Google Shape;30;p23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" type="body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32" name="Google Shape;32;p23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3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3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 dir="l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" name="Google Shape;37;p24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4"/>
          <p:cNvSpPr txBox="1"/>
          <p:nvPr>
            <p:ph idx="1" type="body"/>
          </p:nvPr>
        </p:nvSpPr>
        <p:spPr>
          <a:xfrm>
            <a:off x="818712" y="2222287"/>
            <a:ext cx="5185873" cy="36387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39" name="Google Shape;39;p24"/>
          <p:cNvSpPr txBox="1"/>
          <p:nvPr>
            <p:ph idx="2" type="body"/>
          </p:nvPr>
        </p:nvSpPr>
        <p:spPr>
          <a:xfrm>
            <a:off x="6187415" y="2222287"/>
            <a:ext cx="5194583" cy="363876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40" name="Google Shape;40;p24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4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 dir="l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5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" name="Google Shape;45;p25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5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 dir="l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/>
          <p:nvPr/>
        </p:nvSpPr>
        <p:spPr>
          <a:xfrm>
            <a:off x="0" y="1"/>
            <a:ext cx="12192000" cy="5203825"/>
          </a:xfrm>
          <a:custGeom>
            <a:rect b="b" l="l" r="r" t="t"/>
            <a:pathLst>
              <a:path extrusionOk="0" h="3278" w="5760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" name="Google Shape;51;p26"/>
          <p:cNvSpPr txBox="1"/>
          <p:nvPr>
            <p:ph type="title"/>
          </p:nvPr>
        </p:nvSpPr>
        <p:spPr>
          <a:xfrm>
            <a:off x="810000" y="2951396"/>
            <a:ext cx="10561418" cy="1468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entury Gothic"/>
              <a:buNone/>
              <a:defRPr b="1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6"/>
          <p:cNvSpPr txBox="1"/>
          <p:nvPr>
            <p:ph idx="1" type="body"/>
          </p:nvPr>
        </p:nvSpPr>
        <p:spPr>
          <a:xfrm>
            <a:off x="810000" y="5281201"/>
            <a:ext cx="10561418" cy="43395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3" name="Google Shape;53;p26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6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6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 dir="l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7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7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7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 dir="l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8"/>
          <p:cNvSpPr/>
          <p:nvPr/>
        </p:nvSpPr>
        <p:spPr>
          <a:xfrm>
            <a:off x="1073151" y="446087"/>
            <a:ext cx="3547533" cy="1814651"/>
          </a:xfrm>
          <a:custGeom>
            <a:rect b="b" l="l" r="r" t="t"/>
            <a:pathLst>
              <a:path extrusionOk="0" h="2308" w="3384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algn="tl" flip="none" tx="0" sx="100000" ty="0" sy="100000"/>
          </a:blipFill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28"/>
          <p:cNvSpPr txBox="1"/>
          <p:nvPr>
            <p:ph type="title"/>
          </p:nvPr>
        </p:nvSpPr>
        <p:spPr>
          <a:xfrm>
            <a:off x="1073151" y="446088"/>
            <a:ext cx="3547533" cy="161839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Century Gothic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8"/>
          <p:cNvSpPr txBox="1"/>
          <p:nvPr>
            <p:ph idx="1" type="body"/>
          </p:nvPr>
        </p:nvSpPr>
        <p:spPr>
          <a:xfrm>
            <a:off x="4855633" y="446088"/>
            <a:ext cx="6252633" cy="54149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🞆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64" name="Google Shape;64;p28"/>
          <p:cNvSpPr txBox="1"/>
          <p:nvPr>
            <p:ph idx="2" type="body"/>
          </p:nvPr>
        </p:nvSpPr>
        <p:spPr>
          <a:xfrm>
            <a:off x="1073151" y="2260738"/>
            <a:ext cx="3547533" cy="36003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8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8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 dir="l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/>
          <p:nvPr>
            <p:ph type="title"/>
          </p:nvPr>
        </p:nvSpPr>
        <p:spPr>
          <a:xfrm>
            <a:off x="814728" y="727522"/>
            <a:ext cx="4852988" cy="16171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9"/>
          <p:cNvSpPr/>
          <p:nvPr>
            <p:ph idx="2" type="pic"/>
          </p:nvPr>
        </p:nvSpPr>
        <p:spPr>
          <a:xfrm>
            <a:off x="6098117" y="0"/>
            <a:ext cx="6093883" cy="68580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29"/>
          <p:cNvSpPr txBox="1"/>
          <p:nvPr>
            <p:ph idx="1" type="body"/>
          </p:nvPr>
        </p:nvSpPr>
        <p:spPr>
          <a:xfrm>
            <a:off x="814728" y="2344684"/>
            <a:ext cx="4852988" cy="35163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2" name="Google Shape;72;p29"/>
          <p:cNvSpPr txBox="1"/>
          <p:nvPr>
            <p:ph idx="10" type="dt"/>
          </p:nvPr>
        </p:nvSpPr>
        <p:spPr>
          <a:xfrm>
            <a:off x="3885810" y="6041362"/>
            <a:ext cx="976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9"/>
          <p:cNvSpPr txBox="1"/>
          <p:nvPr>
            <p:ph idx="11" type="ftr"/>
          </p:nvPr>
        </p:nvSpPr>
        <p:spPr>
          <a:xfrm>
            <a:off x="590396" y="6041362"/>
            <a:ext cx="32954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9"/>
          <p:cNvSpPr txBox="1"/>
          <p:nvPr>
            <p:ph idx="12" type="sldNum"/>
          </p:nvPr>
        </p:nvSpPr>
        <p:spPr>
          <a:xfrm>
            <a:off x="4862689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 dir="l"/>
  </p:transition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b="1" i="0" sz="4000" u="none" cap="none" strike="noStrik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" name="Google Shape;7;p20"/>
          <p:cNvSpPr txBox="1"/>
          <p:nvPr>
            <p:ph idx="1" type="body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🞆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" name="Google Shape;8;p20"/>
          <p:cNvSpPr txBox="1"/>
          <p:nvPr>
            <p:ph idx="11" type="ftr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" name="Google Shape;9;p20"/>
          <p:cNvSpPr txBox="1"/>
          <p:nvPr>
            <p:ph idx="10" type="dt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" name="Google Shape;10;p20"/>
          <p:cNvSpPr txBox="1"/>
          <p:nvPr>
            <p:ph idx="12" type="sldNum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>
    <p:wipe dir="l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jpg"/><Relationship Id="rId4" Type="http://schemas.openxmlformats.org/officeDocument/2006/relationships/image" Target="../media/image7.jpg"/><Relationship Id="rId5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Relationship Id="rId4" Type="http://schemas.openxmlformats.org/officeDocument/2006/relationships/image" Target="../media/image12.jpg"/><Relationship Id="rId5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Relationship Id="rId4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4.png"/><Relationship Id="rId4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hyperlink" Target="https://wearabletrends.blogspot.com/2011/08/fashion-winter-coats-for-less-than-100.html" TargetMode="External"/><Relationship Id="rId10" Type="http://schemas.openxmlformats.org/officeDocument/2006/relationships/image" Target="../media/image32.jpg"/><Relationship Id="rId12" Type="http://schemas.openxmlformats.org/officeDocument/2006/relationships/hyperlink" Target="https://creativecommons.org/licenses/by-nc-sa/3.0/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Relationship Id="rId4" Type="http://schemas.openxmlformats.org/officeDocument/2006/relationships/hyperlink" Target="https://untipoconclase.blogspot.com/2012/10/camisa-de-franela-de-uniqlo.html" TargetMode="External"/><Relationship Id="rId9" Type="http://schemas.openxmlformats.org/officeDocument/2006/relationships/image" Target="../media/image31.jpg"/><Relationship Id="rId5" Type="http://schemas.openxmlformats.org/officeDocument/2006/relationships/hyperlink" Target="https://creativecommons.org/licenses/by-nc-nd/3.0/" TargetMode="External"/><Relationship Id="rId6" Type="http://schemas.openxmlformats.org/officeDocument/2006/relationships/image" Target="../media/image19.jpg"/><Relationship Id="rId7" Type="http://schemas.openxmlformats.org/officeDocument/2006/relationships/image" Target="../media/image21.png"/><Relationship Id="rId8" Type="http://schemas.openxmlformats.org/officeDocument/2006/relationships/image" Target="../media/image22.jpg"/></Relationships>
</file>

<file path=ppt/slides/_rels/slide16.xml.rels><?xml version="1.0" encoding="UTF-8" standalone="yes"?><Relationships xmlns="http://schemas.openxmlformats.org/package/2006/relationships"><Relationship Id="rId10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jpg"/><Relationship Id="rId4" Type="http://schemas.openxmlformats.org/officeDocument/2006/relationships/hyperlink" Target="http://ijirst.org/Sports-Outdoor-Clothing-item-26649/" TargetMode="External"/><Relationship Id="rId9" Type="http://schemas.openxmlformats.org/officeDocument/2006/relationships/image" Target="../media/image33.jpg"/><Relationship Id="rId5" Type="http://schemas.openxmlformats.org/officeDocument/2006/relationships/hyperlink" Target="https://creativecommons.org/licenses/by/3.0/" TargetMode="External"/><Relationship Id="rId6" Type="http://schemas.openxmlformats.org/officeDocument/2006/relationships/image" Target="../media/image26.jpg"/><Relationship Id="rId7" Type="http://schemas.openxmlformats.org/officeDocument/2006/relationships/image" Target="../media/image39.jpg"/><Relationship Id="rId8" Type="http://schemas.openxmlformats.org/officeDocument/2006/relationships/image" Target="../media/image2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jpg"/><Relationship Id="rId4" Type="http://schemas.openxmlformats.org/officeDocument/2006/relationships/image" Target="../media/image38.png"/><Relationship Id="rId9" Type="http://schemas.openxmlformats.org/officeDocument/2006/relationships/image" Target="../media/image40.jpg"/><Relationship Id="rId5" Type="http://schemas.openxmlformats.org/officeDocument/2006/relationships/image" Target="../media/image36.jpg"/><Relationship Id="rId6" Type="http://schemas.openxmlformats.org/officeDocument/2006/relationships/image" Target="../media/image37.jpg"/><Relationship Id="rId7" Type="http://schemas.openxmlformats.org/officeDocument/2006/relationships/hyperlink" Target="http://revistalamiscelanea.wordpress.com/2012/07/25/lista-para-el-verano-trajes-de-bano-de-todos-colores-y-para-todo-tipo-de-cuerpo/" TargetMode="External"/><Relationship Id="rId8" Type="http://schemas.openxmlformats.org/officeDocument/2006/relationships/hyperlink" Target="https://creativecommons.org/licenses/by-nc-sa/3.0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5.png"/><Relationship Id="rId4" Type="http://schemas.openxmlformats.org/officeDocument/2006/relationships/image" Target="../media/image14.png"/><Relationship Id="rId5" Type="http://schemas.openxmlformats.org/officeDocument/2006/relationships/image" Target="../media/image18.png"/><Relationship Id="rId6" Type="http://schemas.openxmlformats.org/officeDocument/2006/relationships/image" Target="../media/image10.png"/><Relationship Id="rId7" Type="http://schemas.openxmlformats.org/officeDocument/2006/relationships/hyperlink" Target="https://www.pngall.com/animation-png/download/14235" TargetMode="External"/><Relationship Id="rId8" Type="http://schemas.openxmlformats.org/officeDocument/2006/relationships/hyperlink" Target="https://creativecommons.org/licenses/by-nc/3.0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42.jpg"/><Relationship Id="rId5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"/>
          <p:cNvSpPr txBox="1"/>
          <p:nvPr>
            <p:ph type="ctrTitle"/>
          </p:nvPr>
        </p:nvSpPr>
        <p:spPr>
          <a:xfrm>
            <a:off x="810001" y="1449147"/>
            <a:ext cx="10572000" cy="297105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8000"/>
              <a:buFont typeface="Century Gothic"/>
              <a:buNone/>
            </a:pPr>
            <a:r>
              <a:rPr lang="en-US" sz="8000"/>
              <a:t>Beginner Part I</a:t>
            </a:r>
            <a:endParaRPr/>
          </a:p>
        </p:txBody>
      </p:sp>
      <p:sp>
        <p:nvSpPr>
          <p:cNvPr id="116" name="Google Shape;116;p1"/>
          <p:cNvSpPr txBox="1"/>
          <p:nvPr>
            <p:ph idx="1" type="subTitle"/>
          </p:nvPr>
        </p:nvSpPr>
        <p:spPr>
          <a:xfrm>
            <a:off x="810001" y="5280847"/>
            <a:ext cx="10572000" cy="74889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US" sz="4400"/>
              <a:t>Clase 4</a:t>
            </a:r>
            <a:endParaRPr b="1" sz="4400"/>
          </a:p>
        </p:txBody>
      </p:sp>
    </p:spTree>
  </p:cSld>
  <p:clrMapOvr>
    <a:masterClrMapping/>
  </p:clrMapOvr>
  <p:transition spd="slow">
    <p:wipe dir="l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400"/>
              <a:buFont typeface="Century Gothic"/>
              <a:buNone/>
            </a:pPr>
            <a:r>
              <a:rPr lang="en-US" sz="4400"/>
              <a:t>Vocabulario: Adjetivos simples</a:t>
            </a:r>
            <a:endParaRPr/>
          </a:p>
        </p:txBody>
      </p:sp>
      <p:sp>
        <p:nvSpPr>
          <p:cNvPr id="203" name="Google Shape;203;p10"/>
          <p:cNvSpPr txBox="1"/>
          <p:nvPr/>
        </p:nvSpPr>
        <p:spPr>
          <a:xfrm>
            <a:off x="1246614" y="2754089"/>
            <a:ext cx="218975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bonito/a</a:t>
            </a:r>
            <a:endParaRPr/>
          </a:p>
        </p:txBody>
      </p:sp>
      <p:sp>
        <p:nvSpPr>
          <p:cNvPr id="204" name="Google Shape;204;p10"/>
          <p:cNvSpPr txBox="1"/>
          <p:nvPr/>
        </p:nvSpPr>
        <p:spPr>
          <a:xfrm>
            <a:off x="4044922" y="2754089"/>
            <a:ext cx="218975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feo/a</a:t>
            </a:r>
            <a:endParaRPr/>
          </a:p>
        </p:txBody>
      </p:sp>
      <p:sp>
        <p:nvSpPr>
          <p:cNvPr id="205" name="Google Shape;205;p10"/>
          <p:cNvSpPr txBox="1"/>
          <p:nvPr/>
        </p:nvSpPr>
        <p:spPr>
          <a:xfrm>
            <a:off x="7129302" y="2754089"/>
            <a:ext cx="218975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bueno/a</a:t>
            </a:r>
            <a:endParaRPr/>
          </a:p>
        </p:txBody>
      </p:sp>
      <p:sp>
        <p:nvSpPr>
          <p:cNvPr id="206" name="Google Shape;206;p10"/>
          <p:cNvSpPr txBox="1"/>
          <p:nvPr/>
        </p:nvSpPr>
        <p:spPr>
          <a:xfrm>
            <a:off x="9319061" y="2754089"/>
            <a:ext cx="218975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malo/a</a:t>
            </a:r>
            <a:endParaRPr/>
          </a:p>
        </p:txBody>
      </p:sp>
      <p:pic>
        <p:nvPicPr>
          <p:cNvPr descr="A close up of a red rose&#10;&#10;Description automatically generated" id="207" name="Google Shape;20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766" y="3746090"/>
            <a:ext cx="3017520" cy="16973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ground, outdoor, fungus, gyromitra&#10;&#10;Description automatically generated" id="208" name="Google Shape;20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23579" y="3746090"/>
            <a:ext cx="2834640" cy="2125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209" name="Google Shape;209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85460" y="3746090"/>
            <a:ext cx="4023360" cy="2397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400"/>
              <a:buFont typeface="Century Gothic"/>
              <a:buNone/>
            </a:pPr>
            <a:r>
              <a:rPr lang="en-US" sz="4400"/>
              <a:t>Vocabulario: Adjetivos simples</a:t>
            </a:r>
            <a:endParaRPr/>
          </a:p>
        </p:txBody>
      </p:sp>
      <p:sp>
        <p:nvSpPr>
          <p:cNvPr id="215" name="Google Shape;215;p11"/>
          <p:cNvSpPr txBox="1"/>
          <p:nvPr/>
        </p:nvSpPr>
        <p:spPr>
          <a:xfrm>
            <a:off x="960542" y="2754089"/>
            <a:ext cx="247583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interesante</a:t>
            </a:r>
            <a:endParaRPr b="1" sz="3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6" name="Google Shape;216;p11"/>
          <p:cNvSpPr txBox="1"/>
          <p:nvPr/>
        </p:nvSpPr>
        <p:spPr>
          <a:xfrm>
            <a:off x="4044922" y="2754089"/>
            <a:ext cx="247583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aburrido/a</a:t>
            </a:r>
            <a:endParaRPr/>
          </a:p>
        </p:txBody>
      </p:sp>
      <p:sp>
        <p:nvSpPr>
          <p:cNvPr id="217" name="Google Shape;217;p11"/>
          <p:cNvSpPr txBox="1"/>
          <p:nvPr/>
        </p:nvSpPr>
        <p:spPr>
          <a:xfrm>
            <a:off x="7129302" y="2754089"/>
            <a:ext cx="218975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cerca</a:t>
            </a:r>
            <a:endParaRPr b="1" sz="3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11"/>
          <p:cNvSpPr txBox="1"/>
          <p:nvPr/>
        </p:nvSpPr>
        <p:spPr>
          <a:xfrm>
            <a:off x="9319061" y="2754089"/>
            <a:ext cx="218975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lejos</a:t>
            </a:r>
            <a:endParaRPr b="1" sz="3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Graphical user interface&#10;&#10;Description automatically generated" id="219" name="Google Shape;21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5321" y="3519136"/>
            <a:ext cx="3108960" cy="20726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&#10;&#10;Description automatically generated" id="220" name="Google Shape;22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4057" y="3519136"/>
            <a:ext cx="18288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clipart&#10;&#10;Description automatically generated" id="221" name="Google Shape;221;p11"/>
          <p:cNvPicPr preferRelativeResize="0"/>
          <p:nvPr/>
        </p:nvPicPr>
        <p:blipFill rotWithShape="1">
          <a:blip r:embed="rId5">
            <a:alphaModFix/>
          </a:blip>
          <a:srcRect b="0" l="7325" r="7177" t="0"/>
          <a:stretch/>
        </p:blipFill>
        <p:spPr>
          <a:xfrm>
            <a:off x="7078781" y="3519136"/>
            <a:ext cx="4480560" cy="2958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400"/>
              <a:buFont typeface="Century Gothic"/>
              <a:buNone/>
            </a:pPr>
            <a:r>
              <a:rPr lang="en-US" sz="4400"/>
              <a:t>Vocabulario: Adjetivos simples</a:t>
            </a:r>
            <a:endParaRPr/>
          </a:p>
        </p:txBody>
      </p:sp>
      <p:sp>
        <p:nvSpPr>
          <p:cNvPr id="227" name="Google Shape;227;p12"/>
          <p:cNvSpPr txBox="1"/>
          <p:nvPr>
            <p:ph idx="1" type="body"/>
          </p:nvPr>
        </p:nvSpPr>
        <p:spPr>
          <a:xfrm>
            <a:off x="814728" y="2174875"/>
            <a:ext cx="5189857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US" sz="3200"/>
              <a:t>frío/a</a:t>
            </a:r>
            <a:endParaRPr/>
          </a:p>
        </p:txBody>
      </p:sp>
      <p:sp>
        <p:nvSpPr>
          <p:cNvPr id="228" name="Google Shape;228;p12"/>
          <p:cNvSpPr txBox="1"/>
          <p:nvPr>
            <p:ph idx="3" type="body"/>
          </p:nvPr>
        </p:nvSpPr>
        <p:spPr>
          <a:xfrm>
            <a:off x="6187415" y="2174875"/>
            <a:ext cx="5194583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US" sz="3200"/>
              <a:t>caliente</a:t>
            </a:r>
            <a:endParaRPr/>
          </a:p>
        </p:txBody>
      </p:sp>
      <p:pic>
        <p:nvPicPr>
          <p:cNvPr descr="Logo&#10;&#10;Description automatically generated" id="229" name="Google Shape;229;p12"/>
          <p:cNvPicPr preferRelativeResize="0"/>
          <p:nvPr>
            <p:ph idx="4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3722" y="3046105"/>
            <a:ext cx="3201967" cy="31099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</p:pic>
      <p:pic>
        <p:nvPicPr>
          <p:cNvPr descr="Logo&#10;&#10;Description automatically generated" id="230" name="Google Shape;230;p12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75628" y="3046105"/>
            <a:ext cx="3073467" cy="31099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en-US"/>
              <a:t>Adjectives in Spanish</a:t>
            </a:r>
            <a:endParaRPr/>
          </a:p>
        </p:txBody>
      </p:sp>
      <p:sp>
        <p:nvSpPr>
          <p:cNvPr id="236" name="Google Shape;236;p13"/>
          <p:cNvSpPr txBox="1"/>
          <p:nvPr>
            <p:ph idx="1" type="body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🞆"/>
            </a:pPr>
            <a:r>
              <a:rPr b="1" lang="en-US" sz="2400"/>
              <a:t>The adjectives in Spanish are after the noun:</a:t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entury Gothic"/>
              <a:buAutoNum type="arabicPeriod"/>
            </a:pPr>
            <a:r>
              <a:rPr b="1" lang="en-US" sz="2400" u="none" strike="noStrike"/>
              <a:t> La casa vieja				The old house</a:t>
            </a:r>
            <a:endParaRPr sz="2400" u="none" strike="noStrike"/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entury Gothic"/>
              <a:buAutoNum type="arabicPeriod"/>
            </a:pPr>
            <a:r>
              <a:rPr b="1" lang="en-US" sz="2400" u="none" strike="noStrike"/>
              <a:t> El parque bonito			The pretty park</a:t>
            </a:r>
            <a:endParaRPr sz="2400" u="none" strike="noStrike"/>
          </a:p>
          <a:p>
            <a:pPr indent="-457200" lvl="0" marL="457200" rtl="0" algn="l">
              <a:spcBef>
                <a:spcPts val="480"/>
              </a:spcBef>
              <a:spcAft>
                <a:spcPts val="0"/>
              </a:spcAft>
              <a:buSzPts val="2400"/>
              <a:buFont typeface="Century Gothic"/>
              <a:buAutoNum type="arabicPeriod"/>
            </a:pPr>
            <a:r>
              <a:rPr b="1" lang="en-US" sz="2400"/>
              <a:t>El restaurante azul			The blue restaurant </a:t>
            </a:r>
            <a:r>
              <a:rPr b="1" lang="en-US" sz="2000"/>
              <a:t>	</a:t>
            </a:r>
            <a:endParaRPr sz="2000"/>
          </a:p>
        </p:txBody>
      </p:sp>
      <p:pic>
        <p:nvPicPr>
          <p:cNvPr descr="A picture containing text&#10;&#10;Description automatically generated" id="237" name="Google Shape;23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84509" y="3767192"/>
            <a:ext cx="3749040" cy="289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4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en-US"/>
              <a:t>Adjectives practice</a:t>
            </a:r>
            <a:endParaRPr/>
          </a:p>
        </p:txBody>
      </p:sp>
      <p:pic>
        <p:nvPicPr>
          <p:cNvPr descr="A picture containing building, house, outdoor, window&#10;&#10;Description automatically generated" id="243" name="Google Shape;243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8793" y="2523239"/>
            <a:ext cx="2926080" cy="214884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</p:pic>
      <p:pic>
        <p:nvPicPr>
          <p:cNvPr descr="A picture containing shape&#10;&#10;Description automatically generated" id="244" name="Google Shape;24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47128" y="2477411"/>
            <a:ext cx="2468880" cy="2240503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4"/>
          <p:cNvSpPr txBox="1"/>
          <p:nvPr/>
        </p:nvSpPr>
        <p:spPr>
          <a:xfrm>
            <a:off x="1386348" y="5043948"/>
            <a:ext cx="8863781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Desciption:</a:t>
            </a:r>
            <a:endParaRPr/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casa azul y blanca. La casa grande. La casa nueva. La casa bonita</a:t>
            </a:r>
            <a:endParaRPr b="1"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1"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casa verde y blanca. La casa chica. La casa vieja.</a:t>
            </a:r>
            <a:endParaRPr/>
          </a:p>
        </p:txBody>
      </p:sp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5"/>
          <p:cNvSpPr txBox="1"/>
          <p:nvPr>
            <p:ph type="title"/>
          </p:nvPr>
        </p:nvSpPr>
        <p:spPr>
          <a:xfrm>
            <a:off x="206592" y="1768440"/>
            <a:ext cx="4297680" cy="2743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entury Gothic"/>
              <a:buNone/>
            </a:pPr>
            <a:r>
              <a:rPr lang="en-US" sz="4800"/>
              <a:t>Vocabulario</a:t>
            </a:r>
            <a:r>
              <a:rPr lang="en-US" sz="5000"/>
              <a:t>: </a:t>
            </a:r>
            <a:br>
              <a:rPr lang="en-US" sz="5000"/>
            </a:br>
            <a:r>
              <a:rPr lang="en-US" sz="5000"/>
              <a:t>La ropa</a:t>
            </a:r>
            <a:endParaRPr sz="5000"/>
          </a:p>
        </p:txBody>
      </p:sp>
      <p:graphicFrame>
        <p:nvGraphicFramePr>
          <p:cNvPr id="251" name="Google Shape;251;p15"/>
          <p:cNvGraphicFramePr/>
          <p:nvPr/>
        </p:nvGraphicFramePr>
        <p:xfrm>
          <a:off x="5147736" y="36575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{757B72B8-B02E-4585-B007-B58B2BDB3DD2}</a:tableStyleId>
              </a:tblPr>
              <a:tblGrid>
                <a:gridCol w="3933575"/>
                <a:gridCol w="2467225"/>
              </a:tblGrid>
              <a:tr h="640075">
                <a:tc>
                  <a:txBody>
                    <a:bodyPr/>
                    <a:lstStyle/>
                    <a:p>
                      <a:pPr indent="-228600" lvl="0" marL="4572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La ropa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9575" marB="79575" marR="79575" marL="79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The clothes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9575" marB="79575" marR="79575" marL="79575"/>
                </a:tc>
              </a:tr>
              <a:tr h="914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la falda			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9575" marB="79575" marR="79575" marL="79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skirt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9575" marB="79575" marR="79575" marL="79575"/>
                </a:tc>
              </a:tr>
              <a:tr h="914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la camisa (for men)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9575" marB="79575" marR="79575" marL="79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shirt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9575" marB="79575" marR="79575" marL="79575"/>
                </a:tc>
              </a:tr>
              <a:tr h="914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la blusa (for women)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9575" marB="79575" marR="79575" marL="79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blouse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9575" marB="79575" marR="79575" marL="79575"/>
                </a:tc>
              </a:tr>
              <a:tr h="914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la camiseta/ playera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9575" marB="79575" marR="79575" marL="79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T-shirt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9575" marB="79575" marR="79575" marL="79575"/>
                </a:tc>
              </a:tr>
              <a:tr h="914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la chamarra/chaqueta (except in mexico)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9575" marB="79575" marR="79575" marL="79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jacket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9575" marB="79575" marR="79575" marL="79575"/>
                </a:tc>
              </a:tr>
              <a:tr h="914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abrigo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9575" marB="79575" marR="79575" marL="79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coat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9575" marB="79575" marR="79575" marL="79575"/>
                </a:tc>
              </a:tr>
            </a:tbl>
          </a:graphicData>
        </a:graphic>
      </p:graphicFrame>
      <p:pic>
        <p:nvPicPr>
          <p:cNvPr descr="A picture containing clothing, shirt, person, red&#10;&#10;Description automatically generated" id="252" name="Google Shape;25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62261" y="1657350"/>
            <a:ext cx="914400" cy="1135296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5"/>
          <p:cNvSpPr txBox="1"/>
          <p:nvPr/>
        </p:nvSpPr>
        <p:spPr>
          <a:xfrm>
            <a:off x="10101838" y="7234874"/>
            <a:ext cx="128016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This Photo</a:t>
            </a:r>
            <a:r>
              <a:rPr lang="en-US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by Unknown Author is licensed under </a:t>
            </a:r>
            <a:r>
              <a:rPr lang="en-US" sz="9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BY-NC-ND</a:t>
            </a:r>
            <a:endParaRPr sz="9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A picture containing clothing, skirt, green&#10;&#10;Description automatically generated" id="254" name="Google Shape;254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295427" y="965576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othing, person&#10;&#10;Description automatically generated" id="255" name="Google Shape;255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295427" y="2575417"/>
            <a:ext cx="914400" cy="11474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white t-shirt with a graphic design on it&#10;&#10;Description automatically generated" id="256" name="Google Shape;256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90936" y="3567801"/>
            <a:ext cx="914400" cy="9592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othing, person, person, coat&#10;&#10;Description automatically generated" id="257" name="Google Shape;257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295427" y="4631096"/>
            <a:ext cx="914400" cy="9545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othing, coat&#10;&#10;Description automatically generated" id="258" name="Google Shape;258;p1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890936" y="5178842"/>
            <a:ext cx="914400" cy="1279164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5"/>
          <p:cNvSpPr txBox="1"/>
          <p:nvPr/>
        </p:nvSpPr>
        <p:spPr>
          <a:xfrm>
            <a:off x="2013884" y="7837834"/>
            <a:ext cx="91440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This Photo</a:t>
            </a:r>
            <a:r>
              <a:rPr lang="en-US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by Unknown Author is licensed under </a:t>
            </a:r>
            <a:r>
              <a:rPr lang="en-US" sz="9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BY-SA-NC</a:t>
            </a:r>
            <a:endParaRPr sz="9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6"/>
          <p:cNvSpPr txBox="1"/>
          <p:nvPr>
            <p:ph type="title"/>
          </p:nvPr>
        </p:nvSpPr>
        <p:spPr>
          <a:xfrm>
            <a:off x="183638" y="1657350"/>
            <a:ext cx="4297680" cy="2743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entury Gothic"/>
              <a:buNone/>
            </a:pPr>
            <a:r>
              <a:rPr lang="en-US" sz="4800"/>
              <a:t>Vocabulario: </a:t>
            </a:r>
            <a:br>
              <a:rPr lang="en-US" sz="4800"/>
            </a:br>
            <a:r>
              <a:rPr lang="en-US" sz="4800"/>
              <a:t>La ropa</a:t>
            </a:r>
            <a:endParaRPr sz="4800"/>
          </a:p>
        </p:txBody>
      </p:sp>
      <p:graphicFrame>
        <p:nvGraphicFramePr>
          <p:cNvPr id="265" name="Google Shape;265;p16"/>
          <p:cNvGraphicFramePr/>
          <p:nvPr/>
        </p:nvGraphicFramePr>
        <p:xfrm>
          <a:off x="5219061" y="4775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{757B72B8-B02E-4585-B007-B58B2BDB3DD2}</a:tableStyleId>
              </a:tblPr>
              <a:tblGrid>
                <a:gridCol w="3935325"/>
                <a:gridCol w="2465475"/>
              </a:tblGrid>
              <a:tr h="640075">
                <a:tc>
                  <a:txBody>
                    <a:bodyPr/>
                    <a:lstStyle/>
                    <a:p>
                      <a:pPr indent="-228600" lvl="0" marL="4572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La ropa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08625" marB="108625" marR="108625" marL="1086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The clothes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08625" marB="108625" marR="108625" marL="108625"/>
                </a:tc>
              </a:tr>
              <a:tr h="914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el vestido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08625" marB="108625" marR="108625" marL="1086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dress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08625" marB="108625" marR="108625" marL="108625"/>
                </a:tc>
              </a:tr>
              <a:tr h="914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el gorro/ el sombrero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08625" marB="108625" marR="108625" marL="1086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hat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08625" marB="108625" marR="108625" marL="108625"/>
                </a:tc>
              </a:tr>
              <a:tr h="914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los zapatos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08625" marB="108625" marR="108625" marL="1086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shoes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08625" marB="108625" marR="108625" marL="108625"/>
                </a:tc>
              </a:tr>
              <a:tr h="914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los tenis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08625" marB="108625" marR="108625" marL="1086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shoes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08625" marB="108625" marR="108625" marL="108625"/>
                </a:tc>
              </a:tr>
              <a:tr h="914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las sandalias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08625" marB="108625" marR="108625" marL="1086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sandals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08625" marB="108625" marR="108625" marL="108625"/>
                </a:tc>
              </a:tr>
              <a:tr h="914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los guantes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08625" marB="108625" marR="108625" marL="1086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gloves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08625" marB="108625" marR="108625" marL="108625"/>
                </a:tc>
              </a:tr>
            </a:tbl>
          </a:graphicData>
        </a:graphic>
      </p:graphicFrame>
      <p:pic>
        <p:nvPicPr>
          <p:cNvPr descr="A dress on a mannequin&#10;&#10;Description automatically generated" id="266" name="Google Shape;26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52780" y="1181032"/>
            <a:ext cx="9144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6"/>
          <p:cNvSpPr txBox="1"/>
          <p:nvPr/>
        </p:nvSpPr>
        <p:spPr>
          <a:xfrm>
            <a:off x="10569202" y="7943850"/>
            <a:ext cx="91440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This Photo</a:t>
            </a:r>
            <a:r>
              <a:rPr lang="en-US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by Unknown Author is licensed under </a:t>
            </a:r>
            <a:r>
              <a:rPr lang="en-US" sz="9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</a:t>
            </a:r>
            <a:endParaRPr sz="9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A picture containing hat, headdress, clothing&#10;&#10;Description automatically generated" id="268" name="Google Shape;268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69930" y="2108355"/>
            <a:ext cx="914400" cy="8193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269" name="Google Shape;269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224180" y="2972088"/>
            <a:ext cx="1371600" cy="9138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air of black and red sneakers&#10;&#10;Description automatically generated with medium confidence" id="270" name="Google Shape;270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329850" y="3888448"/>
            <a:ext cx="1554480" cy="8638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footwear&#10;&#10;Description automatically generated" id="271" name="Google Shape;271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269900" y="4690717"/>
            <a:ext cx="1280160" cy="9862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gear&#10;&#10;Description automatically generated" id="272" name="Google Shape;272;p1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375570" y="5453892"/>
            <a:ext cx="1188720" cy="1188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7"/>
          <p:cNvSpPr txBox="1"/>
          <p:nvPr>
            <p:ph type="title"/>
          </p:nvPr>
        </p:nvSpPr>
        <p:spPr>
          <a:xfrm>
            <a:off x="810002" y="639097"/>
            <a:ext cx="3211392" cy="378110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400"/>
              <a:buFont typeface="Century Gothic"/>
              <a:buNone/>
            </a:pPr>
            <a:r>
              <a:rPr lang="en-US" sz="3400"/>
              <a:t>Vocabulario: </a:t>
            </a:r>
            <a:br>
              <a:rPr lang="en-US" sz="3400"/>
            </a:br>
            <a:r>
              <a:rPr lang="en-US" sz="3400"/>
              <a:t>La ropa</a:t>
            </a:r>
            <a:endParaRPr/>
          </a:p>
        </p:txBody>
      </p:sp>
      <p:graphicFrame>
        <p:nvGraphicFramePr>
          <p:cNvPr id="278" name="Google Shape;278;p17"/>
          <p:cNvGraphicFramePr/>
          <p:nvPr/>
        </p:nvGraphicFramePr>
        <p:xfrm>
          <a:off x="5219061" y="36575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{757B72B8-B02E-4585-B007-B58B2BDB3DD2}</a:tableStyleId>
              </a:tblPr>
              <a:tblGrid>
                <a:gridCol w="4403475"/>
                <a:gridCol w="2185850"/>
              </a:tblGrid>
              <a:tr h="640075">
                <a:tc>
                  <a:txBody>
                    <a:bodyPr/>
                    <a:lstStyle/>
                    <a:p>
                      <a:pPr indent="-228600" lvl="0" marL="45720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La ropa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2350" marB="82350" marR="82350" marL="823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The clothes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2350" marB="82350" marR="82350" marL="82350"/>
                </a:tc>
              </a:tr>
              <a:tr h="1097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los pantalones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2350" marB="82350" marR="82350" marL="82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pants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2350" marB="82350" marR="82350" marL="82350"/>
                </a:tc>
              </a:tr>
              <a:tr h="1097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los shorts (pantalones cortos)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2350" marB="82350" marR="82350" marL="82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shorts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2350" marB="82350" marR="82350" marL="82350"/>
                </a:tc>
              </a:tr>
              <a:tr h="1097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los calcetines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2350" marB="82350" marR="82350" marL="82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socks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2350" marB="82350" marR="82350" marL="82350"/>
                </a:tc>
              </a:tr>
              <a:tr h="1097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el traje de baño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2350" marB="82350" marR="82350" marL="82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swimsuit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2350" marB="82350" marR="82350" marL="82350"/>
                </a:tc>
              </a:tr>
              <a:tr h="1097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 la bolsa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2350" marB="82350" marR="82350" marL="823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purse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2350" marB="82350" marR="82350" marL="82350"/>
                </a:tc>
              </a:tr>
            </a:tbl>
          </a:graphicData>
        </a:graphic>
      </p:graphicFrame>
      <p:pic>
        <p:nvPicPr>
          <p:cNvPr descr="A picture containing clothing, trouser&#10;&#10;Description automatically generated" id="279" name="Google Shape;27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27467" y="854005"/>
            <a:ext cx="914400" cy="12251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lothing, black, underpants, trouser&#10;&#10;Description automatically generated" id="280" name="Google Shape;28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41546" y="2111128"/>
            <a:ext cx="1097280" cy="10468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floor&#10;&#10;Description automatically generated" id="281" name="Google Shape;281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36027" y="3234120"/>
            <a:ext cx="1005840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polka dot dress&#10;&#10;Description automatically generated with medium confidence" id="282" name="Google Shape;282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06237" y="3819656"/>
            <a:ext cx="731520" cy="1511406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7"/>
          <p:cNvSpPr txBox="1"/>
          <p:nvPr/>
        </p:nvSpPr>
        <p:spPr>
          <a:xfrm>
            <a:off x="4586364" y="7008000"/>
            <a:ext cx="331927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This Photo</a:t>
            </a:r>
            <a:r>
              <a:rPr lang="en-US" sz="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by Unknown Author is licensed under </a:t>
            </a:r>
            <a:r>
              <a:rPr lang="en-US" sz="9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BY-SA-NC</a:t>
            </a:r>
            <a:endParaRPr sz="9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A picture containing accessory&#10;&#10;Description automatically generated" id="284" name="Google Shape;284;p17"/>
          <p:cNvPicPr preferRelativeResize="0"/>
          <p:nvPr/>
        </p:nvPicPr>
        <p:blipFill rotWithShape="1">
          <a:blip r:embed="rId9">
            <a:alphaModFix/>
          </a:blip>
          <a:srcRect b="0" l="0" r="0" t="24291"/>
          <a:stretch/>
        </p:blipFill>
        <p:spPr>
          <a:xfrm>
            <a:off x="7604507" y="5371991"/>
            <a:ext cx="1463040" cy="1107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400"/>
              <a:buFont typeface="Century Gothic"/>
              <a:buNone/>
            </a:pPr>
            <a:r>
              <a:rPr lang="en-US" sz="4400"/>
              <a:t>Builder Phrases: Clothing</a:t>
            </a:r>
            <a:endParaRPr b="1" sz="4400"/>
          </a:p>
        </p:txBody>
      </p:sp>
      <p:sp>
        <p:nvSpPr>
          <p:cNvPr id="290" name="Google Shape;290;p18"/>
          <p:cNvSpPr txBox="1"/>
          <p:nvPr>
            <p:ph idx="2" type="body"/>
          </p:nvPr>
        </p:nvSpPr>
        <p:spPr>
          <a:xfrm>
            <a:off x="702187" y="2097892"/>
            <a:ext cx="5189856" cy="45720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b="1" lang="en-US" sz="2000"/>
              <a:t>¿Tiene … en talla....?</a:t>
            </a:r>
            <a:endParaRPr sz="20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b="1" lang="en-US" sz="2000"/>
              <a:t>¿Cuanto cuesta?</a:t>
            </a:r>
            <a:endParaRPr sz="20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b="1" lang="en-US" sz="2000"/>
              <a:t>¿Cuánto cuestan?</a:t>
            </a:r>
            <a:endParaRPr sz="20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b="1" lang="en-US" sz="2000"/>
              <a:t>Grande </a:t>
            </a:r>
            <a:r>
              <a:rPr lang="en-US" sz="2000"/>
              <a:t>/</a:t>
            </a:r>
            <a:r>
              <a:rPr b="1" lang="en-US" sz="2000"/>
              <a:t> Mediano / Chico</a:t>
            </a:r>
            <a:endParaRPr sz="20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b="1" lang="en-US" sz="2000"/>
              <a:t>¿Que colores tiene?</a:t>
            </a:r>
            <a:endParaRPr sz="20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b="1" lang="en-US" sz="2000"/>
              <a:t>Color…</a:t>
            </a:r>
            <a:endParaRPr sz="20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b="1" lang="en-US" sz="2000"/>
              <a:t>¿Dónde está el probador?</a:t>
            </a:r>
            <a:endParaRPr sz="20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b="1" lang="en-US" sz="2000"/>
              <a:t>Me queda ..(chico, grande)</a:t>
            </a:r>
            <a:endParaRPr sz="20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b="1" lang="en-US" sz="2000"/>
              <a:t>Me da …. Por favor</a:t>
            </a:r>
            <a:endParaRPr sz="2000"/>
          </a:p>
          <a:p>
            <a:pPr indent="-215900" lvl="0" marL="342900" marR="0" rtl="0" algn="l">
              <a:spcBef>
                <a:spcPts val="6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t/>
            </a:r>
            <a:endParaRPr sz="2000" u="none" strike="noStrike"/>
          </a:p>
        </p:txBody>
      </p:sp>
      <p:sp>
        <p:nvSpPr>
          <p:cNvPr id="291" name="Google Shape;291;p18"/>
          <p:cNvSpPr txBox="1"/>
          <p:nvPr>
            <p:ph idx="4" type="body"/>
          </p:nvPr>
        </p:nvSpPr>
        <p:spPr>
          <a:xfrm>
            <a:off x="6299959" y="2097892"/>
            <a:ext cx="5194583" cy="45720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en-US" sz="2000"/>
              <a:t>Do you have….in size….?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en-US" sz="2000"/>
              <a:t>How much is it?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en-US" sz="2000"/>
              <a:t>How much are these?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en-US" sz="2000"/>
              <a:t>Large / </a:t>
            </a:r>
            <a:r>
              <a:rPr b="1" lang="en-US" sz="2000"/>
              <a:t> </a:t>
            </a:r>
            <a:r>
              <a:rPr lang="en-US" sz="2000"/>
              <a:t>medium / small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en-US" sz="2000"/>
              <a:t>In what colors do you have?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en-US" sz="2000"/>
              <a:t>Color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en-US" sz="2000"/>
              <a:t>Where is the fitting room?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en-US" sz="2000"/>
              <a:t>It is..(small, big) for me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000"/>
              <a:buFont typeface="Noto Sans Symbols"/>
              <a:buChar char="❑"/>
            </a:pPr>
            <a:r>
              <a:rPr lang="en-US" sz="2000"/>
              <a:t>Give me …. please</a:t>
            </a:r>
            <a:endParaRPr/>
          </a:p>
          <a:p>
            <a:pPr indent="-215900" lvl="0" marL="342900" marR="0" rtl="0" algn="l">
              <a:spcBef>
                <a:spcPts val="6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t/>
            </a:r>
            <a:endParaRPr sz="2000" u="none" strike="noStrike"/>
          </a:p>
        </p:txBody>
      </p:sp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9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entury Gothic"/>
              <a:buNone/>
            </a:pPr>
            <a:r>
              <a:rPr lang="en-US" sz="5400"/>
              <a:t>¡Hasta la próxima semana!</a:t>
            </a:r>
            <a:endParaRPr/>
          </a:p>
        </p:txBody>
      </p:sp>
      <p:sp>
        <p:nvSpPr>
          <p:cNvPr id="297" name="Google Shape;297;p19"/>
          <p:cNvSpPr/>
          <p:nvPr/>
        </p:nvSpPr>
        <p:spPr>
          <a:xfrm>
            <a:off x="1219200" y="2809461"/>
            <a:ext cx="1789044" cy="1855304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 cap="rnd" cmpd="sng" w="15875">
            <a:solidFill>
              <a:srgbClr val="0090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8" name="Google Shape;298;p19"/>
          <p:cNvSpPr txBox="1"/>
          <p:nvPr/>
        </p:nvSpPr>
        <p:spPr>
          <a:xfrm>
            <a:off x="1464365" y="3506280"/>
            <a:ext cx="129871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¡Adiós!</a:t>
            </a:r>
            <a:endParaRPr/>
          </a:p>
        </p:txBody>
      </p:sp>
      <p:sp>
        <p:nvSpPr>
          <p:cNvPr id="299" name="Google Shape;299;p19"/>
          <p:cNvSpPr/>
          <p:nvPr/>
        </p:nvSpPr>
        <p:spPr>
          <a:xfrm>
            <a:off x="2758764" y="4530453"/>
            <a:ext cx="2882347" cy="1967062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 cap="rnd" cmpd="sng" w="15875">
            <a:solidFill>
              <a:srgbClr val="0090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19"/>
          <p:cNvSpPr/>
          <p:nvPr/>
        </p:nvSpPr>
        <p:spPr>
          <a:xfrm>
            <a:off x="4396407" y="2248108"/>
            <a:ext cx="2546422" cy="2007704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 cap="rnd" cmpd="sng" w="15875">
            <a:solidFill>
              <a:srgbClr val="0090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19"/>
          <p:cNvSpPr/>
          <p:nvPr/>
        </p:nvSpPr>
        <p:spPr>
          <a:xfrm>
            <a:off x="8273980" y="2352261"/>
            <a:ext cx="2546422" cy="2590800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 cap="rnd" cmpd="sng" w="15875">
            <a:solidFill>
              <a:srgbClr val="00908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19"/>
          <p:cNvSpPr txBox="1"/>
          <p:nvPr/>
        </p:nvSpPr>
        <p:spPr>
          <a:xfrm>
            <a:off x="4600505" y="2967335"/>
            <a:ext cx="24185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¡Hasta pronto!</a:t>
            </a:r>
            <a:endParaRPr/>
          </a:p>
        </p:txBody>
      </p:sp>
      <p:sp>
        <p:nvSpPr>
          <p:cNvPr id="303" name="Google Shape;303;p19"/>
          <p:cNvSpPr txBox="1"/>
          <p:nvPr/>
        </p:nvSpPr>
        <p:spPr>
          <a:xfrm>
            <a:off x="8426379" y="3416828"/>
            <a:ext cx="254642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¡Hasta la vista!</a:t>
            </a:r>
            <a:endParaRPr/>
          </a:p>
        </p:txBody>
      </p:sp>
      <p:sp>
        <p:nvSpPr>
          <p:cNvPr id="304" name="Google Shape;304;p19"/>
          <p:cNvSpPr txBox="1"/>
          <p:nvPr/>
        </p:nvSpPr>
        <p:spPr>
          <a:xfrm>
            <a:off x="3169580" y="5200692"/>
            <a:ext cx="206071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¡Nos vemos!</a:t>
            </a:r>
            <a:endParaRPr/>
          </a:p>
        </p:txBody>
      </p:sp>
    </p:spTree>
  </p:cSld>
  <p:clrMapOvr>
    <a:masterClrMapping/>
  </p:clrMapOvr>
  <p:transition spd="slow">
    <p:wipe dir="l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/>
          <p:cNvSpPr txBox="1"/>
          <p:nvPr>
            <p:ph type="title"/>
          </p:nvPr>
        </p:nvSpPr>
        <p:spPr>
          <a:xfrm>
            <a:off x="839788" y="355600"/>
            <a:ext cx="10515600" cy="13255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100000"/>
              <a:buFont typeface="Century Gothic"/>
              <a:buNone/>
            </a:pPr>
            <a:r>
              <a:rPr b="1" lang="en-US" sz="7200"/>
              <a:t>Pronombres personales</a:t>
            </a:r>
            <a:endParaRPr b="1" sz="7200"/>
          </a:p>
        </p:txBody>
      </p:sp>
      <p:graphicFrame>
        <p:nvGraphicFramePr>
          <p:cNvPr id="122" name="Google Shape;122;p2"/>
          <p:cNvGraphicFramePr/>
          <p:nvPr/>
        </p:nvGraphicFramePr>
        <p:xfrm>
          <a:off x="839788" y="25091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{757B72B8-B02E-4585-B007-B58B2BDB3DD2}</a:tableStyleId>
              </a:tblPr>
              <a:tblGrid>
                <a:gridCol w="2512225"/>
                <a:gridCol w="2512225"/>
              </a:tblGrid>
              <a:tr h="95007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/>
                        <a:t>Singular</a:t>
                      </a:r>
                      <a:endParaRPr/>
                    </a:p>
                  </a:txBody>
                  <a:tcPr marT="45725" marB="45725" marR="89075" marL="89075" anchor="ctr"/>
                </a:tc>
                <a:tc hMerge="1"/>
              </a:tr>
              <a:tr h="546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/>
                        <a:t>yo</a:t>
                      </a:r>
                      <a:endParaRPr b="1" sz="3200"/>
                    </a:p>
                  </a:txBody>
                  <a:tcPr marT="45725" marB="45725" marR="89075" marL="890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I</a:t>
                      </a:r>
                      <a:endParaRPr/>
                    </a:p>
                  </a:txBody>
                  <a:tcPr marT="45725" marB="45725" marR="89075" marL="89075" anchor="ctr"/>
                </a:tc>
              </a:tr>
              <a:tr h="546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/>
                        <a:t>tú</a:t>
                      </a:r>
                      <a:endParaRPr b="1" sz="3200"/>
                    </a:p>
                  </a:txBody>
                  <a:tcPr marT="45725" marB="45725" marR="89075" marL="890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You (informal)</a:t>
                      </a:r>
                      <a:endParaRPr/>
                    </a:p>
                  </a:txBody>
                  <a:tcPr marT="45725" marB="45725" marR="89075" marL="89075" anchor="ctr"/>
                </a:tc>
              </a:tr>
              <a:tr h="546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/>
                        <a:t>usted</a:t>
                      </a:r>
                      <a:endParaRPr b="1" sz="32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200"/>
                        <a:buFont typeface="Century Gothic"/>
                        <a:buNone/>
                      </a:pPr>
                      <a:r>
                        <a:rPr b="1" lang="en-US" sz="3200"/>
                        <a:t>él</a:t>
                      </a:r>
                      <a:endParaRPr b="1" sz="32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200"/>
                        <a:buFont typeface="Century Gothic"/>
                        <a:buNone/>
                      </a:pPr>
                      <a:r>
                        <a:rPr b="1" lang="en-US" sz="3200"/>
                        <a:t>ella</a:t>
                      </a:r>
                      <a:endParaRPr b="1" sz="3200"/>
                    </a:p>
                  </a:txBody>
                  <a:tcPr marT="45725" marB="45725" marR="89075" marL="890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You (formal)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He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She</a:t>
                      </a:r>
                      <a:endParaRPr/>
                    </a:p>
                  </a:txBody>
                  <a:tcPr marT="45725" marB="45725" marR="89075" marL="89075" anchor="ctr"/>
                </a:tc>
              </a:tr>
            </a:tbl>
          </a:graphicData>
        </a:graphic>
      </p:graphicFrame>
      <p:graphicFrame>
        <p:nvGraphicFramePr>
          <p:cNvPr id="123" name="Google Shape;123;p2"/>
          <p:cNvGraphicFramePr/>
          <p:nvPr/>
        </p:nvGraphicFramePr>
        <p:xfrm>
          <a:off x="6434487" y="25091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{757B72B8-B02E-4585-B007-B58B2BDB3DD2}</a:tableStyleId>
              </a:tblPr>
              <a:tblGrid>
                <a:gridCol w="1830250"/>
                <a:gridCol w="3205300"/>
              </a:tblGrid>
              <a:tr h="105852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/>
                        <a:t>Plural</a:t>
                      </a:r>
                      <a:endParaRPr/>
                    </a:p>
                  </a:txBody>
                  <a:tcPr marT="45725" marB="45725" marR="88825" marL="88825" anchor="ctr"/>
                </a:tc>
                <a:tc hMerge="1"/>
              </a:tr>
              <a:tr h="622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/>
                        <a:t>nosotros</a:t>
                      </a:r>
                      <a:endParaRPr b="1" sz="3200"/>
                    </a:p>
                  </a:txBody>
                  <a:tcPr marT="45725" marB="45725" marR="88825" marL="888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We</a:t>
                      </a:r>
                      <a:endParaRPr/>
                    </a:p>
                  </a:txBody>
                  <a:tcPr marT="45725" marB="45725" marR="88825" marL="88825" anchor="ctr"/>
                </a:tc>
              </a:tr>
              <a:tr h="622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/>
                        <a:t>vosotros</a:t>
                      </a:r>
                      <a:endParaRPr b="1" sz="3200"/>
                    </a:p>
                  </a:txBody>
                  <a:tcPr marT="45725" marB="45725" marR="88825" marL="888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You all (informal)</a:t>
                      </a:r>
                      <a:endParaRPr/>
                    </a:p>
                  </a:txBody>
                  <a:tcPr marT="45725" marB="45725" marR="88825" marL="88825" anchor="ctr"/>
                </a:tc>
              </a:tr>
              <a:tr h="1671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/>
                        <a:t>ustedes</a:t>
                      </a:r>
                      <a:endParaRPr b="1" sz="32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/>
                        <a:t>ellos</a:t>
                      </a:r>
                      <a:endParaRPr b="1" sz="32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/>
                        <a:t>ellas</a:t>
                      </a:r>
                      <a:endParaRPr b="1" sz="3200"/>
                    </a:p>
                  </a:txBody>
                  <a:tcPr marT="45725" marB="45725" marR="88825" marL="888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You all (formal)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They (masc/mix)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Century Gothic"/>
                        <a:buNone/>
                      </a:pPr>
                      <a:r>
                        <a:rPr b="1" lang="en-US" sz="2800"/>
                        <a:t>They (feminine)</a:t>
                      </a:r>
                      <a:endParaRPr/>
                    </a:p>
                  </a:txBody>
                  <a:tcPr marT="45725" marB="45725" marR="88825" marL="88825" anchor="ctr"/>
                </a:tc>
              </a:tr>
            </a:tbl>
          </a:graphicData>
        </a:graphic>
      </p:graphicFrame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entury Gothic"/>
              <a:buNone/>
            </a:pPr>
            <a:r>
              <a:rPr lang="en-US" sz="4800"/>
              <a:t>Tú vs Usted</a:t>
            </a:r>
            <a:endParaRPr sz="4800"/>
          </a:p>
        </p:txBody>
      </p:sp>
      <p:sp>
        <p:nvSpPr>
          <p:cNvPr id="129" name="Google Shape;129;p3"/>
          <p:cNvSpPr txBox="1"/>
          <p:nvPr>
            <p:ph idx="1" type="body"/>
          </p:nvPr>
        </p:nvSpPr>
        <p:spPr>
          <a:xfrm>
            <a:off x="814728" y="2174875"/>
            <a:ext cx="5189857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2800"/>
              <a:t>Tú (you informal)</a:t>
            </a:r>
            <a:endParaRPr/>
          </a:p>
        </p:txBody>
      </p:sp>
      <p:sp>
        <p:nvSpPr>
          <p:cNvPr id="130" name="Google Shape;130;p3"/>
          <p:cNvSpPr txBox="1"/>
          <p:nvPr>
            <p:ph idx="2" type="body"/>
          </p:nvPr>
        </p:nvSpPr>
        <p:spPr>
          <a:xfrm>
            <a:off x="814729" y="2751138"/>
            <a:ext cx="5189856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o"/>
            </a:pPr>
            <a:r>
              <a:rPr b="1" lang="en-US" sz="2200"/>
              <a:t>Person you know well</a:t>
            </a:r>
            <a:endParaRPr/>
          </a:p>
          <a:p>
            <a:pPr indent="-342900" lvl="0" marL="342900" rtl="0" algn="l">
              <a:spcBef>
                <a:spcPts val="600"/>
              </a:spcBef>
              <a:spcAft>
                <a:spcPts val="0"/>
              </a:spcAft>
              <a:buSzPts val="2200"/>
              <a:buFont typeface="Courier New"/>
              <a:buChar char="o"/>
            </a:pPr>
            <a:r>
              <a:rPr b="1" lang="en-US" sz="2200"/>
              <a:t>Family/Kids/Friends</a:t>
            </a:r>
            <a:endParaRPr/>
          </a:p>
          <a:p>
            <a:pPr indent="-342900" lvl="0" marL="342900" rtl="0" algn="l">
              <a:spcBef>
                <a:spcPts val="600"/>
              </a:spcBef>
              <a:spcAft>
                <a:spcPts val="0"/>
              </a:spcAft>
              <a:buSzPts val="2200"/>
              <a:buFont typeface="Courier New"/>
              <a:buChar char="o"/>
            </a:pPr>
            <a:r>
              <a:rPr b="1" lang="en-US" sz="2200"/>
              <a:t>People your same age</a:t>
            </a:r>
            <a:endParaRPr/>
          </a:p>
        </p:txBody>
      </p:sp>
      <p:sp>
        <p:nvSpPr>
          <p:cNvPr id="131" name="Google Shape;131;p3"/>
          <p:cNvSpPr txBox="1"/>
          <p:nvPr>
            <p:ph idx="3" type="body"/>
          </p:nvPr>
        </p:nvSpPr>
        <p:spPr>
          <a:xfrm>
            <a:off x="6187415" y="2174875"/>
            <a:ext cx="5194583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2800"/>
              <a:t>Usted (you formal)</a:t>
            </a:r>
            <a:endParaRPr/>
          </a:p>
        </p:txBody>
      </p:sp>
      <p:sp>
        <p:nvSpPr>
          <p:cNvPr id="132" name="Google Shape;132;p3"/>
          <p:cNvSpPr txBox="1"/>
          <p:nvPr>
            <p:ph idx="4" type="body"/>
          </p:nvPr>
        </p:nvSpPr>
        <p:spPr>
          <a:xfrm>
            <a:off x="6187415" y="2751138"/>
            <a:ext cx="5194583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o"/>
            </a:pPr>
            <a:r>
              <a:rPr b="1" lang="en-US" sz="2200"/>
              <a:t>Authority figures</a:t>
            </a:r>
            <a:endParaRPr/>
          </a:p>
          <a:p>
            <a:pPr indent="-342900" lvl="0" marL="342900" rtl="0" algn="l">
              <a:spcBef>
                <a:spcPts val="600"/>
              </a:spcBef>
              <a:spcAft>
                <a:spcPts val="0"/>
              </a:spcAft>
              <a:buSzPts val="2200"/>
              <a:buFont typeface="Courier New"/>
              <a:buChar char="o"/>
            </a:pPr>
            <a:r>
              <a:rPr b="1" lang="en-US" sz="2200"/>
              <a:t>Show respect</a:t>
            </a:r>
            <a:r>
              <a:rPr lang="en-US" sz="2200"/>
              <a:t> (your doctor, a priest, your boss, etc.)</a:t>
            </a:r>
            <a:endParaRPr b="1" sz="2200"/>
          </a:p>
          <a:p>
            <a:pPr indent="-342900" lvl="0" marL="342900" rtl="0" algn="l">
              <a:spcBef>
                <a:spcPts val="600"/>
              </a:spcBef>
              <a:spcAft>
                <a:spcPts val="0"/>
              </a:spcAft>
              <a:buSzPts val="2200"/>
              <a:buFont typeface="Courier New"/>
              <a:buChar char="o"/>
            </a:pPr>
            <a:r>
              <a:rPr b="1" lang="en-US" sz="2200"/>
              <a:t>People older than you</a:t>
            </a:r>
            <a:endParaRPr/>
          </a:p>
          <a:p>
            <a:pPr indent="0" lvl="0" marL="0" rtl="0" algn="l">
              <a:spcBef>
                <a:spcPts val="10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400"/>
          </a:p>
          <a:p>
            <a:pPr indent="-228600" lvl="0" marL="342900" rtl="0" algn="l">
              <a:spcBef>
                <a:spcPts val="9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A picture containing toy, doll, vector graphics&#10;&#10;Description automatically generated" id="133" name="Google Shape;13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3656" y="4478318"/>
            <a:ext cx="4572000" cy="177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standing in front of a chalkboard&#10;&#10;Description automatically generated with medium confidence" id="134" name="Google Shape;13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93066" y="4478318"/>
            <a:ext cx="3383280" cy="2234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b="1" lang="en-US"/>
              <a:t>Pronombres personales</a:t>
            </a:r>
            <a:endParaRPr/>
          </a:p>
        </p:txBody>
      </p:sp>
      <p:sp>
        <p:nvSpPr>
          <p:cNvPr id="140" name="Google Shape;140;p4"/>
          <p:cNvSpPr txBox="1"/>
          <p:nvPr>
            <p:ph idx="1" type="body"/>
          </p:nvPr>
        </p:nvSpPr>
        <p:spPr>
          <a:xfrm>
            <a:off x="818713" y="2413000"/>
            <a:ext cx="7199220" cy="3632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Font typeface="Courier New"/>
              <a:buChar char="o"/>
            </a:pPr>
            <a:r>
              <a:rPr lang="en-US" sz="2400"/>
              <a:t>“Yo,” the word for “I,” is only capitalized at the beginning of a sentence. 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Courier New"/>
              <a:buChar char="o"/>
            </a:pPr>
            <a:r>
              <a:rPr lang="en-US" sz="2400"/>
              <a:t>The “vosotros” form is only used in Spain. Everywhere else, the ustedes form is used for formal or informal “you all.” 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Courier New"/>
              <a:buChar char="o"/>
            </a:pPr>
            <a:r>
              <a:rPr lang="en-US" sz="2400"/>
              <a:t>Ellos could include all males or a mixture of males and females. 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Courier New"/>
              <a:buChar char="o"/>
            </a:pPr>
            <a:r>
              <a:rPr lang="en-US" sz="2400"/>
              <a:t>Ellas only includes all females.</a:t>
            </a:r>
            <a:endParaRPr/>
          </a:p>
        </p:txBody>
      </p:sp>
      <p:pic>
        <p:nvPicPr>
          <p:cNvPr descr="A picture containing text, cartoon, screenshot, slot machine&#10;&#10;Description automatically generated" id="141" name="Google Shape;141;p4"/>
          <p:cNvPicPr preferRelativeResize="0"/>
          <p:nvPr/>
        </p:nvPicPr>
        <p:blipFill rotWithShape="1">
          <a:blip r:embed="rId3">
            <a:alphaModFix/>
          </a:blip>
          <a:srcRect b="8895" l="0" r="-10" t="11347"/>
          <a:stretch/>
        </p:blipFill>
        <p:spPr>
          <a:xfrm>
            <a:off x="8528911" y="2610678"/>
            <a:ext cx="3108960" cy="3339548"/>
          </a:xfrm>
          <a:prstGeom prst="roundRect">
            <a:avLst>
              <a:gd fmla="val 3876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</a:pPr>
            <a:r>
              <a:rPr lang="en-US"/>
              <a:t>Práctica – Los pronombres</a:t>
            </a:r>
            <a:endParaRPr/>
          </a:p>
        </p:txBody>
      </p:sp>
      <p:sp>
        <p:nvSpPr>
          <p:cNvPr id="147" name="Google Shape;147;p5"/>
          <p:cNvSpPr txBox="1"/>
          <p:nvPr>
            <p:ph idx="1" type="body"/>
          </p:nvPr>
        </p:nvSpPr>
        <p:spPr>
          <a:xfrm>
            <a:off x="818713" y="2606599"/>
            <a:ext cx="5185873" cy="3657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SzPts val="2600"/>
              <a:buFont typeface="Courier New"/>
              <a:buChar char="o"/>
            </a:pPr>
            <a:r>
              <a:rPr lang="en-US" sz="2600" u="none" strike="noStrike">
                <a:latin typeface="Century Gothic"/>
                <a:ea typeface="Century Gothic"/>
                <a:cs typeface="Century Gothic"/>
                <a:sym typeface="Century Gothic"/>
              </a:rPr>
              <a:t>Elisa &amp; Mathiew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SzPts val="2600"/>
              <a:buFont typeface="Courier New"/>
              <a:buChar char="o"/>
            </a:pPr>
            <a:r>
              <a:rPr lang="en-US" sz="2600" u="none" strike="noStrike">
                <a:latin typeface="Century Gothic"/>
                <a:ea typeface="Century Gothic"/>
                <a:cs typeface="Century Gothic"/>
                <a:sym typeface="Century Gothic"/>
              </a:rPr>
              <a:t>Myself      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SzPts val="2600"/>
              <a:buFont typeface="Courier New"/>
              <a:buChar char="o"/>
            </a:pPr>
            <a:r>
              <a:rPr lang="en-US" sz="2600" u="none" strike="noStrike">
                <a:latin typeface="Century Gothic"/>
                <a:ea typeface="Century Gothic"/>
                <a:cs typeface="Century Gothic"/>
                <a:sym typeface="Century Gothic"/>
              </a:rPr>
              <a:t>Alicia &amp; me    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SzPts val="2600"/>
              <a:buFont typeface="Courier New"/>
              <a:buChar char="o"/>
            </a:pPr>
            <a:r>
              <a:rPr lang="en-US" sz="2600" u="none" strike="noStrike">
                <a:latin typeface="Century Gothic"/>
                <a:ea typeface="Century Gothic"/>
                <a:cs typeface="Century Gothic"/>
                <a:sym typeface="Century Gothic"/>
              </a:rPr>
              <a:t>Tom &amp; Allan    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SzPts val="2600"/>
              <a:buFont typeface="Courier New"/>
              <a:buChar char="o"/>
            </a:pPr>
            <a:r>
              <a:rPr lang="en-US" sz="2600" u="none" strike="noStrike">
                <a:latin typeface="Century Gothic"/>
                <a:ea typeface="Century Gothic"/>
                <a:cs typeface="Century Gothic"/>
                <a:sym typeface="Century Gothic"/>
              </a:rPr>
              <a:t>Your sister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SzPts val="2600"/>
              <a:buFont typeface="Courier New"/>
              <a:buChar char="o"/>
            </a:pPr>
            <a:r>
              <a:rPr lang="en-US" sz="2600" u="none" strike="noStrike">
                <a:latin typeface="Century Gothic"/>
                <a:ea typeface="Century Gothic"/>
                <a:cs typeface="Century Gothic"/>
                <a:sym typeface="Century Gothic"/>
              </a:rPr>
              <a:t>Jenny &amp; Susan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SzPts val="2600"/>
              <a:buFont typeface="Courier New"/>
              <a:buChar char="o"/>
            </a:pPr>
            <a:r>
              <a:rPr lang="en-US" sz="2600">
                <a:latin typeface="Century Gothic"/>
                <a:ea typeface="Century Gothic"/>
                <a:cs typeface="Century Gothic"/>
                <a:sym typeface="Century Gothic"/>
              </a:rPr>
              <a:t>The president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SzPts val="2600"/>
              <a:buFont typeface="Courier New"/>
              <a:buChar char="o"/>
            </a:pPr>
            <a:r>
              <a:rPr lang="en-US" sz="2600" u="none" strike="noStrike">
                <a:latin typeface="Century Gothic"/>
                <a:ea typeface="Century Gothic"/>
                <a:cs typeface="Century Gothic"/>
                <a:sym typeface="Century Gothic"/>
              </a:rPr>
              <a:t>Maria</a:t>
            </a:r>
            <a:endParaRPr/>
          </a:p>
        </p:txBody>
      </p:sp>
      <p:sp>
        <p:nvSpPr>
          <p:cNvPr id="148" name="Google Shape;148;p5"/>
          <p:cNvSpPr txBox="1"/>
          <p:nvPr>
            <p:ph idx="2" type="body"/>
          </p:nvPr>
        </p:nvSpPr>
        <p:spPr>
          <a:xfrm>
            <a:off x="6187415" y="2606599"/>
            <a:ext cx="5194583" cy="3657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600"/>
              <a:buFont typeface="Courier New"/>
              <a:buChar char="o"/>
            </a:pPr>
            <a:r>
              <a:rPr lang="en-US" sz="2600"/>
              <a:t>Ellos</a:t>
            </a:r>
            <a:endParaRPr sz="2600"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600"/>
              <a:buFont typeface="Courier New"/>
              <a:buChar char="o"/>
            </a:pPr>
            <a:r>
              <a:rPr lang="en-US" sz="2600"/>
              <a:t>Yo</a:t>
            </a:r>
            <a:endParaRPr sz="2600"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600"/>
              <a:buFont typeface="Courier New"/>
              <a:buChar char="o"/>
            </a:pPr>
            <a:r>
              <a:rPr lang="en-US" sz="2600"/>
              <a:t>Nosotros</a:t>
            </a:r>
            <a:endParaRPr sz="2600"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600"/>
              <a:buFont typeface="Courier New"/>
              <a:buChar char="o"/>
            </a:pPr>
            <a:r>
              <a:rPr lang="en-US" sz="2600"/>
              <a:t>Ellos</a:t>
            </a:r>
            <a:endParaRPr sz="2600"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600"/>
              <a:buFont typeface="Courier New"/>
              <a:buChar char="o"/>
            </a:pPr>
            <a:r>
              <a:rPr lang="en-US" sz="2600"/>
              <a:t>Tú</a:t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600"/>
              <a:buFont typeface="Courier New"/>
              <a:buChar char="o"/>
            </a:pPr>
            <a:r>
              <a:rPr lang="en-US" sz="2600"/>
              <a:t>Elllas</a:t>
            </a:r>
            <a:endParaRPr sz="2600"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600"/>
              <a:buFont typeface="Courier New"/>
              <a:buChar char="o"/>
            </a:pPr>
            <a:r>
              <a:rPr lang="en-US" sz="2600"/>
              <a:t>Usted</a:t>
            </a:r>
            <a:endParaRPr sz="2600"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600"/>
              <a:buFont typeface="Courier New"/>
              <a:buChar char="o"/>
            </a:pPr>
            <a:r>
              <a:rPr lang="en-US" sz="2600"/>
              <a:t>Ella</a:t>
            </a:r>
            <a:endParaRPr/>
          </a:p>
        </p:txBody>
      </p:sp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entury Gothic"/>
              <a:buNone/>
            </a:pPr>
            <a:r>
              <a:rPr lang="en-US" sz="4800"/>
              <a:t>Verbo estar - plural</a:t>
            </a:r>
            <a:endParaRPr/>
          </a:p>
        </p:txBody>
      </p:sp>
      <p:sp>
        <p:nvSpPr>
          <p:cNvPr id="154" name="Google Shape;154;p6"/>
          <p:cNvSpPr txBox="1"/>
          <p:nvPr>
            <p:ph idx="1" type="body"/>
          </p:nvPr>
        </p:nvSpPr>
        <p:spPr>
          <a:xfrm>
            <a:off x="814728" y="2174875"/>
            <a:ext cx="5189857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2800"/>
              <a:t>Subject Pronouns</a:t>
            </a:r>
            <a:endParaRPr/>
          </a:p>
        </p:txBody>
      </p:sp>
      <p:sp>
        <p:nvSpPr>
          <p:cNvPr id="155" name="Google Shape;155;p6"/>
          <p:cNvSpPr txBox="1"/>
          <p:nvPr>
            <p:ph idx="2" type="body"/>
          </p:nvPr>
        </p:nvSpPr>
        <p:spPr>
          <a:xfrm>
            <a:off x="814729" y="2751138"/>
            <a:ext cx="5189856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Font typeface="Courier New"/>
              <a:buChar char="o"/>
            </a:pPr>
            <a:r>
              <a:rPr b="1" lang="en-US" sz="2400"/>
              <a:t>Nosotros - We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Courier New"/>
              <a:buChar char="o"/>
            </a:pPr>
            <a:r>
              <a:rPr b="1" lang="en-US" sz="2400"/>
              <a:t>Vosotros – You all informal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Courier New"/>
              <a:buChar char="o"/>
            </a:pPr>
            <a:r>
              <a:rPr b="1" lang="en-US" sz="2400"/>
              <a:t>Ustedes – You all formal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Courier New"/>
              <a:buChar char="o"/>
            </a:pPr>
            <a:r>
              <a:rPr b="1" lang="en-US" sz="2400"/>
              <a:t>Ellos –They (masculine/mix)</a:t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Courier New"/>
              <a:buChar char="o"/>
            </a:pPr>
            <a:r>
              <a:rPr b="1" lang="en-US" sz="2400"/>
              <a:t>Ellas – They (female)</a:t>
            </a:r>
            <a:endParaRPr/>
          </a:p>
        </p:txBody>
      </p:sp>
      <p:sp>
        <p:nvSpPr>
          <p:cNvPr id="156" name="Google Shape;156;p6"/>
          <p:cNvSpPr txBox="1"/>
          <p:nvPr>
            <p:ph idx="3" type="body"/>
          </p:nvPr>
        </p:nvSpPr>
        <p:spPr>
          <a:xfrm>
            <a:off x="6187415" y="2174875"/>
            <a:ext cx="5194583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 sz="2800"/>
              <a:t>Verbo Estar</a:t>
            </a:r>
            <a:endParaRPr b="1" sz="2800"/>
          </a:p>
        </p:txBody>
      </p:sp>
      <p:sp>
        <p:nvSpPr>
          <p:cNvPr id="157" name="Google Shape;157;p6"/>
          <p:cNvSpPr txBox="1"/>
          <p:nvPr>
            <p:ph idx="4" type="body"/>
          </p:nvPr>
        </p:nvSpPr>
        <p:spPr>
          <a:xfrm>
            <a:off x="6187415" y="2751138"/>
            <a:ext cx="5194583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Font typeface="Courier New"/>
              <a:buChar char="o"/>
            </a:pPr>
            <a:r>
              <a:rPr b="1" lang="en-US" sz="2400"/>
              <a:t> Nosotros estamos</a:t>
            </a:r>
            <a:endParaRPr b="1" sz="2400"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Courier New"/>
              <a:buChar char="o"/>
            </a:pPr>
            <a:r>
              <a:rPr b="1" lang="en-US" sz="2400"/>
              <a:t>Vosotros estáis</a:t>
            </a:r>
            <a:endParaRPr b="1" sz="2400"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Courier New"/>
              <a:buChar char="o"/>
            </a:pPr>
            <a:r>
              <a:rPr b="1" lang="en-US" sz="2400"/>
              <a:t>Ustedes están</a:t>
            </a:r>
            <a:endParaRPr b="1" sz="2400"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Courier New"/>
              <a:buChar char="o"/>
            </a:pPr>
            <a:r>
              <a:rPr b="1" lang="en-US" sz="2400"/>
              <a:t>Ellos están</a:t>
            </a:r>
            <a:endParaRPr b="1" sz="2400"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Font typeface="Courier New"/>
              <a:buChar char="o"/>
            </a:pPr>
            <a:r>
              <a:rPr b="1" lang="en-US" sz="2400"/>
              <a:t>Ellas están</a:t>
            </a:r>
            <a:endParaRPr b="1" sz="2400"/>
          </a:p>
        </p:txBody>
      </p:sp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400"/>
              <a:buFont typeface="Century Gothic"/>
              <a:buNone/>
            </a:pPr>
            <a:r>
              <a:rPr lang="en-US" sz="4400"/>
              <a:t>Vocabulario: Adjetivos simples</a:t>
            </a:r>
            <a:endParaRPr/>
          </a:p>
        </p:txBody>
      </p:sp>
      <p:pic>
        <p:nvPicPr>
          <p:cNvPr descr="A picture containing text, vector graphics&#10;&#10;Description automatically generated" id="163" name="Google Shape;16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0000" y="3626858"/>
            <a:ext cx="2377440" cy="237744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7"/>
          <p:cNvSpPr txBox="1"/>
          <p:nvPr/>
        </p:nvSpPr>
        <p:spPr>
          <a:xfrm>
            <a:off x="1246614" y="2754089"/>
            <a:ext cx="218975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caro/a</a:t>
            </a:r>
            <a:endParaRPr/>
          </a:p>
        </p:txBody>
      </p:sp>
      <p:pic>
        <p:nvPicPr>
          <p:cNvPr descr="Text&#10;&#10;Description automatically generated with medium confidence" id="165" name="Google Shape;16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44922" y="3465715"/>
            <a:ext cx="2377440" cy="2591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76300" y="3465715"/>
            <a:ext cx="1463040" cy="29260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-up of a toy&#10;&#10;Description automatically generated with low confidence" id="167" name="Google Shape;167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193278" y="4279688"/>
            <a:ext cx="1005840" cy="206157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7"/>
          <p:cNvSpPr txBox="1"/>
          <p:nvPr/>
        </p:nvSpPr>
        <p:spPr>
          <a:xfrm>
            <a:off x="9773241" y="9343655"/>
            <a:ext cx="14630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sng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This Photo</a:t>
            </a:r>
            <a:r>
              <a:rPr b="0" i="0" lang="en-US" sz="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by Unknown Author is licensed under </a:t>
            </a:r>
            <a:r>
              <a:rPr b="0" i="0" lang="en-US" sz="900" u="sng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BY-NC</a:t>
            </a:r>
            <a:endParaRPr sz="9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7"/>
          <p:cNvSpPr txBox="1"/>
          <p:nvPr/>
        </p:nvSpPr>
        <p:spPr>
          <a:xfrm>
            <a:off x="4044922" y="2754089"/>
            <a:ext cx="218975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barato/a</a:t>
            </a:r>
            <a:endParaRPr/>
          </a:p>
        </p:txBody>
      </p:sp>
      <p:sp>
        <p:nvSpPr>
          <p:cNvPr id="170" name="Google Shape;170;p7"/>
          <p:cNvSpPr txBox="1"/>
          <p:nvPr/>
        </p:nvSpPr>
        <p:spPr>
          <a:xfrm>
            <a:off x="7129302" y="2754089"/>
            <a:ext cx="218975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alto/a</a:t>
            </a:r>
            <a:endParaRPr/>
          </a:p>
        </p:txBody>
      </p:sp>
      <p:sp>
        <p:nvSpPr>
          <p:cNvPr id="171" name="Google Shape;171;p7"/>
          <p:cNvSpPr txBox="1"/>
          <p:nvPr/>
        </p:nvSpPr>
        <p:spPr>
          <a:xfrm>
            <a:off x="9319061" y="2754089"/>
            <a:ext cx="218975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bajo/a</a:t>
            </a:r>
            <a:endParaRPr/>
          </a:p>
        </p:txBody>
      </p:sp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400"/>
              <a:buFont typeface="Century Gothic"/>
              <a:buNone/>
            </a:pPr>
            <a:r>
              <a:rPr lang="en-US" sz="4400"/>
              <a:t>Vocabulario: Adjetivos simples</a:t>
            </a:r>
            <a:endParaRPr/>
          </a:p>
        </p:txBody>
      </p:sp>
      <p:sp>
        <p:nvSpPr>
          <p:cNvPr id="177" name="Google Shape;177;p8"/>
          <p:cNvSpPr txBox="1"/>
          <p:nvPr/>
        </p:nvSpPr>
        <p:spPr>
          <a:xfrm>
            <a:off x="284974" y="2874675"/>
            <a:ext cx="218975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nuevo/a</a:t>
            </a:r>
            <a:endParaRPr/>
          </a:p>
        </p:txBody>
      </p:sp>
      <p:sp>
        <p:nvSpPr>
          <p:cNvPr id="178" name="Google Shape;178;p8"/>
          <p:cNvSpPr txBox="1"/>
          <p:nvPr/>
        </p:nvSpPr>
        <p:spPr>
          <a:xfrm>
            <a:off x="2560980" y="2874676"/>
            <a:ext cx="218975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viejo/a</a:t>
            </a:r>
            <a:endParaRPr/>
          </a:p>
        </p:txBody>
      </p:sp>
      <p:sp>
        <p:nvSpPr>
          <p:cNvPr id="179" name="Google Shape;179;p8"/>
          <p:cNvSpPr txBox="1"/>
          <p:nvPr/>
        </p:nvSpPr>
        <p:spPr>
          <a:xfrm>
            <a:off x="4750739" y="2874676"/>
            <a:ext cx="218975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chico/a</a:t>
            </a:r>
            <a:endParaRPr/>
          </a:p>
        </p:txBody>
      </p:sp>
      <p:sp>
        <p:nvSpPr>
          <p:cNvPr id="180" name="Google Shape;180;p8"/>
          <p:cNvSpPr txBox="1"/>
          <p:nvPr/>
        </p:nvSpPr>
        <p:spPr>
          <a:xfrm>
            <a:off x="6784258" y="2825615"/>
            <a:ext cx="258380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mediano/a</a:t>
            </a:r>
            <a:endParaRPr/>
          </a:p>
        </p:txBody>
      </p:sp>
      <p:sp>
        <p:nvSpPr>
          <p:cNvPr id="181" name="Google Shape;181;p8"/>
          <p:cNvSpPr txBox="1"/>
          <p:nvPr/>
        </p:nvSpPr>
        <p:spPr>
          <a:xfrm>
            <a:off x="9368061" y="2838150"/>
            <a:ext cx="218975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grande</a:t>
            </a:r>
            <a:endParaRPr b="1" sz="3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A close-up of a computer mouse&#10;&#10;Description automatically generated with medium confidence" id="182" name="Google Shape;18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2613" y="3975649"/>
            <a:ext cx="1554480" cy="15269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football ball on a wooden surface&#10;&#10;Description automatically generated with medium confidence" id="183" name="Google Shape;183;p8"/>
          <p:cNvPicPr preferRelativeResize="0"/>
          <p:nvPr/>
        </p:nvPicPr>
        <p:blipFill rotWithShape="1">
          <a:blip r:embed="rId4">
            <a:alphaModFix/>
          </a:blip>
          <a:srcRect b="15822" l="39144" r="6429" t="3095"/>
          <a:stretch/>
        </p:blipFill>
        <p:spPr>
          <a:xfrm>
            <a:off x="2832899" y="3921772"/>
            <a:ext cx="1645920" cy="16346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shape&#10;&#10;Description automatically generated" id="184" name="Google Shape;184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51258" y="4775351"/>
            <a:ext cx="1188720" cy="15621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shape&#10;&#10;Description automatically generated" id="185" name="Google Shape;185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58137" y="4293410"/>
            <a:ext cx="1554480" cy="20428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shape&#10;&#10;Description automatically generated" id="186" name="Google Shape;186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411380" y="3572402"/>
            <a:ext cx="2103120" cy="2763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400"/>
              <a:buFont typeface="Century Gothic"/>
              <a:buNone/>
            </a:pPr>
            <a:r>
              <a:rPr lang="en-US" sz="4400"/>
              <a:t>Vocabulario: Adjetivos simples</a:t>
            </a:r>
            <a:endParaRPr/>
          </a:p>
        </p:txBody>
      </p:sp>
      <p:sp>
        <p:nvSpPr>
          <p:cNvPr id="192" name="Google Shape;192;p9"/>
          <p:cNvSpPr txBox="1"/>
          <p:nvPr/>
        </p:nvSpPr>
        <p:spPr>
          <a:xfrm>
            <a:off x="1246614" y="2754089"/>
            <a:ext cx="218975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largo/a</a:t>
            </a:r>
            <a:endParaRPr/>
          </a:p>
        </p:txBody>
      </p:sp>
      <p:sp>
        <p:nvSpPr>
          <p:cNvPr id="193" name="Google Shape;193;p9"/>
          <p:cNvSpPr txBox="1"/>
          <p:nvPr/>
        </p:nvSpPr>
        <p:spPr>
          <a:xfrm>
            <a:off x="4044922" y="2754089"/>
            <a:ext cx="218975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corto/a</a:t>
            </a:r>
            <a:endParaRPr/>
          </a:p>
        </p:txBody>
      </p:sp>
      <p:sp>
        <p:nvSpPr>
          <p:cNvPr id="194" name="Google Shape;194;p9"/>
          <p:cNvSpPr txBox="1"/>
          <p:nvPr/>
        </p:nvSpPr>
        <p:spPr>
          <a:xfrm>
            <a:off x="7129302" y="2754089"/>
            <a:ext cx="218975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lleno/a</a:t>
            </a:r>
            <a:endParaRPr/>
          </a:p>
        </p:txBody>
      </p:sp>
      <p:sp>
        <p:nvSpPr>
          <p:cNvPr id="195" name="Google Shape;195;p9"/>
          <p:cNvSpPr txBox="1"/>
          <p:nvPr/>
        </p:nvSpPr>
        <p:spPr>
          <a:xfrm>
            <a:off x="9319061" y="2754089"/>
            <a:ext cx="218975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vacío/a</a:t>
            </a:r>
            <a:endParaRPr/>
          </a:p>
        </p:txBody>
      </p:sp>
      <p:pic>
        <p:nvPicPr>
          <p:cNvPr descr="Graphical user interface, application&#10;&#10;Description automatically generated" id="196" name="Google Shape;19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5481" y="3609496"/>
            <a:ext cx="5029200" cy="2828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&#10;&#10;Description automatically generated" id="197" name="Google Shape;19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811" y="3609496"/>
            <a:ext cx="4762500" cy="267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Quotable">
  <a:themeElements>
    <a:clrScheme name="Quotable">
      <a:dk1>
        <a:srgbClr val="000000"/>
      </a:dk1>
      <a:lt1>
        <a:srgbClr val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2022-06-07T13:31:42Z</dcterms:created>
  <dc:creator>Emma Garcia</dc:creator>
</cp:coreProperties>
</file>