
<file path=[Content_Types].xml><?xml version="1.0" encoding="utf-8"?>
<Types xmlns="http://schemas.openxmlformats.org/package/2006/content-types">
  <Default Extension="czz42RLiKfefscwcyrSRgUIpIB4qN93wAIF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Default Extension="yHJb5tEkLjLhx3antc5En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4"/>
  </p:notesMasterIdLst>
  <p:sldIdLst>
    <p:sldId id="256" r:id="rId2"/>
    <p:sldId id="295" r:id="rId3"/>
    <p:sldId id="307" r:id="rId4"/>
    <p:sldId id="324" r:id="rId5"/>
    <p:sldId id="325" r:id="rId6"/>
    <p:sldId id="285" r:id="rId7"/>
    <p:sldId id="286" r:id="rId8"/>
    <p:sldId id="257" r:id="rId9"/>
    <p:sldId id="281" r:id="rId10"/>
    <p:sldId id="282" r:id="rId11"/>
    <p:sldId id="283" r:id="rId12"/>
    <p:sldId id="261" r:id="rId13"/>
    <p:sldId id="284" r:id="rId14"/>
    <p:sldId id="326" r:id="rId15"/>
    <p:sldId id="327" r:id="rId16"/>
    <p:sldId id="287" r:id="rId17"/>
    <p:sldId id="288" r:id="rId18"/>
    <p:sldId id="272" r:id="rId19"/>
    <p:sldId id="273" r:id="rId20"/>
    <p:sldId id="293" r:id="rId21"/>
    <p:sldId id="276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 snapToGrid="0">
      <p:cViewPr varScale="1">
        <p:scale>
          <a:sx n="84" d="100"/>
          <a:sy n="84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7F825-A560-4843-AF60-267C253EBD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30410-9804-4B4D-8D66-D12207376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2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3283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0184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2300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1128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322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7576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9928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4139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0443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8044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000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6930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4296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67EDB11-C0EA-487A-8C22-AE3FBA35FAF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876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67EDB11-C0EA-487A-8C22-AE3FBA35FAF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25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amberjackson/art/STORE-CLIPART-620533420" TargetMode="External"/><Relationship Id="rId2" Type="http://schemas.openxmlformats.org/officeDocument/2006/relationships/image" Target="../media/image6.czz42RLiKfefscwcyrSRgUIpIB4qN93wAIF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goodfreephotos.com/vector-images/scroll-vector-art.png.php" TargetMode="Externa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5785&amp;picture=village&amp;large=1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pngall.com/church-png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ank-png/download/2483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lickr.com/photos/84568447@N00/3864543029" TargetMode="Externa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ilm-cinema-popcorn-coke-fun-162029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deviantart.com/double-edged-sword/art/Beach-Vector-60077213" TargetMode="External"/><Relationship Id="rId4" Type="http://schemas.openxmlformats.org/officeDocument/2006/relationships/image" Target="../media/image13.yHJb5tEkLjLhx3antc5E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BB%A4%ED%94%BC%EC%88%8D-%EA%B0%80%EA%B2%8C-%EC%8A%A4%ED%86%A0%EC%96%B4-%EC%BB%A4%ED%94%BC-%EC%BB%B5-%EA%B9%80-%EC%95%84%ED%8A%B8-%EB%A1%9C%EA%B3%A0-%EB%B8%8C%EB%9D%BC%EC%9A%B4-220225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vc.edu/keeplearning/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doctor-holding-clipboar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reesvg.org/plane-in-airport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4851534@N06/5138350009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restroom-public-restroom-rest-room-99225/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dna-alleys-restaurant-519d62eff83d416b8adc0f7798115ef2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reesvg.org/train-station-colored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czz42RLiKfefscwcyrSRgUIpIB4qN93wAIF"/><Relationship Id="rId3" Type="http://schemas.openxmlformats.org/officeDocument/2006/relationships/hyperlink" Target="https://pixabay.com/en/house-residence-blue-1429409/" TargetMode="External"/><Relationship Id="rId7" Type="http://schemas.openxmlformats.org/officeDocument/2006/relationships/hyperlink" Target="https://www.pngall.com/hotel-png/download/5800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s://pixabay.com/en/art-museum-gallery-exhibition-1693169/" TargetMode="External"/><Relationship Id="rId5" Type="http://schemas.openxmlformats.org/officeDocument/2006/relationships/hyperlink" Target="http://www.pngall.com/church-png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hyperlink" Target="https://www.deviantart.com/amberjackson/art/STORE-CLIPART-62053342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8827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art-museum-gallery-exhibition-1693169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hotel-png/download/5800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house-residence-blue-1429409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/>
              <a:t>Beginner </a:t>
            </a:r>
            <a:r>
              <a:rPr lang="en-US" sz="8000" dirty="0"/>
              <a:t>Part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 err="1"/>
              <a:t>Clase</a:t>
            </a:r>
            <a:r>
              <a:rPr lang="en-US" sz="4400" b="1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77600389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La ciudad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tienda</a:t>
            </a:r>
          </a:p>
        </p:txBody>
      </p:sp>
      <p:pic>
        <p:nvPicPr>
          <p:cNvPr id="4" name="Content Placeholder 11" descr="Graphical user interface&#10;&#10;Description automatically generated">
            <a:extLst>
              <a:ext uri="{FF2B5EF4-FFF2-40B4-BE49-F238E27FC236}">
                <a16:creationId xmlns:a16="http://schemas.microsoft.com/office/drawing/2014/main" id="{E5355A2B-7AA6-A448-55CD-5EC2D2241E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0268" y="2751137"/>
            <a:ext cx="3461177" cy="3461177"/>
          </a:xfrm>
        </p:spPr>
      </p:pic>
      <p:pic>
        <p:nvPicPr>
          <p:cNvPr id="12" name="Content Placeholder 12" descr="A tall building in a city&#10;&#10;Description automatically generated">
            <a:extLst>
              <a:ext uri="{FF2B5EF4-FFF2-40B4-BE49-F238E27FC236}">
                <a16:creationId xmlns:a16="http://schemas.microsoft.com/office/drawing/2014/main" id="{A93A3340-A312-B115-084D-C3A808997D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7878" y="3019884"/>
            <a:ext cx="5189537" cy="2923682"/>
          </a:xfrm>
        </p:spPr>
      </p:pic>
    </p:spTree>
    <p:extLst>
      <p:ext uri="{BB962C8B-B14F-4D97-AF65-F5344CB8AC3E}">
        <p14:creationId xmlns:p14="http://schemas.microsoft.com/office/powerpoint/2010/main" val="606848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El pueblo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</a:t>
            </a:r>
            <a:r>
              <a:rPr lang="en-US" sz="3200" b="1" dirty="0" err="1"/>
              <a:t>iglesia</a:t>
            </a:r>
            <a:endParaRPr lang="en-US" sz="3200" b="1" dirty="0"/>
          </a:p>
        </p:txBody>
      </p:sp>
      <p:pic>
        <p:nvPicPr>
          <p:cNvPr id="12" name="Content Placeholder 11" descr="A picture containing building&#10;&#10;Description automatically generated">
            <a:extLst>
              <a:ext uri="{FF2B5EF4-FFF2-40B4-BE49-F238E27FC236}">
                <a16:creationId xmlns:a16="http://schemas.microsoft.com/office/drawing/2014/main" id="{472B1F93-941B-41A9-A67A-C73EE9F6E4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12183" y="2751138"/>
            <a:ext cx="2560320" cy="3629248"/>
          </a:xfrm>
        </p:spPr>
      </p:pic>
      <p:pic>
        <p:nvPicPr>
          <p:cNvPr id="9" name="Content Placeholder 10" descr="A picture containing toy, clock&#10;&#10;Description automatically generated">
            <a:extLst>
              <a:ext uri="{FF2B5EF4-FFF2-40B4-BE49-F238E27FC236}">
                <a16:creationId xmlns:a16="http://schemas.microsoft.com/office/drawing/2014/main" id="{CE0592C3-DA22-ADA7-A563-B080BA010ED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24775" y="2922802"/>
            <a:ext cx="4114800" cy="3285919"/>
          </a:xfrm>
        </p:spPr>
      </p:pic>
    </p:spTree>
    <p:extLst>
      <p:ext uri="{BB962C8B-B14F-4D97-AF65-F5344CB8AC3E}">
        <p14:creationId xmlns:p14="http://schemas.microsoft.com/office/powerpoint/2010/main" val="717592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El banco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</a:t>
            </a:r>
            <a:r>
              <a:rPr lang="en-US" sz="3200" b="1" dirty="0" err="1"/>
              <a:t>calle</a:t>
            </a:r>
            <a:endParaRPr lang="en-US" sz="3200" b="1" dirty="0"/>
          </a:p>
        </p:txBody>
      </p:sp>
      <p:pic>
        <p:nvPicPr>
          <p:cNvPr id="11" name="Content Placeholder 10" descr="A picture containing logo&#10;&#10;Description automatically generated">
            <a:extLst>
              <a:ext uri="{FF2B5EF4-FFF2-40B4-BE49-F238E27FC236}">
                <a16:creationId xmlns:a16="http://schemas.microsoft.com/office/drawing/2014/main" id="{C56F290F-4467-0DF4-84F2-179A9E4614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4069" y="2751138"/>
            <a:ext cx="4670174" cy="3109912"/>
          </a:xfrm>
        </p:spPr>
      </p:pic>
      <p:pic>
        <p:nvPicPr>
          <p:cNvPr id="14" name="Content Placeholder 13" descr="A street with buildings on either side&#10;&#10;Description automatically generated with low confidence">
            <a:extLst>
              <a:ext uri="{FF2B5EF4-FFF2-40B4-BE49-F238E27FC236}">
                <a16:creationId xmlns:a16="http://schemas.microsoft.com/office/drawing/2014/main" id="{8C3BC80C-0B87-9B20-4EB1-1EDA2FF9C3C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88075" y="2845197"/>
            <a:ext cx="5194300" cy="2921793"/>
          </a:xfrm>
        </p:spPr>
      </p:pic>
    </p:spTree>
    <p:extLst>
      <p:ext uri="{BB962C8B-B14F-4D97-AF65-F5344CB8AC3E}">
        <p14:creationId xmlns:p14="http://schemas.microsoft.com/office/powerpoint/2010/main" val="205032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El cine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playa</a:t>
            </a:r>
          </a:p>
        </p:txBody>
      </p:sp>
      <p:pic>
        <p:nvPicPr>
          <p:cNvPr id="10" name="Content Placeholder 9" descr="Logo&#10;&#10;Description automatically generated">
            <a:extLst>
              <a:ext uri="{FF2B5EF4-FFF2-40B4-BE49-F238E27FC236}">
                <a16:creationId xmlns:a16="http://schemas.microsoft.com/office/drawing/2014/main" id="{9056C4FF-1A8B-55C4-07AE-539A324957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78525" y="2936668"/>
            <a:ext cx="4169714" cy="3109912"/>
          </a:xfrm>
        </p:spPr>
      </p:pic>
      <p:pic>
        <p:nvPicPr>
          <p:cNvPr id="13" name="Content Placeholder 12" descr="Chairs and umbrella on beach&#10;&#10;Description automatically generated with medium confidence">
            <a:extLst>
              <a:ext uri="{FF2B5EF4-FFF2-40B4-BE49-F238E27FC236}">
                <a16:creationId xmlns:a16="http://schemas.microsoft.com/office/drawing/2014/main" id="{12E33A2C-04C3-A4A7-5B0A-660C0BA47E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27118" y="3112093"/>
            <a:ext cx="4754880" cy="2388002"/>
          </a:xfrm>
        </p:spPr>
      </p:pic>
    </p:spTree>
    <p:extLst>
      <p:ext uri="{BB962C8B-B14F-4D97-AF65-F5344CB8AC3E}">
        <p14:creationId xmlns:p14="http://schemas.microsoft.com/office/powerpoint/2010/main" val="2320042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El café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El </a:t>
            </a:r>
            <a:r>
              <a:rPr lang="en-US" sz="3200" b="1" dirty="0" err="1"/>
              <a:t>trabajo</a:t>
            </a:r>
            <a:endParaRPr lang="en-US" sz="3200" b="1" dirty="0"/>
          </a:p>
        </p:txBody>
      </p:sp>
      <p:pic>
        <p:nvPicPr>
          <p:cNvPr id="11" name="Content Placeholder 10" descr="A picture containing shape&#10;&#10;Description automatically generated">
            <a:extLst>
              <a:ext uri="{FF2B5EF4-FFF2-40B4-BE49-F238E27FC236}">
                <a16:creationId xmlns:a16="http://schemas.microsoft.com/office/drawing/2014/main" id="{2E7AF4CC-95CB-5143-A347-F14937CAE5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31538" y="2751138"/>
            <a:ext cx="4355237" cy="3109912"/>
          </a:xfrm>
        </p:spPr>
      </p:pic>
      <p:pic>
        <p:nvPicPr>
          <p:cNvPr id="14" name="Content Placeholder 13" descr="A person wearing a mask and using a computer&#10;&#10;Description automatically generated with low confidence">
            <a:extLst>
              <a:ext uri="{FF2B5EF4-FFF2-40B4-BE49-F238E27FC236}">
                <a16:creationId xmlns:a16="http://schemas.microsoft.com/office/drawing/2014/main" id="{DCF92810-E1B7-2B3B-D20F-EB6B43A1C08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30539" y="2751138"/>
            <a:ext cx="4509372" cy="3109912"/>
          </a:xfrm>
        </p:spPr>
      </p:pic>
    </p:spTree>
    <p:extLst>
      <p:ext uri="{BB962C8B-B14F-4D97-AF65-F5344CB8AC3E}">
        <p14:creationId xmlns:p14="http://schemas.microsoft.com/office/powerpoint/2010/main" val="2365406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El doctor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El </a:t>
            </a:r>
            <a:r>
              <a:rPr lang="en-US" sz="3200" b="1" dirty="0" err="1"/>
              <a:t>aeropuerto</a:t>
            </a:r>
            <a:endParaRPr lang="en-US" sz="3200" b="1" dirty="0"/>
          </a:p>
        </p:txBody>
      </p:sp>
      <p:pic>
        <p:nvPicPr>
          <p:cNvPr id="10" name="Content Placeholder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0E0C7A0-E979-6B29-8C75-E7098683C6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3544" y="2874010"/>
            <a:ext cx="3291840" cy="3291840"/>
          </a:xfrm>
        </p:spPr>
      </p:pic>
      <p:pic>
        <p:nvPicPr>
          <p:cNvPr id="13" name="Content Placeholder 12" descr="A picture containing sky&#10;&#10;Description automatically generated">
            <a:extLst>
              <a:ext uri="{FF2B5EF4-FFF2-40B4-BE49-F238E27FC236}">
                <a16:creationId xmlns:a16="http://schemas.microsoft.com/office/drawing/2014/main" id="{7FD58CC4-B607-D1C1-012E-0DBE42C157D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81586" y="2416810"/>
            <a:ext cx="4206240" cy="4206240"/>
          </a:xfrm>
        </p:spPr>
      </p:pic>
    </p:spTree>
    <p:extLst>
      <p:ext uri="{BB962C8B-B14F-4D97-AF65-F5344CB8AC3E}">
        <p14:creationId xmlns:p14="http://schemas.microsoft.com/office/powerpoint/2010/main" val="2776599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El </a:t>
            </a:r>
            <a:r>
              <a:rPr lang="en-US" sz="3200" b="1" dirty="0" err="1"/>
              <a:t>baño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0667" y="2174875"/>
            <a:ext cx="5194583" cy="576262"/>
          </a:xfrm>
        </p:spPr>
        <p:txBody>
          <a:bodyPr/>
          <a:lstStyle/>
          <a:p>
            <a:r>
              <a:rPr lang="en-US" sz="3200" b="1" dirty="0"/>
              <a:t>El </a:t>
            </a:r>
            <a:r>
              <a:rPr lang="en-US" sz="3200" b="1" dirty="0" err="1"/>
              <a:t>supermercado</a:t>
            </a:r>
            <a:endParaRPr lang="en-US" sz="3200" b="1" dirty="0"/>
          </a:p>
        </p:txBody>
      </p:sp>
      <p:pic>
        <p:nvPicPr>
          <p:cNvPr id="17" name="Content Placeholder 16" descr="Diagram, engineering drawing&#10;&#10;Description automatically generated">
            <a:extLst>
              <a:ext uri="{FF2B5EF4-FFF2-40B4-BE49-F238E27FC236}">
                <a16:creationId xmlns:a16="http://schemas.microsoft.com/office/drawing/2014/main" id="{3CA4684D-CECF-6FFD-82AB-00503CA2DB4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86495" y="2751138"/>
            <a:ext cx="4197459" cy="3109912"/>
          </a:xfrm>
        </p:spPr>
      </p:pic>
      <p:pic>
        <p:nvPicPr>
          <p:cNvPr id="20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80A04E64-1765-2B76-F469-E410DF1949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54200" y="2751138"/>
            <a:ext cx="3109912" cy="3109912"/>
          </a:xfrm>
        </p:spPr>
      </p:pic>
    </p:spTree>
    <p:extLst>
      <p:ext uri="{BB962C8B-B14F-4D97-AF65-F5344CB8AC3E}">
        <p14:creationId xmlns:p14="http://schemas.microsoft.com/office/powerpoint/2010/main" val="2516447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La </a:t>
            </a:r>
            <a:r>
              <a:rPr lang="en-US" sz="3200" b="1" dirty="0" err="1"/>
              <a:t>estación</a:t>
            </a:r>
            <a:r>
              <a:rPr lang="en-US" sz="3200" b="1" dirty="0"/>
              <a:t> de </a:t>
            </a:r>
            <a:r>
              <a:rPr lang="en-US" sz="3200" b="1" dirty="0" err="1"/>
              <a:t>tren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0667" y="2174875"/>
            <a:ext cx="5194583" cy="576262"/>
          </a:xfrm>
        </p:spPr>
        <p:txBody>
          <a:bodyPr/>
          <a:lstStyle/>
          <a:p>
            <a:r>
              <a:rPr lang="en-US" sz="3200" b="1" dirty="0"/>
              <a:t>El </a:t>
            </a:r>
            <a:r>
              <a:rPr lang="en-US" sz="3200" b="1" dirty="0" err="1"/>
              <a:t>restaurante</a:t>
            </a:r>
            <a:endParaRPr lang="en-US" sz="3200" b="1" dirty="0"/>
          </a:p>
        </p:txBody>
      </p:sp>
      <p:pic>
        <p:nvPicPr>
          <p:cNvPr id="15" name="Content Placeholder 14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CCC44444-0B3B-0111-635A-A891B19D55D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7698" y="3142949"/>
            <a:ext cx="5194300" cy="2921793"/>
          </a:xfrm>
        </p:spPr>
      </p:pic>
      <p:pic>
        <p:nvPicPr>
          <p:cNvPr id="13" name="Content Placeholder 12" descr="Funnel chart&#10;&#10;Description automatically generated">
            <a:extLst>
              <a:ext uri="{FF2B5EF4-FFF2-40B4-BE49-F238E27FC236}">
                <a16:creationId xmlns:a16="http://schemas.microsoft.com/office/drawing/2014/main" id="{25151DD7-596E-DCFF-5BB2-68514B6FEF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3807" r="1956" b="14604"/>
          <a:stretch/>
        </p:blipFill>
        <p:spPr>
          <a:xfrm>
            <a:off x="1363870" y="3193769"/>
            <a:ext cx="3931920" cy="2870973"/>
          </a:xfrm>
        </p:spPr>
      </p:pic>
    </p:spTree>
    <p:extLst>
      <p:ext uri="{BB962C8B-B14F-4D97-AF65-F5344CB8AC3E}">
        <p14:creationId xmlns:p14="http://schemas.microsoft.com/office/powerpoint/2010/main" val="3590069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13B0E-3A78-B5B5-BAC7-2392545B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sz="3600" dirty="0" err="1"/>
              <a:t>Dónde</a:t>
            </a:r>
            <a:r>
              <a:rPr lang="en-US" sz="3600" dirty="0"/>
              <a:t> </a:t>
            </a:r>
            <a:r>
              <a:rPr lang="en-US" sz="3600" dirty="0" err="1"/>
              <a:t>está</a:t>
            </a:r>
            <a:r>
              <a:rPr lang="en-US" sz="3600" dirty="0"/>
              <a:t> (s) …..? (singular)</a:t>
            </a:r>
            <a:br>
              <a:rPr lang="en-US" sz="3600" dirty="0"/>
            </a:br>
            <a:r>
              <a:rPr lang="en-US" sz="3600" dirty="0"/>
              <a:t>¿</a:t>
            </a:r>
            <a:r>
              <a:rPr lang="en-US" sz="3600" dirty="0" err="1"/>
              <a:t>Dónde</a:t>
            </a:r>
            <a:r>
              <a:rPr lang="en-US" sz="3600" dirty="0"/>
              <a:t> </a:t>
            </a:r>
            <a:r>
              <a:rPr lang="en-US" sz="3600" dirty="0" err="1"/>
              <a:t>están</a:t>
            </a:r>
            <a:r>
              <a:rPr lang="en-US" sz="3600" dirty="0"/>
              <a:t>….? </a:t>
            </a:r>
            <a:br>
              <a:rPr lang="en-US" sz="3600" dirty="0"/>
            </a:br>
            <a:r>
              <a:rPr lang="en-US" sz="3600" dirty="0"/>
              <a:t>(plural)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0F98D-E6B5-7C8D-5C8D-1B2826260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b="1" dirty="0"/>
              <a:t>¡</a:t>
            </a:r>
            <a:r>
              <a:rPr lang="en-US" sz="4400" b="1" dirty="0" err="1"/>
              <a:t>Vamos</a:t>
            </a:r>
            <a:r>
              <a:rPr lang="en-US" sz="4400" b="1" dirty="0"/>
              <a:t> a </a:t>
            </a:r>
            <a:r>
              <a:rPr lang="en-US" sz="4400" b="1" dirty="0" err="1"/>
              <a:t>practicar</a:t>
            </a:r>
            <a:r>
              <a:rPr lang="en-US" sz="4400" b="1" dirty="0"/>
              <a:t>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2DA0B-F8B9-5F67-1264-064D9B1C4A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Asking where are you?</a:t>
            </a:r>
          </a:p>
          <a:p>
            <a:r>
              <a:rPr lang="en-US" sz="2400" dirty="0"/>
              <a:t>Asking where are you all?</a:t>
            </a:r>
          </a:p>
          <a:p>
            <a:r>
              <a:rPr lang="en-US" sz="2400" dirty="0"/>
              <a:t>Answer:</a:t>
            </a:r>
          </a:p>
          <a:p>
            <a:r>
              <a:rPr lang="en-US" sz="2400" dirty="0"/>
              <a:t>Subject pronoun + verb “</a:t>
            </a:r>
            <a:r>
              <a:rPr lang="en-US" sz="2400" dirty="0" err="1"/>
              <a:t>estar</a:t>
            </a:r>
            <a:r>
              <a:rPr lang="en-US" sz="2400" dirty="0"/>
              <a:t>” + </a:t>
            </a:r>
            <a:r>
              <a:rPr lang="en-US" sz="2400" dirty="0" err="1"/>
              <a:t>en</a:t>
            </a:r>
            <a:r>
              <a:rPr lang="en-US" sz="2400" dirty="0"/>
              <a:t> + place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9556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ABC0-266F-97DA-7B95-F8D5077B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Salutations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AAF1D-908A-668B-7E68-25A25868D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La </a:t>
            </a:r>
            <a:r>
              <a:rPr lang="en-US" sz="3200" b="1" dirty="0" err="1"/>
              <a:t>fórmula</a:t>
            </a:r>
            <a:endParaRPr lang="en-US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B8A6A-2BFF-445E-ABF6-E82036336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938" y="2857155"/>
            <a:ext cx="5212080" cy="3200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8000" b="1" dirty="0" err="1"/>
              <a:t>Yo</a:t>
            </a:r>
            <a:r>
              <a:rPr lang="en-US" sz="8000" b="1" dirty="0"/>
              <a:t> + </a:t>
            </a:r>
            <a:r>
              <a:rPr lang="en-US" sz="8000" b="1" dirty="0" err="1"/>
              <a:t>estar</a:t>
            </a:r>
            <a:r>
              <a:rPr lang="en-US" sz="8000" b="1" dirty="0"/>
              <a:t> + </a:t>
            </a:r>
            <a:r>
              <a:rPr lang="en-US" sz="8000" b="1" dirty="0" err="1"/>
              <a:t>el</a:t>
            </a:r>
            <a:r>
              <a:rPr lang="en-US" sz="8000" b="1" dirty="0"/>
              <a:t> </a:t>
            </a:r>
            <a:r>
              <a:rPr lang="en-US" sz="8000" b="1" dirty="0" err="1"/>
              <a:t>aeropuerto</a:t>
            </a:r>
            <a:endParaRPr lang="en-US" sz="8000" b="1" dirty="0"/>
          </a:p>
          <a:p>
            <a:r>
              <a:rPr lang="en-US" sz="8000" b="1" dirty="0" err="1"/>
              <a:t>Ellos</a:t>
            </a:r>
            <a:r>
              <a:rPr lang="en-US" sz="8000" b="1" dirty="0"/>
              <a:t> +  </a:t>
            </a:r>
            <a:r>
              <a:rPr lang="en-US" sz="8000" b="1" dirty="0" err="1"/>
              <a:t>estar</a:t>
            </a:r>
            <a:r>
              <a:rPr lang="en-US" sz="8000" b="1" dirty="0"/>
              <a:t> +  </a:t>
            </a:r>
            <a:r>
              <a:rPr lang="en-US" sz="8000" b="1" dirty="0" err="1"/>
              <a:t>el</a:t>
            </a:r>
            <a:r>
              <a:rPr lang="en-US" sz="8000" b="1" dirty="0"/>
              <a:t> café</a:t>
            </a:r>
          </a:p>
          <a:p>
            <a:r>
              <a:rPr lang="en-US" sz="8000" b="1" dirty="0"/>
              <a:t>Ella  + </a:t>
            </a:r>
            <a:r>
              <a:rPr lang="en-US" sz="8000" b="1" dirty="0" err="1"/>
              <a:t>estar</a:t>
            </a:r>
            <a:r>
              <a:rPr lang="en-US" sz="8000" b="1" dirty="0"/>
              <a:t> +  </a:t>
            </a:r>
            <a:r>
              <a:rPr lang="en-US" sz="8000" b="1" dirty="0" err="1"/>
              <a:t>laplaya</a:t>
            </a:r>
            <a:endParaRPr lang="en-US" sz="8000" b="1" dirty="0"/>
          </a:p>
          <a:p>
            <a:r>
              <a:rPr lang="en-US" sz="8000" b="1" dirty="0"/>
              <a:t>¿</a:t>
            </a:r>
            <a:r>
              <a:rPr lang="en-US" sz="8000" b="1" dirty="0" err="1"/>
              <a:t>Estar</a:t>
            </a:r>
            <a:r>
              <a:rPr lang="en-US" sz="8000" b="1" dirty="0"/>
              <a:t> +  </a:t>
            </a:r>
            <a:r>
              <a:rPr lang="en-US" sz="8000" b="1" dirty="0" err="1"/>
              <a:t>tú</a:t>
            </a:r>
            <a:r>
              <a:rPr lang="en-US" sz="8000" b="1" dirty="0"/>
              <a:t> + </a:t>
            </a:r>
            <a:r>
              <a:rPr lang="en-US" sz="8000" b="1" dirty="0" err="1"/>
              <a:t>el</a:t>
            </a:r>
            <a:r>
              <a:rPr lang="en-US" sz="8000" b="1" dirty="0"/>
              <a:t> </a:t>
            </a:r>
            <a:r>
              <a:rPr lang="en-US" sz="8000" b="1" dirty="0" err="1"/>
              <a:t>trabajo</a:t>
            </a:r>
            <a:r>
              <a:rPr lang="en-US" sz="8000" b="1" dirty="0"/>
              <a:t>?</a:t>
            </a:r>
          </a:p>
          <a:p>
            <a:r>
              <a:rPr lang="en-US" sz="8000" b="1" dirty="0"/>
              <a:t>El + </a:t>
            </a:r>
            <a:r>
              <a:rPr lang="en-US" sz="8000" b="1" dirty="0" err="1"/>
              <a:t>estar</a:t>
            </a:r>
            <a:r>
              <a:rPr lang="en-US" sz="8000" b="1" dirty="0"/>
              <a:t> + la tienda</a:t>
            </a:r>
          </a:p>
          <a:p>
            <a:r>
              <a:rPr lang="en-US" sz="8000" b="1" dirty="0" err="1"/>
              <a:t>Usted</a:t>
            </a:r>
            <a:r>
              <a:rPr lang="en-US" sz="8000" b="1" dirty="0"/>
              <a:t> + </a:t>
            </a:r>
            <a:r>
              <a:rPr lang="en-US" sz="8000" b="1" dirty="0" err="1"/>
              <a:t>estar</a:t>
            </a:r>
            <a:r>
              <a:rPr lang="en-US" sz="8000" b="1" dirty="0"/>
              <a:t> + la </a:t>
            </a:r>
            <a:r>
              <a:rPr lang="en-US" sz="8000" b="1" dirty="0" err="1"/>
              <a:t>iglesia</a:t>
            </a:r>
            <a:endParaRPr lang="en-US" sz="8000" b="1" dirty="0"/>
          </a:p>
          <a:p>
            <a:r>
              <a:rPr lang="en-US" sz="8000" b="1" dirty="0" err="1"/>
              <a:t>Nosotros</a:t>
            </a:r>
            <a:r>
              <a:rPr lang="en-US" sz="8000" b="1" dirty="0"/>
              <a:t> + </a:t>
            </a:r>
            <a:r>
              <a:rPr lang="en-US" sz="8000" b="1" dirty="0" err="1"/>
              <a:t>estar</a:t>
            </a:r>
            <a:r>
              <a:rPr lang="en-US" sz="8000" b="1" dirty="0"/>
              <a:t> + </a:t>
            </a:r>
            <a:r>
              <a:rPr lang="en-US" sz="8000" b="1" dirty="0" err="1"/>
              <a:t>el</a:t>
            </a:r>
            <a:r>
              <a:rPr lang="en-US" sz="8000" b="1" dirty="0"/>
              <a:t> banco</a:t>
            </a:r>
          </a:p>
          <a:p>
            <a:r>
              <a:rPr lang="en-US" sz="8000" b="1" dirty="0" err="1"/>
              <a:t>Ustedes</a:t>
            </a:r>
            <a:r>
              <a:rPr lang="en-US" sz="8000" b="1" dirty="0"/>
              <a:t> + </a:t>
            </a:r>
            <a:r>
              <a:rPr lang="en-US" sz="8000" b="1" dirty="0" err="1"/>
              <a:t>estar</a:t>
            </a:r>
            <a:r>
              <a:rPr lang="en-US" sz="8000" b="1" dirty="0"/>
              <a:t> + </a:t>
            </a:r>
            <a:r>
              <a:rPr lang="en-US" sz="8000" b="1" dirty="0" err="1"/>
              <a:t>el</a:t>
            </a:r>
            <a:r>
              <a:rPr lang="en-US" sz="8000" b="1" dirty="0"/>
              <a:t> hotel</a:t>
            </a:r>
            <a:endParaRPr lang="en-US" sz="8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50946-6A6B-8FF9-F79F-078A0E98A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</a:t>
            </a:r>
            <a:r>
              <a:rPr lang="en-US" sz="3200" b="1" dirty="0" err="1"/>
              <a:t>oración</a:t>
            </a:r>
            <a:endParaRPr lang="en-US" sz="32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15C82-E046-5DF8-09B2-74377EFA6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75018" y="2971110"/>
            <a:ext cx="5212080" cy="3200400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 err="1"/>
              <a:t>Yo</a:t>
            </a:r>
            <a:r>
              <a:rPr lang="en-US" sz="8000" b="1" dirty="0"/>
              <a:t> </a:t>
            </a:r>
            <a:r>
              <a:rPr lang="en-US" sz="8000" b="1" dirty="0" err="1"/>
              <a:t>estoy</a:t>
            </a:r>
            <a:r>
              <a:rPr lang="en-US" sz="8000" b="1" dirty="0"/>
              <a:t> en </a:t>
            </a:r>
            <a:r>
              <a:rPr lang="en-US" sz="8000" b="1" dirty="0" err="1"/>
              <a:t>el</a:t>
            </a:r>
            <a:r>
              <a:rPr lang="en-US" sz="8000" b="1" dirty="0"/>
              <a:t> </a:t>
            </a:r>
            <a:r>
              <a:rPr lang="en-US" sz="8000" b="1" dirty="0" err="1"/>
              <a:t>aeropuerto</a:t>
            </a:r>
            <a:r>
              <a:rPr lang="en-US" sz="8000" b="1" dirty="0"/>
              <a:t>.</a:t>
            </a:r>
          </a:p>
          <a:p>
            <a:r>
              <a:rPr lang="en-US" sz="8000" b="1" dirty="0" err="1"/>
              <a:t>Ellos</a:t>
            </a:r>
            <a:r>
              <a:rPr lang="en-US" sz="8000" b="1" dirty="0"/>
              <a:t> </a:t>
            </a:r>
            <a:r>
              <a:rPr lang="en-US" sz="8000" b="1" dirty="0" err="1"/>
              <a:t>están</a:t>
            </a:r>
            <a:r>
              <a:rPr lang="en-US" sz="8000" b="1" dirty="0"/>
              <a:t> en </a:t>
            </a:r>
            <a:r>
              <a:rPr lang="en-US" sz="8000" b="1" dirty="0" err="1"/>
              <a:t>el</a:t>
            </a:r>
            <a:r>
              <a:rPr lang="en-US" sz="8000" b="1" dirty="0"/>
              <a:t> café.</a:t>
            </a:r>
          </a:p>
          <a:p>
            <a:r>
              <a:rPr lang="en-US" sz="8000" b="1" dirty="0"/>
              <a:t>Ella </a:t>
            </a:r>
            <a:r>
              <a:rPr lang="en-US" sz="8000" b="1" dirty="0" err="1"/>
              <a:t>está</a:t>
            </a:r>
            <a:r>
              <a:rPr lang="en-US" sz="8000" b="1" dirty="0"/>
              <a:t> en la playa.</a:t>
            </a:r>
          </a:p>
          <a:p>
            <a:r>
              <a:rPr lang="en-US" sz="8000" b="1" dirty="0"/>
              <a:t>¿</a:t>
            </a:r>
            <a:r>
              <a:rPr lang="en-US" sz="8000" b="1" dirty="0" err="1"/>
              <a:t>Estás</a:t>
            </a:r>
            <a:r>
              <a:rPr lang="en-US" sz="8000" b="1" dirty="0"/>
              <a:t> </a:t>
            </a:r>
            <a:r>
              <a:rPr lang="en-US" sz="8000" b="1" dirty="0" err="1"/>
              <a:t>tú</a:t>
            </a:r>
            <a:r>
              <a:rPr lang="en-US" sz="8000" b="1" dirty="0"/>
              <a:t> en </a:t>
            </a:r>
            <a:r>
              <a:rPr lang="en-US" sz="8000" b="1" dirty="0" err="1"/>
              <a:t>el</a:t>
            </a:r>
            <a:r>
              <a:rPr lang="en-US" sz="8000" b="1" dirty="0"/>
              <a:t> </a:t>
            </a:r>
            <a:r>
              <a:rPr lang="en-US" sz="8000" b="1" dirty="0" err="1"/>
              <a:t>trabajo</a:t>
            </a:r>
            <a:r>
              <a:rPr lang="en-US" sz="8000" b="1" dirty="0"/>
              <a:t>?.</a:t>
            </a:r>
          </a:p>
          <a:p>
            <a:r>
              <a:rPr lang="en-US" sz="8000" b="1" dirty="0"/>
              <a:t>El </a:t>
            </a:r>
            <a:r>
              <a:rPr lang="en-US" sz="8000" b="1" dirty="0" err="1"/>
              <a:t>está</a:t>
            </a:r>
            <a:r>
              <a:rPr lang="en-US" sz="8000" b="1" dirty="0"/>
              <a:t> en la tienda.</a:t>
            </a:r>
          </a:p>
          <a:p>
            <a:r>
              <a:rPr lang="en-US" sz="8000" b="1" dirty="0" err="1"/>
              <a:t>Usted</a:t>
            </a:r>
            <a:r>
              <a:rPr lang="en-US" sz="8000" b="1" dirty="0"/>
              <a:t> </a:t>
            </a:r>
            <a:r>
              <a:rPr lang="en-US" sz="8000" b="1" dirty="0" err="1"/>
              <a:t>está</a:t>
            </a:r>
            <a:r>
              <a:rPr lang="en-US" sz="8000" b="1" dirty="0"/>
              <a:t> en la Iglesia.</a:t>
            </a:r>
          </a:p>
          <a:p>
            <a:r>
              <a:rPr lang="en-US" sz="8000" b="1" dirty="0" err="1"/>
              <a:t>Nosotros</a:t>
            </a:r>
            <a:r>
              <a:rPr lang="en-US" sz="8000" b="1" dirty="0"/>
              <a:t> </a:t>
            </a:r>
            <a:r>
              <a:rPr lang="en-US" sz="8000" b="1" dirty="0" err="1"/>
              <a:t>estamos</a:t>
            </a:r>
            <a:r>
              <a:rPr lang="en-US" sz="8000" b="1" dirty="0"/>
              <a:t> en </a:t>
            </a:r>
            <a:r>
              <a:rPr lang="en-US" sz="8000" b="1" dirty="0" err="1"/>
              <a:t>el</a:t>
            </a:r>
            <a:r>
              <a:rPr lang="en-US" sz="8000" b="1" dirty="0"/>
              <a:t> banco.</a:t>
            </a:r>
          </a:p>
          <a:p>
            <a:r>
              <a:rPr lang="en-US" sz="8000" b="1" dirty="0" err="1"/>
              <a:t>Ustedes</a:t>
            </a:r>
            <a:r>
              <a:rPr lang="en-US" sz="8000" b="1" dirty="0"/>
              <a:t> </a:t>
            </a:r>
            <a:r>
              <a:rPr lang="en-US" sz="8000" b="1" dirty="0" err="1"/>
              <a:t>están</a:t>
            </a:r>
            <a:r>
              <a:rPr lang="en-US" sz="8000" b="1" dirty="0"/>
              <a:t> en </a:t>
            </a:r>
            <a:r>
              <a:rPr lang="en-US" sz="8000" b="1" dirty="0" err="1"/>
              <a:t>el</a:t>
            </a:r>
            <a:r>
              <a:rPr lang="en-US" sz="8000" b="1" dirty="0"/>
              <a:t> hotel.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49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9CA36-E804-8CE5-2C91-2AEE7891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34" y="639097"/>
            <a:ext cx="3557160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Review:</a:t>
            </a:r>
            <a:br>
              <a:rPr lang="en-US" sz="5400" dirty="0"/>
            </a:br>
            <a:r>
              <a:rPr lang="en-US" sz="5400" dirty="0" err="1"/>
              <a:t>Adjetivos</a:t>
            </a:r>
            <a:r>
              <a:rPr lang="en-US" sz="5400" dirty="0"/>
              <a:t> Simples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13EEE2-76BA-5822-5528-92B6CBF26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942374"/>
              </p:ext>
            </p:extLst>
          </p:nvPr>
        </p:nvGraphicFramePr>
        <p:xfrm>
          <a:off x="5290386" y="295422"/>
          <a:ext cx="6309360" cy="6217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0054">
                  <a:extLst>
                    <a:ext uri="{9D8B030D-6E8A-4147-A177-3AD203B41FA5}">
                      <a16:colId xmlns:a16="http://schemas.microsoft.com/office/drawing/2014/main" val="1966727452"/>
                    </a:ext>
                  </a:extLst>
                </a:gridCol>
                <a:gridCol w="3149306">
                  <a:extLst>
                    <a:ext uri="{9D8B030D-6E8A-4147-A177-3AD203B41FA5}">
                      <a16:colId xmlns:a16="http://schemas.microsoft.com/office/drawing/2014/main" val="2519628538"/>
                    </a:ext>
                  </a:extLst>
                </a:gridCol>
              </a:tblGrid>
              <a:tr h="371544">
                <a:tc>
                  <a:txBody>
                    <a:bodyPr/>
                    <a:lstStyle/>
                    <a:p>
                      <a:pPr marL="457200" marR="0" indent="-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Adjetivos</a:t>
                      </a:r>
                      <a:r>
                        <a:rPr lang="en-US" sz="2000" b="1" dirty="0">
                          <a:effectLst/>
                        </a:rPr>
                        <a:t> Simples 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Simple Adjectives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extLst>
                  <a:ext uri="{0D108BD9-81ED-4DB2-BD59-A6C34878D82A}">
                    <a16:rowId xmlns:a16="http://schemas.microsoft.com/office/drawing/2014/main" val="654652276"/>
                  </a:ext>
                </a:extLst>
              </a:tr>
              <a:tr h="343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caro</a:t>
                      </a:r>
                      <a:r>
                        <a:rPr lang="en-US" sz="1800" dirty="0">
                          <a:effectLst/>
                        </a:rPr>
                        <a:t>		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expensive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extLst>
                  <a:ext uri="{0D108BD9-81ED-4DB2-BD59-A6C34878D82A}">
                    <a16:rowId xmlns:a16="http://schemas.microsoft.com/office/drawing/2014/main" val="3991850616"/>
                  </a:ext>
                </a:extLst>
              </a:tr>
              <a:tr h="343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barato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cheap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extLst>
                  <a:ext uri="{0D108BD9-81ED-4DB2-BD59-A6C34878D82A}">
                    <a16:rowId xmlns:a16="http://schemas.microsoft.com/office/drawing/2014/main" val="2464156246"/>
                  </a:ext>
                </a:extLst>
              </a:tr>
              <a:tr h="343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alto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tall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extLst>
                  <a:ext uri="{0D108BD9-81ED-4DB2-BD59-A6C34878D82A}">
                    <a16:rowId xmlns:a16="http://schemas.microsoft.com/office/drawing/2014/main" val="2547814298"/>
                  </a:ext>
                </a:extLst>
              </a:tr>
              <a:tr h="343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bajo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short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extLst>
                  <a:ext uri="{0D108BD9-81ED-4DB2-BD59-A6C34878D82A}">
                    <a16:rowId xmlns:a16="http://schemas.microsoft.com/office/drawing/2014/main" val="2199296433"/>
                  </a:ext>
                </a:extLst>
              </a:tr>
              <a:tr h="343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nuevo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new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extLst>
                  <a:ext uri="{0D108BD9-81ED-4DB2-BD59-A6C34878D82A}">
                    <a16:rowId xmlns:a16="http://schemas.microsoft.com/office/drawing/2014/main" val="2261781240"/>
                  </a:ext>
                </a:extLst>
              </a:tr>
              <a:tr h="343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viejo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old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extLst>
                  <a:ext uri="{0D108BD9-81ED-4DB2-BD59-A6C34878D82A}">
                    <a16:rowId xmlns:a16="http://schemas.microsoft.com/office/drawing/2014/main" val="3367030040"/>
                  </a:ext>
                </a:extLst>
              </a:tr>
              <a:tr h="343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chico (chiquito)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small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extLst>
                  <a:ext uri="{0D108BD9-81ED-4DB2-BD59-A6C34878D82A}">
                    <a16:rowId xmlns:a16="http://schemas.microsoft.com/office/drawing/2014/main" val="397212784"/>
                  </a:ext>
                </a:extLst>
              </a:tr>
              <a:tr h="343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err="1">
                          <a:effectLst/>
                        </a:rPr>
                        <a:t>mediano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medium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extLst>
                  <a:ext uri="{0D108BD9-81ED-4DB2-BD59-A6C34878D82A}">
                    <a16:rowId xmlns:a16="http://schemas.microsoft.com/office/drawing/2014/main" val="3580726070"/>
                  </a:ext>
                </a:extLst>
              </a:tr>
              <a:tr h="343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grande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big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extLst>
                  <a:ext uri="{0D108BD9-81ED-4DB2-BD59-A6C34878D82A}">
                    <a16:rowId xmlns:a16="http://schemas.microsoft.com/office/drawing/2014/main" val="1135951707"/>
                  </a:ext>
                </a:extLst>
              </a:tr>
              <a:tr h="343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largo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extLst>
                  <a:ext uri="{0D108BD9-81ED-4DB2-BD59-A6C34878D82A}">
                    <a16:rowId xmlns:a16="http://schemas.microsoft.com/office/drawing/2014/main" val="1845238935"/>
                  </a:ext>
                </a:extLst>
              </a:tr>
              <a:tr h="343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corto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short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extLst>
                  <a:ext uri="{0D108BD9-81ED-4DB2-BD59-A6C34878D82A}">
                    <a16:rowId xmlns:a16="http://schemas.microsoft.com/office/drawing/2014/main" val="88726669"/>
                  </a:ext>
                </a:extLst>
              </a:tr>
              <a:tr h="343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vacío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empty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extLst>
                  <a:ext uri="{0D108BD9-81ED-4DB2-BD59-A6C34878D82A}">
                    <a16:rowId xmlns:a16="http://schemas.microsoft.com/office/drawing/2014/main" val="3643873996"/>
                  </a:ext>
                </a:extLst>
              </a:tr>
              <a:tr h="343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lleno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full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extLst>
                  <a:ext uri="{0D108BD9-81ED-4DB2-BD59-A6C34878D82A}">
                    <a16:rowId xmlns:a16="http://schemas.microsoft.com/office/drawing/2014/main" val="3765629519"/>
                  </a:ext>
                </a:extLst>
              </a:tr>
              <a:tr h="343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bonito/a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pretty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extLst>
                  <a:ext uri="{0D108BD9-81ED-4DB2-BD59-A6C34878D82A}">
                    <a16:rowId xmlns:a16="http://schemas.microsoft.com/office/drawing/2014/main" val="3760385830"/>
                  </a:ext>
                </a:extLst>
              </a:tr>
              <a:tr h="343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feo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ugly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extLst>
                  <a:ext uri="{0D108BD9-81ED-4DB2-BD59-A6C34878D82A}">
                    <a16:rowId xmlns:a16="http://schemas.microsoft.com/office/drawing/2014/main" val="263530763"/>
                  </a:ext>
                </a:extLst>
              </a:tr>
              <a:tr h="343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bueno/a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good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extLst>
                  <a:ext uri="{0D108BD9-81ED-4DB2-BD59-A6C34878D82A}">
                    <a16:rowId xmlns:a16="http://schemas.microsoft.com/office/drawing/2014/main" val="3731844836"/>
                  </a:ext>
                </a:extLst>
              </a:tr>
              <a:tr h="343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malo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117" marR="22117" marT="22117" marB="22117"/>
                </a:tc>
                <a:extLst>
                  <a:ext uri="{0D108BD9-81ED-4DB2-BD59-A6C34878D82A}">
                    <a16:rowId xmlns:a16="http://schemas.microsoft.com/office/drawing/2014/main" val="325583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047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09E3-9F5A-8600-6024-DCBE26C2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39097"/>
            <a:ext cx="6446205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/>
              <a:t>Práctica</a:t>
            </a:r>
            <a:r>
              <a:rPr lang="en-US" sz="6000" dirty="0"/>
              <a:t>:</a:t>
            </a:r>
            <a:br>
              <a:rPr lang="en-US" sz="5400" dirty="0"/>
            </a:br>
            <a:r>
              <a:rPr lang="en-US" sz="4800" dirty="0"/>
              <a:t>¿</a:t>
            </a:r>
            <a:r>
              <a:rPr lang="en-US" sz="4800" dirty="0" err="1"/>
              <a:t>Dónde</a:t>
            </a:r>
            <a:r>
              <a:rPr lang="en-US" sz="4800" dirty="0"/>
              <a:t> </a:t>
            </a:r>
            <a:r>
              <a:rPr lang="en-US" sz="4800" dirty="0" err="1"/>
              <a:t>está</a:t>
            </a:r>
            <a:r>
              <a:rPr lang="en-US" sz="4800" dirty="0"/>
              <a:t> (n)?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06CEA-B2EE-E6C3-77B7-422317DDC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-54995"/>
            <a:ext cx="5029200" cy="6912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599640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B0CA2-2A9E-A229-4392-687DAE27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¿</a:t>
            </a:r>
            <a:r>
              <a:rPr lang="en-US" sz="4800" dirty="0" err="1"/>
              <a:t>Dónde</a:t>
            </a:r>
            <a:r>
              <a:rPr lang="en-US" sz="4800" dirty="0"/>
              <a:t> </a:t>
            </a:r>
            <a:r>
              <a:rPr lang="en-US" sz="4800" dirty="0" err="1"/>
              <a:t>está</a:t>
            </a:r>
            <a:r>
              <a:rPr lang="en-US" sz="4800" dirty="0"/>
              <a:t>?</a:t>
            </a:r>
          </a:p>
        </p:txBody>
      </p:sp>
      <p:pic>
        <p:nvPicPr>
          <p:cNvPr id="4" name="Content Placeholder 17" descr="A picture containing building, house, outdoor, window&#10;&#10;Description automatically generated">
            <a:extLst>
              <a:ext uri="{FF2B5EF4-FFF2-40B4-BE49-F238E27FC236}">
                <a16:creationId xmlns:a16="http://schemas.microsoft.com/office/drawing/2014/main" id="{CD322746-E861-8ADA-6D9A-690D01181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5866" y="4116205"/>
            <a:ext cx="1645920" cy="1208727"/>
          </a:xfrm>
        </p:spPr>
      </p:pic>
      <p:pic>
        <p:nvPicPr>
          <p:cNvPr id="5" name="Content Placeholder 10" descr="A picture containing toy, clock&#10;&#10;Description automatically generated">
            <a:extLst>
              <a:ext uri="{FF2B5EF4-FFF2-40B4-BE49-F238E27FC236}">
                <a16:creationId xmlns:a16="http://schemas.microsoft.com/office/drawing/2014/main" id="{BE400BEF-BD33-30B7-2BC7-C6A9AF245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79093" y="2619107"/>
            <a:ext cx="1371600" cy="1095309"/>
          </a:xfrm>
          <a:prstGeom prst="rect">
            <a:avLst/>
          </a:prstGeom>
        </p:spPr>
      </p:pic>
      <p:pic>
        <p:nvPicPr>
          <p:cNvPr id="6" name="Content Placeholder 11" descr="A drawing of a house&#10;&#10;Description automatically generated with medium confidence">
            <a:extLst>
              <a:ext uri="{FF2B5EF4-FFF2-40B4-BE49-F238E27FC236}">
                <a16:creationId xmlns:a16="http://schemas.microsoft.com/office/drawing/2014/main" id="{3CAD5F5B-5627-45FD-4C9B-EA3DF4859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31690" y="2259138"/>
            <a:ext cx="1371600" cy="1455278"/>
          </a:xfrm>
          <a:prstGeom prst="rect">
            <a:avLst/>
          </a:prstGeom>
        </p:spPr>
      </p:pic>
      <p:pic>
        <p:nvPicPr>
          <p:cNvPr id="7" name="Content Placeholder 11" descr="Graphical user interface&#10;&#10;Description automatically generated">
            <a:extLst>
              <a:ext uri="{FF2B5EF4-FFF2-40B4-BE49-F238E27FC236}">
                <a16:creationId xmlns:a16="http://schemas.microsoft.com/office/drawing/2014/main" id="{888A8373-909A-01CF-34B9-DB50BB5BCC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9093" y="5294581"/>
            <a:ext cx="1371600" cy="1371600"/>
          </a:xfrm>
          <a:prstGeom prst="rect">
            <a:avLst/>
          </a:prstGeom>
        </p:spPr>
      </p:pic>
      <p:pic>
        <p:nvPicPr>
          <p:cNvPr id="8" name="Content Placeholder 9" descr="A picture containing room&#10;&#10;Description automatically generated">
            <a:extLst>
              <a:ext uri="{FF2B5EF4-FFF2-40B4-BE49-F238E27FC236}">
                <a16:creationId xmlns:a16="http://schemas.microsoft.com/office/drawing/2014/main" id="{794F3C76-6A54-D279-20D2-3C86BD3A22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911650" y="5302792"/>
            <a:ext cx="2011680" cy="100897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C54863-B332-12EB-C057-6A9184622880}"/>
              </a:ext>
            </a:extLst>
          </p:cNvPr>
          <p:cNvSpPr/>
          <p:nvPr/>
        </p:nvSpPr>
        <p:spPr>
          <a:xfrm>
            <a:off x="2280350" y="4491969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 casa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940E62-FAFD-D231-7DFD-06BB349883EF}"/>
              </a:ext>
            </a:extLst>
          </p:cNvPr>
          <p:cNvSpPr/>
          <p:nvPr/>
        </p:nvSpPr>
        <p:spPr>
          <a:xfrm>
            <a:off x="1585900" y="264486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 </a:t>
            </a:r>
            <a:r>
              <a:rPr lang="en-US" b="1" dirty="0" err="1"/>
              <a:t>iglesia</a:t>
            </a:r>
            <a:endParaRPr lang="en-US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DF303C-B210-4464-F2DD-D504EFF767A6}"/>
              </a:ext>
            </a:extLst>
          </p:cNvPr>
          <p:cNvSpPr/>
          <p:nvPr/>
        </p:nvSpPr>
        <p:spPr>
          <a:xfrm>
            <a:off x="5191055" y="585457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 tienda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32C00B-D8A6-A459-2DBD-9DC2CA4A6E90}"/>
              </a:ext>
            </a:extLst>
          </p:cNvPr>
          <p:cNvSpPr/>
          <p:nvPr/>
        </p:nvSpPr>
        <p:spPr>
          <a:xfrm>
            <a:off x="8640417" y="2631409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El hotel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12AC651-75C4-6083-4C2D-74FBAF2A5B31}"/>
              </a:ext>
            </a:extLst>
          </p:cNvPr>
          <p:cNvSpPr/>
          <p:nvPr/>
        </p:nvSpPr>
        <p:spPr>
          <a:xfrm>
            <a:off x="8768650" y="4674849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El </a:t>
            </a:r>
            <a:r>
              <a:rPr lang="en-US" b="1" dirty="0" err="1"/>
              <a:t>museo</a:t>
            </a:r>
            <a:endParaRPr lang="en-US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AFEC591-FAF1-65E1-CB63-97B0C1EBE2DF}"/>
              </a:ext>
            </a:extLst>
          </p:cNvPr>
          <p:cNvSpPr/>
          <p:nvPr/>
        </p:nvSpPr>
        <p:spPr>
          <a:xfrm>
            <a:off x="3994066" y="4446249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 Paul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768F510-FD58-C850-6644-44631E937598}"/>
              </a:ext>
            </a:extLst>
          </p:cNvPr>
          <p:cNvSpPr/>
          <p:nvPr/>
        </p:nvSpPr>
        <p:spPr>
          <a:xfrm>
            <a:off x="1548830" y="3282375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Cerca</a:t>
            </a:r>
            <a:endParaRPr lang="en-US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40D65AF-C37E-6940-6EBF-BD0E04965EB6}"/>
              </a:ext>
            </a:extLst>
          </p:cNvPr>
          <p:cNvSpPr/>
          <p:nvPr/>
        </p:nvSpPr>
        <p:spPr>
          <a:xfrm>
            <a:off x="6774112" y="5854571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 </a:t>
            </a:r>
            <a:r>
              <a:rPr lang="en-US" b="1" dirty="0" err="1"/>
              <a:t>calle</a:t>
            </a:r>
            <a:r>
              <a:rPr lang="en-US" b="1" dirty="0"/>
              <a:t> 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1D451B-7281-D633-A022-093243531F7E}"/>
              </a:ext>
            </a:extLst>
          </p:cNvPr>
          <p:cNvSpPr/>
          <p:nvPr/>
        </p:nvSpPr>
        <p:spPr>
          <a:xfrm>
            <a:off x="8457537" y="3259352"/>
            <a:ext cx="164592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Minneapolis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C6ACFBB-015F-F2AE-DB28-34F4B72B63C4}"/>
              </a:ext>
            </a:extLst>
          </p:cNvPr>
          <p:cNvSpPr/>
          <p:nvPr/>
        </p:nvSpPr>
        <p:spPr>
          <a:xfrm>
            <a:off x="10554031" y="4674849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lejos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56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B8EC-340C-A6BE-A196-93BCAD2B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¡Hasta la </a:t>
            </a:r>
            <a:r>
              <a:rPr lang="en-US" sz="5400" dirty="0" err="1"/>
              <a:t>próxima</a:t>
            </a:r>
            <a:r>
              <a:rPr lang="en-US" sz="5400" dirty="0"/>
              <a:t> </a:t>
            </a:r>
            <a:r>
              <a:rPr lang="en-US" sz="5400" dirty="0" err="1"/>
              <a:t>semana</a:t>
            </a:r>
            <a:r>
              <a:rPr lang="en-US" sz="5400" dirty="0"/>
              <a:t>!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AF4F936C-65F0-75EB-4EE7-4E86E8771FA4}"/>
              </a:ext>
            </a:extLst>
          </p:cNvPr>
          <p:cNvSpPr/>
          <p:nvPr/>
        </p:nvSpPr>
        <p:spPr>
          <a:xfrm>
            <a:off x="1219200" y="2809461"/>
            <a:ext cx="1789044" cy="185530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53FF6-55C5-BCF8-FDB9-3FA4B21F5A07}"/>
              </a:ext>
            </a:extLst>
          </p:cNvPr>
          <p:cNvSpPr txBox="1"/>
          <p:nvPr/>
        </p:nvSpPr>
        <p:spPr>
          <a:xfrm>
            <a:off x="1464365" y="3506280"/>
            <a:ext cx="129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</a:t>
            </a:r>
            <a:r>
              <a:rPr lang="en-US" sz="2400" b="1" dirty="0" err="1"/>
              <a:t>Adiós</a:t>
            </a:r>
            <a:r>
              <a:rPr lang="en-US" sz="2400" b="1" dirty="0"/>
              <a:t>!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4FC964C6-A797-0B8F-CC4D-12AC7CF8F96C}"/>
              </a:ext>
            </a:extLst>
          </p:cNvPr>
          <p:cNvSpPr/>
          <p:nvPr/>
        </p:nvSpPr>
        <p:spPr>
          <a:xfrm>
            <a:off x="2758764" y="4530453"/>
            <a:ext cx="2882347" cy="196706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5D7D71B-8728-1FA1-B18E-8C766FEA2ABD}"/>
              </a:ext>
            </a:extLst>
          </p:cNvPr>
          <p:cNvSpPr/>
          <p:nvPr/>
        </p:nvSpPr>
        <p:spPr>
          <a:xfrm>
            <a:off x="4396407" y="2248108"/>
            <a:ext cx="2546422" cy="200770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669818BD-D92F-95AA-E0AE-33B8EAF11D65}"/>
              </a:ext>
            </a:extLst>
          </p:cNvPr>
          <p:cNvSpPr/>
          <p:nvPr/>
        </p:nvSpPr>
        <p:spPr>
          <a:xfrm>
            <a:off x="8273980" y="2352261"/>
            <a:ext cx="2546422" cy="2590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6E0E4A-0168-E032-E74D-528000C17481}"/>
              </a:ext>
            </a:extLst>
          </p:cNvPr>
          <p:cNvSpPr txBox="1"/>
          <p:nvPr/>
        </p:nvSpPr>
        <p:spPr>
          <a:xfrm>
            <a:off x="4600505" y="2967335"/>
            <a:ext cx="241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¡Hasta pronto!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179241-5962-82A0-358B-3A5558DF6417}"/>
              </a:ext>
            </a:extLst>
          </p:cNvPr>
          <p:cNvSpPr txBox="1"/>
          <p:nvPr/>
        </p:nvSpPr>
        <p:spPr>
          <a:xfrm>
            <a:off x="8426379" y="3416828"/>
            <a:ext cx="2546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¡Hasta la vista!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7927CB-0F75-4832-D33B-5B9D3FE4DBC0}"/>
              </a:ext>
            </a:extLst>
          </p:cNvPr>
          <p:cNvSpPr txBox="1"/>
          <p:nvPr/>
        </p:nvSpPr>
        <p:spPr>
          <a:xfrm>
            <a:off x="3169580" y="5200692"/>
            <a:ext cx="206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¡Nos </a:t>
            </a:r>
            <a:r>
              <a:rPr lang="en-US" sz="2400" b="1" dirty="0" err="1"/>
              <a:t>vemos</a:t>
            </a:r>
            <a:r>
              <a:rPr lang="en-US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4410175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9CA36-E804-8CE5-2C91-2AEE7891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Review:</a:t>
            </a:r>
            <a:br>
              <a:rPr lang="en-US" sz="5000"/>
            </a:br>
            <a:r>
              <a:rPr lang="en-US" sz="5000"/>
              <a:t>Adjetivos Simples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1707C18-8DB7-1B0F-F00A-BC256325B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039844"/>
              </p:ext>
            </p:extLst>
          </p:nvPr>
        </p:nvGraphicFramePr>
        <p:xfrm>
          <a:off x="5272450" y="320040"/>
          <a:ext cx="6309360" cy="636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769">
                  <a:extLst>
                    <a:ext uri="{9D8B030D-6E8A-4147-A177-3AD203B41FA5}">
                      <a16:colId xmlns:a16="http://schemas.microsoft.com/office/drawing/2014/main" val="525054035"/>
                    </a:ext>
                  </a:extLst>
                </a:gridCol>
                <a:gridCol w="2972591">
                  <a:extLst>
                    <a:ext uri="{9D8B030D-6E8A-4147-A177-3AD203B41FA5}">
                      <a16:colId xmlns:a16="http://schemas.microsoft.com/office/drawing/2014/main" val="273007031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marL="457200" marR="0" indent="-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Adjetivos</a:t>
                      </a: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Simples 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2999" marT="53743" marB="5374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Simple Adjectives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2999" marT="53743" marB="53743"/>
                </a:tc>
                <a:extLst>
                  <a:ext uri="{0D108BD9-81ED-4DB2-BD59-A6C34878D82A}">
                    <a16:rowId xmlns:a16="http://schemas.microsoft.com/office/drawing/2014/main" val="178898437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interesante</a:t>
                      </a:r>
                      <a:endParaRPr lang="en-US" sz="18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interesting</a:t>
                      </a:r>
                      <a:endParaRPr lang="en-US" sz="18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extLst>
                  <a:ext uri="{0D108BD9-81ED-4DB2-BD59-A6C34878D82A}">
                    <a16:rowId xmlns:a16="http://schemas.microsoft.com/office/drawing/2014/main" val="364105719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aburrido</a:t>
                      </a:r>
                      <a:endParaRPr lang="en-US" sz="18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boring</a:t>
                      </a:r>
                      <a:endParaRPr lang="en-US" sz="18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extLst>
                  <a:ext uri="{0D108BD9-81ED-4DB2-BD59-A6C34878D82A}">
                    <a16:rowId xmlns:a16="http://schemas.microsoft.com/office/drawing/2014/main" val="326441671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cerca</a:t>
                      </a:r>
                      <a:endParaRPr lang="en-US" sz="18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close</a:t>
                      </a:r>
                      <a:endParaRPr lang="en-US" sz="18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extLst>
                  <a:ext uri="{0D108BD9-81ED-4DB2-BD59-A6C34878D82A}">
                    <a16:rowId xmlns:a16="http://schemas.microsoft.com/office/drawing/2014/main" val="8348815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lejos</a:t>
                      </a:r>
                      <a:endParaRPr lang="en-US" sz="18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far</a:t>
                      </a:r>
                      <a:endParaRPr lang="en-US" sz="18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extLst>
                  <a:ext uri="{0D108BD9-81ED-4DB2-BD59-A6C34878D82A}">
                    <a16:rowId xmlns:a16="http://schemas.microsoft.com/office/drawing/2014/main" val="359911514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frío</a:t>
                      </a:r>
                      <a:endParaRPr lang="en-US" sz="18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cold</a:t>
                      </a:r>
                      <a:endParaRPr lang="en-US" sz="18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extLst>
                  <a:ext uri="{0D108BD9-81ED-4DB2-BD59-A6C34878D82A}">
                    <a16:rowId xmlns:a16="http://schemas.microsoft.com/office/drawing/2014/main" val="285740568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caliente</a:t>
                      </a:r>
                      <a:endParaRPr lang="en-US" sz="18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hot</a:t>
                      </a:r>
                      <a:endParaRPr lang="en-US" sz="18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extLst>
                  <a:ext uri="{0D108BD9-81ED-4DB2-BD59-A6C34878D82A}">
                    <a16:rowId xmlns:a16="http://schemas.microsoft.com/office/drawing/2014/main" val="76862069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azul</a:t>
                      </a:r>
                      <a:endParaRPr lang="en-US" sz="18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blue</a:t>
                      </a:r>
                      <a:endParaRPr lang="en-US" sz="18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extLst>
                  <a:ext uri="{0D108BD9-81ED-4DB2-BD59-A6C34878D82A}">
                    <a16:rowId xmlns:a16="http://schemas.microsoft.com/office/drawing/2014/main" val="248122231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blanco</a:t>
                      </a:r>
                      <a:endParaRPr lang="en-US" sz="18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white</a:t>
                      </a:r>
                      <a:endParaRPr lang="en-US" sz="18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extLst>
                  <a:ext uri="{0D108BD9-81ED-4DB2-BD59-A6C34878D82A}">
                    <a16:rowId xmlns:a16="http://schemas.microsoft.com/office/drawing/2014/main" val="192498063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rojo</a:t>
                      </a:r>
                      <a:endParaRPr lang="en-US" sz="18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red</a:t>
                      </a:r>
                      <a:endParaRPr lang="en-US" sz="18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extLst>
                  <a:ext uri="{0D108BD9-81ED-4DB2-BD59-A6C34878D82A}">
                    <a16:rowId xmlns:a16="http://schemas.microsoft.com/office/drawing/2014/main" val="210175227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anaranjado</a:t>
                      </a:r>
                      <a:endParaRPr lang="en-US" sz="18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orange</a:t>
                      </a:r>
                      <a:endParaRPr lang="en-US" sz="18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extLst>
                  <a:ext uri="{0D108BD9-81ED-4DB2-BD59-A6C34878D82A}">
                    <a16:rowId xmlns:a16="http://schemas.microsoft.com/office/drawing/2014/main" val="348228177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verde	</a:t>
                      </a:r>
                      <a:endParaRPr lang="en-US" sz="18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geen</a:t>
                      </a:r>
                      <a:endParaRPr lang="en-US" sz="18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extLst>
                  <a:ext uri="{0D108BD9-81ED-4DB2-BD59-A6C34878D82A}">
                    <a16:rowId xmlns:a16="http://schemas.microsoft.com/office/drawing/2014/main" val="241246091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amarillo</a:t>
                      </a:r>
                      <a:endParaRPr lang="en-US" sz="18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yellow</a:t>
                      </a:r>
                      <a:endParaRPr lang="en-US" sz="18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extLst>
                  <a:ext uri="{0D108BD9-81ED-4DB2-BD59-A6C34878D82A}">
                    <a16:rowId xmlns:a16="http://schemas.microsoft.com/office/drawing/2014/main" val="159992295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morado</a:t>
                      </a:r>
                      <a:endParaRPr lang="en-US" sz="18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purple</a:t>
                      </a:r>
                      <a:endParaRPr lang="en-US" sz="18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extLst>
                  <a:ext uri="{0D108BD9-81ED-4DB2-BD59-A6C34878D82A}">
                    <a16:rowId xmlns:a16="http://schemas.microsoft.com/office/drawing/2014/main" val="307971388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gris</a:t>
                      </a:r>
                      <a:endParaRPr lang="en-US" sz="18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gray</a:t>
                      </a:r>
                      <a:endParaRPr lang="en-US" sz="18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extLst>
                  <a:ext uri="{0D108BD9-81ED-4DB2-BD59-A6C34878D82A}">
                    <a16:rowId xmlns:a16="http://schemas.microsoft.com/office/drawing/2014/main" val="243975599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rosa</a:t>
                      </a:r>
                      <a:endParaRPr lang="en-US" sz="18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pink</a:t>
                      </a:r>
                      <a:endParaRPr lang="en-US" sz="18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7487" marR="19513" marT="53743" marB="53743"/>
                </a:tc>
                <a:extLst>
                  <a:ext uri="{0D108BD9-81ED-4DB2-BD59-A6C34878D82A}">
                    <a16:rowId xmlns:a16="http://schemas.microsoft.com/office/drawing/2014/main" val="4145633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571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529D-EA0F-4960-B8D1-96732645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7200" b="1" dirty="0" err="1"/>
              <a:t>Pronombres</a:t>
            </a:r>
            <a:r>
              <a:rPr lang="en-US" sz="7200" b="1" dirty="0"/>
              <a:t> </a:t>
            </a:r>
            <a:r>
              <a:rPr lang="en-US" sz="7200" b="1" dirty="0" err="1"/>
              <a:t>personales</a:t>
            </a:r>
            <a:endParaRPr lang="en-US" sz="7200" b="1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5A2A79F-C021-460B-944B-4931AC02C2C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2509153"/>
          <a:ext cx="5024436" cy="402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218">
                  <a:extLst>
                    <a:ext uri="{9D8B030D-6E8A-4147-A177-3AD203B41FA5}">
                      <a16:colId xmlns:a16="http://schemas.microsoft.com/office/drawing/2014/main" val="756187502"/>
                    </a:ext>
                  </a:extLst>
                </a:gridCol>
                <a:gridCol w="2512218">
                  <a:extLst>
                    <a:ext uri="{9D8B030D-6E8A-4147-A177-3AD203B41FA5}">
                      <a16:colId xmlns:a16="http://schemas.microsoft.com/office/drawing/2014/main" val="1187693300"/>
                    </a:ext>
                  </a:extLst>
                </a:gridCol>
              </a:tblGrid>
              <a:tr h="9500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Singular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717324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yo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I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5385622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tú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(informal)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6723232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usted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él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ella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(formal)</a:t>
                      </a:r>
                    </a:p>
                    <a:p>
                      <a:pPr algn="ctr"/>
                      <a:r>
                        <a:rPr lang="en-US" sz="2800" b="1" dirty="0"/>
                        <a:t>He</a:t>
                      </a:r>
                    </a:p>
                    <a:p>
                      <a:pPr algn="ctr"/>
                      <a:r>
                        <a:rPr lang="en-US" sz="2800" b="1" dirty="0"/>
                        <a:t>She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13551820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C85568-48E7-4246-B53F-23B5562D3734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434487" y="2509153"/>
          <a:ext cx="5035550" cy="397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249">
                  <a:extLst>
                    <a:ext uri="{9D8B030D-6E8A-4147-A177-3AD203B41FA5}">
                      <a16:colId xmlns:a16="http://schemas.microsoft.com/office/drawing/2014/main" val="1752257596"/>
                    </a:ext>
                  </a:extLst>
                </a:gridCol>
                <a:gridCol w="3205301">
                  <a:extLst>
                    <a:ext uri="{9D8B030D-6E8A-4147-A177-3AD203B41FA5}">
                      <a16:colId xmlns:a16="http://schemas.microsoft.com/office/drawing/2014/main" val="2924116178"/>
                    </a:ext>
                  </a:extLst>
                </a:gridCol>
              </a:tblGrid>
              <a:tr h="10585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Plural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55245313"/>
                  </a:ext>
                </a:extLst>
              </a:tr>
              <a:tr h="622551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nosotros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We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61123438"/>
                  </a:ext>
                </a:extLst>
              </a:tr>
              <a:tr h="622551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vosotros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all (informal)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76478784"/>
                  </a:ext>
                </a:extLst>
              </a:tr>
              <a:tr h="1671059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ustedes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ellos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ellas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all (formal)</a:t>
                      </a:r>
                    </a:p>
                    <a:p>
                      <a:pPr algn="ctr"/>
                      <a:r>
                        <a:rPr lang="en-US" sz="2800" b="1" dirty="0"/>
                        <a:t>They (</a:t>
                      </a:r>
                      <a:r>
                        <a:rPr lang="en-US" sz="2800" b="1" dirty="0" err="1"/>
                        <a:t>masc</a:t>
                      </a:r>
                      <a:r>
                        <a:rPr lang="en-US" sz="2800" b="1" dirty="0"/>
                        <a:t>/mix)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They (feminine)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5952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543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529D-EA0F-4960-B8D1-96732645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/>
              <a:t>to be - </a:t>
            </a:r>
            <a:r>
              <a:rPr lang="en-US" sz="7200" b="1" dirty="0" err="1"/>
              <a:t>estar</a:t>
            </a:r>
            <a:endParaRPr lang="en-US" sz="7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6AB5F-591D-4273-8E2B-2DE980AC2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4000" b="1" dirty="0"/>
              <a:t>Singular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5A2A79F-C021-460B-944B-4931AC02C2C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14728" y="2751551"/>
          <a:ext cx="502443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218">
                  <a:extLst>
                    <a:ext uri="{9D8B030D-6E8A-4147-A177-3AD203B41FA5}">
                      <a16:colId xmlns:a16="http://schemas.microsoft.com/office/drawing/2014/main" val="756187502"/>
                    </a:ext>
                  </a:extLst>
                </a:gridCol>
                <a:gridCol w="2512218">
                  <a:extLst>
                    <a:ext uri="{9D8B030D-6E8A-4147-A177-3AD203B41FA5}">
                      <a16:colId xmlns:a16="http://schemas.microsoft.com/office/drawing/2014/main" val="1187693300"/>
                    </a:ext>
                  </a:extLst>
                </a:gridCol>
              </a:tblGrid>
              <a:tr h="9500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Pronombre</a:t>
                      </a:r>
                      <a:r>
                        <a:rPr lang="en-US" sz="3200" dirty="0"/>
                        <a:t> personal</a:t>
                      </a:r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Verbo</a:t>
                      </a:r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717324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yo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estoy</a:t>
                      </a:r>
                      <a:endParaRPr lang="en-US" sz="32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5385622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tú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estás</a:t>
                      </a:r>
                      <a:endParaRPr lang="en-US" sz="32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6723232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usted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él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/>
                        <a:t>Ella</a:t>
                      </a:r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está</a:t>
                      </a:r>
                      <a:endParaRPr lang="en-US" sz="32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13551820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1756D-872F-4EEF-9155-5BCAB0EC1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4000" b="1" dirty="0"/>
              <a:t>Plural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C85568-48E7-4246-B53F-23B5562D3734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352838" y="2751551"/>
          <a:ext cx="503555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775">
                  <a:extLst>
                    <a:ext uri="{9D8B030D-6E8A-4147-A177-3AD203B41FA5}">
                      <a16:colId xmlns:a16="http://schemas.microsoft.com/office/drawing/2014/main" val="1752257596"/>
                    </a:ext>
                  </a:extLst>
                </a:gridCol>
                <a:gridCol w="2517775">
                  <a:extLst>
                    <a:ext uri="{9D8B030D-6E8A-4147-A177-3AD203B41FA5}">
                      <a16:colId xmlns:a16="http://schemas.microsoft.com/office/drawing/2014/main" val="2924116178"/>
                    </a:ext>
                  </a:extLst>
                </a:gridCol>
              </a:tblGrid>
              <a:tr h="9846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Pronombre</a:t>
                      </a:r>
                      <a:r>
                        <a:rPr lang="en-US" sz="3200" dirty="0"/>
                        <a:t> personal</a:t>
                      </a:r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Verbo</a:t>
                      </a:r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55245313"/>
                  </a:ext>
                </a:extLst>
              </a:tr>
              <a:tr h="53998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nosotros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estamos</a:t>
                      </a:r>
                      <a:endParaRPr lang="en-US" sz="32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61123438"/>
                  </a:ext>
                </a:extLst>
              </a:tr>
              <a:tr h="53998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vosotros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estáis</a:t>
                      </a:r>
                      <a:endParaRPr lang="en-US" sz="32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76478784"/>
                  </a:ext>
                </a:extLst>
              </a:tr>
              <a:tr h="53998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ustedes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ellos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ellas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están</a:t>
                      </a:r>
                      <a:endParaRPr lang="en-US" sz="32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5952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776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2C8D-5F2F-ECEC-F31E-2AD0655A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Verbo </a:t>
            </a:r>
            <a:r>
              <a:rPr lang="en-US" sz="4800" dirty="0" err="1"/>
              <a:t>estar</a:t>
            </a:r>
            <a:r>
              <a:rPr lang="en-US" sz="4800" dirty="0"/>
              <a:t> - singular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6DF9B-723A-76B0-32AB-1568EEB33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Singular Subject Pronouns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0304D-E82D-0769-5CE5-FA315F2B42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Yo</a:t>
            </a:r>
            <a:r>
              <a:rPr lang="en-US" sz="2400" b="1" dirty="0"/>
              <a:t> - 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Tú – You informal, singular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El - He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Ella -She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Usted</a:t>
            </a:r>
            <a:r>
              <a:rPr lang="en-US" sz="2400" b="1" dirty="0"/>
              <a:t> – You formal, singular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8271D-25CA-F726-62A3-1781B7D20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/>
              <a:t>Verbo </a:t>
            </a:r>
            <a:r>
              <a:rPr lang="en-US" sz="2800" b="1" dirty="0" err="1"/>
              <a:t>Estar</a:t>
            </a:r>
            <a:endParaRPr lang="en-US" sz="2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C4418-4038-1C07-0783-6FFA2C9922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 </a:t>
            </a:r>
            <a:r>
              <a:rPr lang="en-US" sz="2400" b="1" dirty="0" err="1"/>
              <a:t>Yo</a:t>
            </a:r>
            <a:r>
              <a:rPr lang="en-US" sz="2400" b="1" dirty="0"/>
              <a:t> </a:t>
            </a:r>
            <a:r>
              <a:rPr lang="en-US" sz="2400" b="1" dirty="0" err="1"/>
              <a:t>estoy</a:t>
            </a:r>
            <a:r>
              <a:rPr lang="en-US" sz="2400" b="1" dirty="0"/>
              <a:t> – I am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Tú </a:t>
            </a:r>
            <a:r>
              <a:rPr lang="en-US" sz="2400" b="1" dirty="0" err="1"/>
              <a:t>estás</a:t>
            </a:r>
            <a:r>
              <a:rPr lang="en-US" sz="2400" b="1" dirty="0"/>
              <a:t> – You are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El </a:t>
            </a:r>
            <a:r>
              <a:rPr lang="en-US" sz="2400" b="1" dirty="0" err="1"/>
              <a:t>está</a:t>
            </a:r>
            <a:r>
              <a:rPr lang="en-US" sz="2400" b="1" dirty="0"/>
              <a:t> – He 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Ella </a:t>
            </a:r>
            <a:r>
              <a:rPr lang="en-US" sz="2400" b="1" dirty="0" err="1"/>
              <a:t>está</a:t>
            </a:r>
            <a:r>
              <a:rPr lang="en-US" sz="2400" b="1" dirty="0"/>
              <a:t> – She 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Usted</a:t>
            </a:r>
            <a:r>
              <a:rPr lang="en-US" sz="2400" b="1" dirty="0"/>
              <a:t> </a:t>
            </a:r>
            <a:r>
              <a:rPr lang="en-US" sz="2400" b="1" dirty="0" err="1"/>
              <a:t>está</a:t>
            </a:r>
            <a:r>
              <a:rPr lang="en-US" sz="2400" b="1" dirty="0"/>
              <a:t> – You are</a:t>
            </a:r>
          </a:p>
        </p:txBody>
      </p:sp>
    </p:spTree>
    <p:extLst>
      <p:ext uri="{BB962C8B-B14F-4D97-AF65-F5344CB8AC3E}">
        <p14:creationId xmlns:p14="http://schemas.microsoft.com/office/powerpoint/2010/main" val="2964480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2C8D-5F2F-ECEC-F31E-2AD0655A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Verbo </a:t>
            </a:r>
            <a:r>
              <a:rPr lang="en-US" sz="4800" dirty="0" err="1"/>
              <a:t>estar</a:t>
            </a:r>
            <a:r>
              <a:rPr lang="en-US" sz="4800" dirty="0"/>
              <a:t> - plural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6DF9B-723A-76B0-32AB-1568EEB33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Subject Pronouns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0304D-E82D-0769-5CE5-FA315F2B42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Nosotros</a:t>
            </a:r>
            <a:r>
              <a:rPr lang="en-US" sz="2400" b="1" dirty="0"/>
              <a:t> - We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Vosotros</a:t>
            </a:r>
            <a:r>
              <a:rPr lang="en-US" sz="2400" b="1" dirty="0"/>
              <a:t> – You all informal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Ustedes</a:t>
            </a:r>
            <a:r>
              <a:rPr lang="en-US" sz="2400" b="1" dirty="0"/>
              <a:t> – You all formal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Ellos</a:t>
            </a:r>
            <a:r>
              <a:rPr lang="en-US" sz="2400" b="1" dirty="0"/>
              <a:t> –They (masculine/mix)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Ellas</a:t>
            </a:r>
            <a:r>
              <a:rPr lang="en-US" sz="2400" b="1" dirty="0"/>
              <a:t> – They (female)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8271D-25CA-F726-62A3-1781B7D20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/>
              <a:t>Verbo </a:t>
            </a:r>
            <a:r>
              <a:rPr lang="en-US" sz="2800" b="1" dirty="0" err="1"/>
              <a:t>Estar</a:t>
            </a:r>
            <a:endParaRPr lang="en-US" sz="2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C4418-4038-1C07-0783-6FFA2C9922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 </a:t>
            </a:r>
            <a:r>
              <a:rPr lang="en-US" sz="2400" b="1" dirty="0" err="1"/>
              <a:t>Nosotros</a:t>
            </a:r>
            <a:r>
              <a:rPr lang="en-US" sz="2400" b="1" dirty="0"/>
              <a:t> </a:t>
            </a:r>
            <a:r>
              <a:rPr lang="en-US" sz="2400" b="1" dirty="0" err="1"/>
              <a:t>estamos</a:t>
            </a:r>
            <a:endParaRPr lang="en-US" sz="24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Vosotros</a:t>
            </a:r>
            <a:r>
              <a:rPr lang="en-US" sz="2400" b="1" dirty="0"/>
              <a:t> </a:t>
            </a:r>
            <a:r>
              <a:rPr lang="en-US" sz="2400" b="1" dirty="0" err="1"/>
              <a:t>estáis</a:t>
            </a:r>
            <a:endParaRPr lang="en-US" sz="24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Ustedes</a:t>
            </a:r>
            <a:r>
              <a:rPr lang="en-US" sz="2400" b="1" dirty="0"/>
              <a:t> </a:t>
            </a:r>
            <a:r>
              <a:rPr lang="en-US" sz="2400" b="1" dirty="0" err="1"/>
              <a:t>están</a:t>
            </a:r>
            <a:endParaRPr lang="en-US" sz="24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Ellos</a:t>
            </a:r>
            <a:r>
              <a:rPr lang="en-US" sz="2400" b="1" dirty="0"/>
              <a:t> </a:t>
            </a:r>
            <a:r>
              <a:rPr lang="en-US" sz="2400" b="1" dirty="0" err="1"/>
              <a:t>están</a:t>
            </a:r>
            <a:endParaRPr lang="en-US" sz="24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Ellas</a:t>
            </a:r>
            <a:r>
              <a:rPr lang="en-US" sz="2400" b="1" dirty="0"/>
              <a:t> </a:t>
            </a:r>
            <a:r>
              <a:rPr lang="en-US" sz="2400" b="1" dirty="0" err="1"/>
              <a:t>están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31266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El </a:t>
            </a:r>
            <a:r>
              <a:rPr lang="en-US" sz="3200" b="1" dirty="0" err="1"/>
              <a:t>parque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El </a:t>
            </a:r>
            <a:r>
              <a:rPr lang="en-US" sz="3200" b="1" dirty="0" err="1"/>
              <a:t>museo</a:t>
            </a:r>
            <a:endParaRPr lang="en-US" sz="3200" b="1" dirty="0"/>
          </a:p>
        </p:txBody>
      </p:sp>
      <p:pic>
        <p:nvPicPr>
          <p:cNvPr id="9" name="Content Placeholder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7F28E9F-B112-D05D-819E-0482558D25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5253" y="2751138"/>
            <a:ext cx="4827806" cy="3109912"/>
          </a:xfrm>
        </p:spPr>
      </p:pic>
      <p:pic>
        <p:nvPicPr>
          <p:cNvPr id="10" name="Content Placeholder 9" descr="A picture containing room&#10;&#10;Description automatically generated">
            <a:extLst>
              <a:ext uri="{FF2B5EF4-FFF2-40B4-BE49-F238E27FC236}">
                <a16:creationId xmlns:a16="http://schemas.microsoft.com/office/drawing/2014/main" id="{DF7838C6-68E8-3DA6-1F31-0D5567A24B1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88075" y="3003459"/>
            <a:ext cx="5577840" cy="2797636"/>
          </a:xfrm>
        </p:spPr>
      </p:pic>
    </p:spTree>
    <p:extLst>
      <p:ext uri="{BB962C8B-B14F-4D97-AF65-F5344CB8AC3E}">
        <p14:creationId xmlns:p14="http://schemas.microsoft.com/office/powerpoint/2010/main" val="59106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La casa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El hotel</a:t>
            </a:r>
          </a:p>
        </p:txBody>
      </p:sp>
      <p:pic>
        <p:nvPicPr>
          <p:cNvPr id="12" name="Content Placeholder 11" descr="A drawing of a house&#10;&#10;Description automatically generated with medium confidence">
            <a:extLst>
              <a:ext uri="{FF2B5EF4-FFF2-40B4-BE49-F238E27FC236}">
                <a16:creationId xmlns:a16="http://schemas.microsoft.com/office/drawing/2014/main" id="{BA4065FB-9AE3-F956-D763-C80349B269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19678" y="2751136"/>
            <a:ext cx="3200400" cy="3395652"/>
          </a:xfrm>
        </p:spPr>
      </p:pic>
      <p:pic>
        <p:nvPicPr>
          <p:cNvPr id="18" name="Content Placeholder 17" descr="A picture containing building, house, outdoor, window&#10;&#10;Description automatically generated">
            <a:extLst>
              <a:ext uri="{FF2B5EF4-FFF2-40B4-BE49-F238E27FC236}">
                <a16:creationId xmlns:a16="http://schemas.microsoft.com/office/drawing/2014/main" id="{6B665328-BE60-1D84-5F61-D42AFFD99A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91770" y="2751138"/>
            <a:ext cx="4234773" cy="3109912"/>
          </a:xfrm>
        </p:spPr>
      </p:pic>
    </p:spTree>
    <p:extLst>
      <p:ext uri="{BB962C8B-B14F-4D97-AF65-F5344CB8AC3E}">
        <p14:creationId xmlns:p14="http://schemas.microsoft.com/office/powerpoint/2010/main" val="3383982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3581</TotalTime>
  <Words>560</Words>
  <Application>Microsoft Office PowerPoint</Application>
  <PresentationFormat>Widescreen</PresentationFormat>
  <Paragraphs>217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Courier New</vt:lpstr>
      <vt:lpstr>Wingdings 2</vt:lpstr>
      <vt:lpstr>Quotable</vt:lpstr>
      <vt:lpstr>Beginner Part I</vt:lpstr>
      <vt:lpstr>Review: Adjetivos Simples</vt:lpstr>
      <vt:lpstr>Review: Adjetivos Simples</vt:lpstr>
      <vt:lpstr>Pronombres personales</vt:lpstr>
      <vt:lpstr>to be - estar</vt:lpstr>
      <vt:lpstr>Verbo estar - singular</vt:lpstr>
      <vt:lpstr>Verbo estar - plural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¿Dónde está (s) …..? (singular) ¿Dónde están….?  (plural)</vt:lpstr>
      <vt:lpstr>Salutations Practice</vt:lpstr>
      <vt:lpstr>Práctica: ¿Dónde está (n)?</vt:lpstr>
      <vt:lpstr>¿Dónde está?</vt:lpstr>
      <vt:lpstr>¡Hasta la próxima semana!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a viajar</dc:title>
  <dc:creator>Emma Garcia</dc:creator>
  <cp:lastModifiedBy>Don Anderson</cp:lastModifiedBy>
  <cp:revision>162</cp:revision>
  <dcterms:created xsi:type="dcterms:W3CDTF">2022-06-07T13:31:42Z</dcterms:created>
  <dcterms:modified xsi:type="dcterms:W3CDTF">2024-11-01T16:10:54Z</dcterms:modified>
</cp:coreProperties>
</file>