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3" r:id="rId1"/>
  </p:sldMasterIdLst>
  <p:notesMasterIdLst>
    <p:notesMasterId r:id="rId30"/>
  </p:notesMasterIdLst>
  <p:sldIdLst>
    <p:sldId id="256" r:id="rId2"/>
    <p:sldId id="338" r:id="rId3"/>
    <p:sldId id="268" r:id="rId4"/>
    <p:sldId id="278" r:id="rId5"/>
    <p:sldId id="279" r:id="rId6"/>
    <p:sldId id="339" r:id="rId7"/>
    <p:sldId id="280" r:id="rId8"/>
    <p:sldId id="281" r:id="rId9"/>
    <p:sldId id="273" r:id="rId10"/>
    <p:sldId id="340" r:id="rId11"/>
    <p:sldId id="296" r:id="rId12"/>
    <p:sldId id="304" r:id="rId13"/>
    <p:sldId id="305" r:id="rId14"/>
    <p:sldId id="282" r:id="rId15"/>
    <p:sldId id="341" r:id="rId16"/>
    <p:sldId id="344" r:id="rId17"/>
    <p:sldId id="343" r:id="rId18"/>
    <p:sldId id="327" r:id="rId19"/>
    <p:sldId id="342" r:id="rId20"/>
    <p:sldId id="332" r:id="rId21"/>
    <p:sldId id="331" r:id="rId22"/>
    <p:sldId id="345" r:id="rId23"/>
    <p:sldId id="334" r:id="rId24"/>
    <p:sldId id="348" r:id="rId25"/>
    <p:sldId id="346" r:id="rId26"/>
    <p:sldId id="336" r:id="rId27"/>
    <p:sldId id="349" r:id="rId28"/>
    <p:sldId id="337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3661" autoAdjust="0"/>
  </p:normalViewPr>
  <p:slideViewPr>
    <p:cSldViewPr snapToGrid="0">
      <p:cViewPr varScale="1">
        <p:scale>
          <a:sx n="83" d="100"/>
          <a:sy n="83" d="100"/>
        </p:scale>
        <p:origin x="6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2CD5B-004A-4084-87E8-F3641E535C80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47EF9-9609-416D-A3D1-A64F3250B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16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GT" b="1" dirty="0" err="1"/>
              <a:t>Dear</a:t>
            </a:r>
            <a:r>
              <a:rPr lang="es-GT" b="1" dirty="0"/>
              <a:t> </a:t>
            </a:r>
            <a:r>
              <a:rPr lang="es-GT" b="1" dirty="0" err="1"/>
              <a:t>teacher</a:t>
            </a:r>
            <a:r>
              <a:rPr lang="es-GT" b="1" dirty="0"/>
              <a:t>: </a:t>
            </a:r>
            <a:r>
              <a:rPr lang="es-GT" b="1" dirty="0" err="1"/>
              <a:t>there</a:t>
            </a:r>
            <a:r>
              <a:rPr lang="es-GT" b="1" dirty="0"/>
              <a:t> are </a:t>
            </a:r>
            <a:r>
              <a:rPr lang="es-GT" b="1" dirty="0" err="1"/>
              <a:t>some</a:t>
            </a:r>
            <a:r>
              <a:rPr lang="es-GT" b="1" dirty="0"/>
              <a:t> notes at </a:t>
            </a:r>
            <a:r>
              <a:rPr lang="es-GT" b="1" dirty="0" err="1"/>
              <a:t>the</a:t>
            </a:r>
            <a:r>
              <a:rPr lang="es-GT" b="1" dirty="0"/>
              <a:t> </a:t>
            </a:r>
            <a:r>
              <a:rPr lang="es-GT" b="1" dirty="0" err="1"/>
              <a:t>end</a:t>
            </a:r>
            <a:r>
              <a:rPr lang="es-GT" b="1" dirty="0"/>
              <a:t> </a:t>
            </a:r>
            <a:r>
              <a:rPr lang="es-GT" b="1" dirty="0" err="1"/>
              <a:t>of</a:t>
            </a:r>
            <a:r>
              <a:rPr lang="es-GT" b="1" dirty="0"/>
              <a:t> </a:t>
            </a:r>
            <a:r>
              <a:rPr lang="es-GT" b="1" dirty="0" err="1"/>
              <a:t>certain</a:t>
            </a:r>
            <a:r>
              <a:rPr lang="es-GT" b="1" dirty="0"/>
              <a:t> </a:t>
            </a:r>
            <a:r>
              <a:rPr lang="es-GT" b="1" dirty="0" err="1"/>
              <a:t>slides</a:t>
            </a:r>
            <a:r>
              <a:rPr lang="es-GT" b="1" dirty="0"/>
              <a:t> </a:t>
            </a:r>
            <a:r>
              <a:rPr lang="es-GT" b="1" dirty="0" err="1"/>
              <a:t>for</a:t>
            </a:r>
            <a:r>
              <a:rPr lang="es-GT" b="1" dirty="0"/>
              <a:t> </a:t>
            </a:r>
            <a:r>
              <a:rPr lang="es-GT" b="1" dirty="0" err="1"/>
              <a:t>your</a:t>
            </a:r>
            <a:r>
              <a:rPr lang="es-GT" b="1" dirty="0"/>
              <a:t> </a:t>
            </a:r>
            <a:r>
              <a:rPr lang="es-GT" b="1" dirty="0" err="1"/>
              <a:t>reference</a:t>
            </a:r>
            <a:r>
              <a:rPr lang="es-GT" b="1" dirty="0"/>
              <a:t>.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47EF9-9609-416D-A3D1-A64F3250BE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19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GT" b="1" dirty="0"/>
              <a:t>TEACHER: after </a:t>
            </a:r>
            <a:r>
              <a:rPr lang="es-GT" b="1" dirty="0" err="1"/>
              <a:t>you</a:t>
            </a:r>
            <a:r>
              <a:rPr lang="es-GT" b="1" dirty="0"/>
              <a:t> </a:t>
            </a:r>
            <a:r>
              <a:rPr lang="es-GT" b="1" dirty="0" err="1"/>
              <a:t>review</a:t>
            </a:r>
            <a:r>
              <a:rPr lang="es-GT" b="1" dirty="0"/>
              <a:t> </a:t>
            </a:r>
            <a:r>
              <a:rPr lang="es-GT" b="1" dirty="0" err="1"/>
              <a:t>the</a:t>
            </a:r>
            <a:r>
              <a:rPr lang="es-GT" b="1" dirty="0"/>
              <a:t> </a:t>
            </a:r>
            <a:r>
              <a:rPr lang="es-GT" b="1" dirty="0" err="1"/>
              <a:t>vocabulary</a:t>
            </a:r>
            <a:r>
              <a:rPr lang="es-GT" b="1" dirty="0"/>
              <a:t>, </a:t>
            </a:r>
            <a:r>
              <a:rPr lang="es-GT" b="1" dirty="0" err="1"/>
              <a:t>send</a:t>
            </a:r>
            <a:r>
              <a:rPr lang="es-GT" b="1" dirty="0"/>
              <a:t> </a:t>
            </a:r>
            <a:r>
              <a:rPr lang="es-GT" b="1" dirty="0" err="1"/>
              <a:t>the</a:t>
            </a:r>
            <a:r>
              <a:rPr lang="es-GT" b="1" dirty="0"/>
              <a:t> </a:t>
            </a:r>
            <a:r>
              <a:rPr lang="es-GT" b="1" dirty="0" err="1"/>
              <a:t>participants</a:t>
            </a:r>
            <a:r>
              <a:rPr lang="es-GT" b="1" dirty="0"/>
              <a:t> </a:t>
            </a:r>
            <a:r>
              <a:rPr lang="es-GT" b="1" dirty="0" err="1"/>
              <a:t>to</a:t>
            </a:r>
            <a:r>
              <a:rPr lang="es-GT" b="1" dirty="0"/>
              <a:t> </a:t>
            </a:r>
            <a:r>
              <a:rPr lang="es-GT" b="1" dirty="0" err="1"/>
              <a:t>breakout</a:t>
            </a:r>
            <a:r>
              <a:rPr lang="es-GT" b="1" dirty="0"/>
              <a:t> </a:t>
            </a:r>
            <a:r>
              <a:rPr lang="es-GT" b="1" dirty="0" err="1"/>
              <a:t>rooms</a:t>
            </a:r>
            <a:r>
              <a:rPr lang="es-GT" b="1" dirty="0"/>
              <a:t>.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47EF9-9609-416D-A3D1-A64F3250BE1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60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GT" b="1" dirty="0"/>
              <a:t>TEACHER: after </a:t>
            </a:r>
            <a:r>
              <a:rPr lang="es-GT" b="1" dirty="0" err="1"/>
              <a:t>you</a:t>
            </a:r>
            <a:r>
              <a:rPr lang="es-GT" b="1" dirty="0"/>
              <a:t> </a:t>
            </a:r>
            <a:r>
              <a:rPr lang="es-GT" b="1" dirty="0" err="1"/>
              <a:t>review</a:t>
            </a:r>
            <a:r>
              <a:rPr lang="es-GT" b="1" dirty="0"/>
              <a:t> </a:t>
            </a:r>
            <a:r>
              <a:rPr lang="es-GT" b="1" dirty="0" err="1"/>
              <a:t>the</a:t>
            </a:r>
            <a:r>
              <a:rPr lang="es-GT" b="1" dirty="0"/>
              <a:t> </a:t>
            </a:r>
            <a:r>
              <a:rPr lang="es-GT" b="1" dirty="0" err="1"/>
              <a:t>vocabulary</a:t>
            </a:r>
            <a:r>
              <a:rPr lang="es-GT" b="1" dirty="0"/>
              <a:t>, </a:t>
            </a:r>
            <a:r>
              <a:rPr lang="es-GT" b="1" dirty="0" err="1"/>
              <a:t>send</a:t>
            </a:r>
            <a:r>
              <a:rPr lang="es-GT" b="1" dirty="0"/>
              <a:t> </a:t>
            </a:r>
            <a:r>
              <a:rPr lang="es-GT" b="1" dirty="0" err="1"/>
              <a:t>the</a:t>
            </a:r>
            <a:r>
              <a:rPr lang="es-GT" b="1" dirty="0"/>
              <a:t> </a:t>
            </a:r>
            <a:r>
              <a:rPr lang="es-GT" b="1" dirty="0" err="1"/>
              <a:t>participants</a:t>
            </a:r>
            <a:r>
              <a:rPr lang="es-GT" b="1" dirty="0"/>
              <a:t> </a:t>
            </a:r>
            <a:r>
              <a:rPr lang="es-GT" b="1" dirty="0" err="1"/>
              <a:t>to</a:t>
            </a:r>
            <a:r>
              <a:rPr lang="es-GT" b="1" dirty="0"/>
              <a:t> </a:t>
            </a:r>
            <a:r>
              <a:rPr lang="es-GT" b="1" dirty="0" err="1"/>
              <a:t>breakout</a:t>
            </a:r>
            <a:r>
              <a:rPr lang="es-GT" b="1" dirty="0"/>
              <a:t> </a:t>
            </a:r>
            <a:r>
              <a:rPr lang="es-GT" b="1" dirty="0" err="1"/>
              <a:t>rooms</a:t>
            </a:r>
            <a:r>
              <a:rPr lang="es-GT" b="1" dirty="0"/>
              <a:t>. 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47EF9-9609-416D-A3D1-A64F3250BE1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61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GT" b="1" dirty="0"/>
              <a:t>TEACHER: after </a:t>
            </a:r>
            <a:r>
              <a:rPr lang="es-GT" b="1" dirty="0" err="1"/>
              <a:t>you</a:t>
            </a:r>
            <a:r>
              <a:rPr lang="es-GT" b="1" dirty="0"/>
              <a:t> </a:t>
            </a:r>
            <a:r>
              <a:rPr lang="es-GT" b="1" dirty="0" err="1"/>
              <a:t>review</a:t>
            </a:r>
            <a:r>
              <a:rPr lang="es-GT" b="1" dirty="0"/>
              <a:t> </a:t>
            </a:r>
            <a:r>
              <a:rPr lang="es-GT" b="1" dirty="0" err="1"/>
              <a:t>the</a:t>
            </a:r>
            <a:r>
              <a:rPr lang="es-GT" b="1" dirty="0"/>
              <a:t> </a:t>
            </a:r>
            <a:r>
              <a:rPr lang="es-GT" b="1" dirty="0" err="1"/>
              <a:t>vocabulary</a:t>
            </a:r>
            <a:r>
              <a:rPr lang="es-GT" b="1" dirty="0"/>
              <a:t>, </a:t>
            </a:r>
            <a:r>
              <a:rPr lang="es-GT" b="1" dirty="0" err="1"/>
              <a:t>ask</a:t>
            </a:r>
            <a:r>
              <a:rPr lang="es-GT" b="1" dirty="0"/>
              <a:t> </a:t>
            </a:r>
            <a:r>
              <a:rPr lang="es-GT" b="1" dirty="0" err="1"/>
              <a:t>the</a:t>
            </a:r>
            <a:r>
              <a:rPr lang="es-GT" b="1" dirty="0"/>
              <a:t> </a:t>
            </a:r>
            <a:r>
              <a:rPr lang="es-GT" b="1" dirty="0" err="1"/>
              <a:t>participants</a:t>
            </a:r>
            <a:r>
              <a:rPr lang="es-GT" b="1" dirty="0"/>
              <a:t> </a:t>
            </a:r>
            <a:r>
              <a:rPr lang="es-GT" b="1" dirty="0" err="1"/>
              <a:t>to</a:t>
            </a:r>
            <a:r>
              <a:rPr lang="es-GT" b="1" dirty="0"/>
              <a:t> </a:t>
            </a:r>
            <a:r>
              <a:rPr lang="es-GT" b="1" dirty="0" err="1"/>
              <a:t>take</a:t>
            </a:r>
            <a:r>
              <a:rPr lang="es-GT" b="1" dirty="0"/>
              <a:t> a </a:t>
            </a:r>
            <a:r>
              <a:rPr lang="es-GT" b="1" dirty="0" err="1"/>
              <a:t>picture</a:t>
            </a:r>
            <a:r>
              <a:rPr lang="es-GT" b="1" dirty="0"/>
              <a:t> </a:t>
            </a:r>
            <a:r>
              <a:rPr lang="es-GT" b="1" dirty="0" err="1"/>
              <a:t>of</a:t>
            </a:r>
            <a:r>
              <a:rPr lang="es-GT" b="1" dirty="0"/>
              <a:t> </a:t>
            </a:r>
            <a:r>
              <a:rPr lang="es-GT" b="1" dirty="0" err="1"/>
              <a:t>this</a:t>
            </a:r>
            <a:r>
              <a:rPr lang="es-GT" b="1" dirty="0"/>
              <a:t> </a:t>
            </a:r>
            <a:r>
              <a:rPr lang="es-GT" b="1" dirty="0" err="1"/>
              <a:t>slide</a:t>
            </a:r>
            <a:r>
              <a:rPr lang="es-GT" b="1" dirty="0"/>
              <a:t> and </a:t>
            </a:r>
            <a:r>
              <a:rPr lang="es-GT" b="1" dirty="0" err="1"/>
              <a:t>send</a:t>
            </a:r>
            <a:r>
              <a:rPr lang="es-GT" b="1" dirty="0"/>
              <a:t> </a:t>
            </a:r>
            <a:r>
              <a:rPr lang="es-GT" b="1" dirty="0" err="1"/>
              <a:t>them</a:t>
            </a:r>
            <a:r>
              <a:rPr lang="es-GT" b="1" dirty="0"/>
              <a:t> </a:t>
            </a:r>
            <a:r>
              <a:rPr lang="es-GT" b="1" dirty="0" err="1"/>
              <a:t>to</a:t>
            </a:r>
            <a:r>
              <a:rPr lang="es-GT" b="1" dirty="0"/>
              <a:t> </a:t>
            </a:r>
            <a:r>
              <a:rPr lang="es-GT" b="1" dirty="0" err="1"/>
              <a:t>breakout</a:t>
            </a:r>
            <a:r>
              <a:rPr lang="es-GT" b="1" dirty="0"/>
              <a:t> </a:t>
            </a:r>
            <a:r>
              <a:rPr lang="es-GT" b="1" dirty="0" err="1"/>
              <a:t>rooms</a:t>
            </a:r>
            <a:r>
              <a:rPr lang="es-GT" b="1" dirty="0"/>
              <a:t> </a:t>
            </a:r>
            <a:r>
              <a:rPr lang="es-GT" b="1" dirty="0" err="1"/>
              <a:t>for</a:t>
            </a:r>
            <a:r>
              <a:rPr lang="es-GT" b="1" dirty="0"/>
              <a:t> </a:t>
            </a:r>
            <a:r>
              <a:rPr lang="es-GT" b="1" dirty="0" err="1"/>
              <a:t>practice</a:t>
            </a:r>
            <a:r>
              <a:rPr lang="es-GT" b="1" dirty="0"/>
              <a:t>. 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47EF9-9609-416D-A3D1-A64F3250BE1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460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GT" b="1" dirty="0"/>
              <a:t>TEACHER: after </a:t>
            </a:r>
            <a:r>
              <a:rPr lang="es-GT" b="1" dirty="0" err="1"/>
              <a:t>you</a:t>
            </a:r>
            <a:r>
              <a:rPr lang="es-GT" b="1" dirty="0"/>
              <a:t> </a:t>
            </a:r>
            <a:r>
              <a:rPr lang="es-GT" b="1" dirty="0" err="1"/>
              <a:t>review</a:t>
            </a:r>
            <a:r>
              <a:rPr lang="es-GT" b="1" dirty="0"/>
              <a:t> </a:t>
            </a:r>
            <a:r>
              <a:rPr lang="es-GT" b="1" dirty="0" err="1"/>
              <a:t>the</a:t>
            </a:r>
            <a:r>
              <a:rPr lang="es-GT" b="1" dirty="0"/>
              <a:t> </a:t>
            </a:r>
            <a:r>
              <a:rPr lang="es-GT" b="1" dirty="0" err="1"/>
              <a:t>vocabulary</a:t>
            </a:r>
            <a:r>
              <a:rPr lang="es-GT" b="1" dirty="0"/>
              <a:t>, </a:t>
            </a:r>
            <a:r>
              <a:rPr lang="es-GT" b="1" dirty="0" err="1"/>
              <a:t>send</a:t>
            </a:r>
            <a:r>
              <a:rPr lang="es-GT" b="1" dirty="0"/>
              <a:t> </a:t>
            </a:r>
            <a:r>
              <a:rPr lang="es-GT" b="1" dirty="0" err="1"/>
              <a:t>the</a:t>
            </a:r>
            <a:r>
              <a:rPr lang="es-GT" b="1" dirty="0"/>
              <a:t> </a:t>
            </a:r>
            <a:r>
              <a:rPr lang="es-GT" b="1" dirty="0" err="1"/>
              <a:t>participants</a:t>
            </a:r>
            <a:r>
              <a:rPr lang="es-GT" b="1" dirty="0"/>
              <a:t> </a:t>
            </a:r>
            <a:r>
              <a:rPr lang="es-GT" b="1" dirty="0" err="1"/>
              <a:t>to</a:t>
            </a:r>
            <a:r>
              <a:rPr lang="es-GT" b="1" dirty="0"/>
              <a:t> </a:t>
            </a:r>
            <a:r>
              <a:rPr lang="es-GT" b="1" dirty="0" err="1"/>
              <a:t>breakout</a:t>
            </a:r>
            <a:r>
              <a:rPr lang="es-GT" b="1" dirty="0"/>
              <a:t> </a:t>
            </a:r>
            <a:r>
              <a:rPr lang="es-GT" b="1" dirty="0" err="1"/>
              <a:t>rooms</a:t>
            </a:r>
            <a:r>
              <a:rPr lang="es-GT" b="1" dirty="0"/>
              <a:t>. 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47EF9-9609-416D-A3D1-A64F3250BE1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55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GT" b="1" dirty="0"/>
              <a:t>TEACHER: after </a:t>
            </a:r>
            <a:r>
              <a:rPr lang="es-GT" b="1" dirty="0" err="1"/>
              <a:t>you</a:t>
            </a:r>
            <a:r>
              <a:rPr lang="es-GT" b="1" dirty="0"/>
              <a:t> </a:t>
            </a:r>
            <a:r>
              <a:rPr lang="es-GT" b="1" dirty="0" err="1"/>
              <a:t>review</a:t>
            </a:r>
            <a:r>
              <a:rPr lang="es-GT" b="1" dirty="0"/>
              <a:t> </a:t>
            </a:r>
            <a:r>
              <a:rPr lang="es-GT" b="1" dirty="0" err="1"/>
              <a:t>the</a:t>
            </a:r>
            <a:r>
              <a:rPr lang="es-GT" b="1" dirty="0"/>
              <a:t> </a:t>
            </a:r>
            <a:r>
              <a:rPr lang="es-GT" b="1" dirty="0" err="1"/>
              <a:t>vocabulary</a:t>
            </a:r>
            <a:r>
              <a:rPr lang="es-GT" b="1" dirty="0"/>
              <a:t>, </a:t>
            </a:r>
            <a:r>
              <a:rPr lang="es-GT" b="1" dirty="0" err="1"/>
              <a:t>send</a:t>
            </a:r>
            <a:r>
              <a:rPr lang="es-GT" b="1" dirty="0"/>
              <a:t> </a:t>
            </a:r>
            <a:r>
              <a:rPr lang="es-GT" b="1" dirty="0" err="1"/>
              <a:t>the</a:t>
            </a:r>
            <a:r>
              <a:rPr lang="es-GT" b="1" dirty="0"/>
              <a:t> </a:t>
            </a:r>
            <a:r>
              <a:rPr lang="es-GT" b="1" dirty="0" err="1"/>
              <a:t>participants</a:t>
            </a:r>
            <a:r>
              <a:rPr lang="es-GT" b="1" dirty="0"/>
              <a:t> </a:t>
            </a:r>
            <a:r>
              <a:rPr lang="es-GT" b="1" dirty="0" err="1"/>
              <a:t>to</a:t>
            </a:r>
            <a:r>
              <a:rPr lang="es-GT" b="1" dirty="0"/>
              <a:t> </a:t>
            </a:r>
            <a:r>
              <a:rPr lang="es-GT" b="1" dirty="0" err="1"/>
              <a:t>breakout</a:t>
            </a:r>
            <a:r>
              <a:rPr lang="es-GT" b="1" dirty="0"/>
              <a:t> </a:t>
            </a:r>
            <a:r>
              <a:rPr lang="es-GT" b="1" dirty="0" err="1"/>
              <a:t>rooms</a:t>
            </a:r>
            <a:r>
              <a:rPr lang="es-GT" b="1" dirty="0"/>
              <a:t> </a:t>
            </a:r>
            <a:r>
              <a:rPr lang="es-GT" b="1" dirty="0" err="1"/>
              <a:t>or</a:t>
            </a:r>
            <a:r>
              <a:rPr lang="es-GT" b="1" dirty="0"/>
              <a:t> do a </a:t>
            </a:r>
            <a:r>
              <a:rPr lang="es-GT" b="1" dirty="0" err="1"/>
              <a:t>whole</a:t>
            </a:r>
            <a:r>
              <a:rPr lang="es-GT" b="1" dirty="0"/>
              <a:t> </a:t>
            </a:r>
            <a:r>
              <a:rPr lang="es-GT" b="1" dirty="0" err="1"/>
              <a:t>class</a:t>
            </a:r>
            <a:r>
              <a:rPr lang="es-GT" b="1" dirty="0"/>
              <a:t> </a:t>
            </a:r>
            <a:r>
              <a:rPr lang="es-GT" b="1" dirty="0" err="1"/>
              <a:t>conversation</a:t>
            </a:r>
            <a:r>
              <a:rPr lang="es-GT" b="1" dirty="0"/>
              <a:t>. 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47EF9-9609-416D-A3D1-A64F3250BE1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755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47EF9-9609-416D-A3D1-A64F3250BE1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90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06B3E-DFDA-C823-9FE2-AD5DDF8E6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74C1B4-4174-605C-33B3-5A367BD52C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D1D954-E690-C807-F2F4-42575987E4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GT" b="1" dirty="0"/>
              <a:t>TEACHER: after </a:t>
            </a:r>
            <a:r>
              <a:rPr lang="es-GT" b="1" dirty="0" err="1"/>
              <a:t>you</a:t>
            </a:r>
            <a:r>
              <a:rPr lang="es-GT" b="1" dirty="0"/>
              <a:t> </a:t>
            </a:r>
            <a:r>
              <a:rPr lang="es-GT" b="1" dirty="0" err="1"/>
              <a:t>review</a:t>
            </a:r>
            <a:r>
              <a:rPr lang="es-GT" b="1" dirty="0"/>
              <a:t> </a:t>
            </a:r>
            <a:r>
              <a:rPr lang="es-GT" b="1" dirty="0" err="1"/>
              <a:t>the</a:t>
            </a:r>
            <a:r>
              <a:rPr lang="es-GT" b="1" dirty="0"/>
              <a:t> </a:t>
            </a:r>
            <a:r>
              <a:rPr lang="es-GT" b="1" dirty="0" err="1"/>
              <a:t>vocabulary</a:t>
            </a:r>
            <a:r>
              <a:rPr lang="es-GT" b="1" dirty="0"/>
              <a:t>, </a:t>
            </a:r>
            <a:r>
              <a:rPr lang="es-GT" b="1" dirty="0" err="1"/>
              <a:t>send</a:t>
            </a:r>
            <a:r>
              <a:rPr lang="es-GT" b="1" dirty="0"/>
              <a:t> </a:t>
            </a:r>
            <a:r>
              <a:rPr lang="es-GT" b="1" dirty="0" err="1"/>
              <a:t>the</a:t>
            </a:r>
            <a:r>
              <a:rPr lang="es-GT" b="1" dirty="0"/>
              <a:t> </a:t>
            </a:r>
            <a:r>
              <a:rPr lang="es-GT" b="1" dirty="0" err="1"/>
              <a:t>participants</a:t>
            </a:r>
            <a:r>
              <a:rPr lang="es-GT" b="1" dirty="0"/>
              <a:t> </a:t>
            </a:r>
            <a:r>
              <a:rPr lang="es-GT" b="1" dirty="0" err="1"/>
              <a:t>to</a:t>
            </a:r>
            <a:r>
              <a:rPr lang="es-GT" b="1" dirty="0"/>
              <a:t> </a:t>
            </a:r>
            <a:r>
              <a:rPr lang="es-GT" b="1" dirty="0" err="1"/>
              <a:t>breakout</a:t>
            </a:r>
            <a:r>
              <a:rPr lang="es-GT" b="1" dirty="0"/>
              <a:t> </a:t>
            </a:r>
            <a:r>
              <a:rPr lang="es-GT" b="1" dirty="0" err="1"/>
              <a:t>rooms</a:t>
            </a:r>
            <a:r>
              <a:rPr lang="es-GT" b="1" dirty="0"/>
              <a:t>. 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2B914-B398-C874-7996-CE08A3024A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47EF9-9609-416D-A3D1-A64F3250BE1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67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9A13A-3BA6-5D94-0B86-638C3A0DE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50AB9A-CFD4-8779-76BF-E5DD373200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FA319B-8127-98B6-C7B1-38C6800387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GT" b="1" dirty="0"/>
              <a:t>TEACHER: after </a:t>
            </a:r>
            <a:r>
              <a:rPr lang="es-GT" b="1" dirty="0" err="1"/>
              <a:t>you</a:t>
            </a:r>
            <a:r>
              <a:rPr lang="es-GT" b="1" dirty="0"/>
              <a:t> </a:t>
            </a:r>
            <a:r>
              <a:rPr lang="es-GT" b="1" dirty="0" err="1"/>
              <a:t>review</a:t>
            </a:r>
            <a:r>
              <a:rPr lang="es-GT" b="1" dirty="0"/>
              <a:t> </a:t>
            </a:r>
            <a:r>
              <a:rPr lang="es-GT" b="1" dirty="0" err="1"/>
              <a:t>the</a:t>
            </a:r>
            <a:r>
              <a:rPr lang="es-GT" b="1" dirty="0"/>
              <a:t> </a:t>
            </a:r>
            <a:r>
              <a:rPr lang="es-GT" b="1" dirty="0" err="1"/>
              <a:t>vocabulary</a:t>
            </a:r>
            <a:r>
              <a:rPr lang="es-GT" b="1" dirty="0"/>
              <a:t>, </a:t>
            </a:r>
            <a:r>
              <a:rPr lang="es-GT" b="1" dirty="0" err="1"/>
              <a:t>send</a:t>
            </a:r>
            <a:r>
              <a:rPr lang="es-GT" b="1" dirty="0"/>
              <a:t> </a:t>
            </a:r>
            <a:r>
              <a:rPr lang="es-GT" b="1" dirty="0" err="1"/>
              <a:t>the</a:t>
            </a:r>
            <a:r>
              <a:rPr lang="es-GT" b="1" dirty="0"/>
              <a:t> </a:t>
            </a:r>
            <a:r>
              <a:rPr lang="es-GT" b="1" dirty="0" err="1"/>
              <a:t>participants</a:t>
            </a:r>
            <a:r>
              <a:rPr lang="es-GT" b="1" dirty="0"/>
              <a:t> </a:t>
            </a:r>
            <a:r>
              <a:rPr lang="es-GT" b="1" dirty="0" err="1"/>
              <a:t>to</a:t>
            </a:r>
            <a:r>
              <a:rPr lang="es-GT" b="1" dirty="0"/>
              <a:t> </a:t>
            </a:r>
            <a:r>
              <a:rPr lang="es-GT" b="1" dirty="0" err="1"/>
              <a:t>breakout</a:t>
            </a:r>
            <a:r>
              <a:rPr lang="es-GT" b="1" dirty="0"/>
              <a:t> </a:t>
            </a:r>
            <a:r>
              <a:rPr lang="es-GT" b="1" dirty="0" err="1"/>
              <a:t>rooms</a:t>
            </a:r>
            <a:r>
              <a:rPr lang="es-GT" b="1" dirty="0"/>
              <a:t> </a:t>
            </a:r>
            <a:r>
              <a:rPr lang="es-GT" b="1" dirty="0" err="1"/>
              <a:t>or</a:t>
            </a:r>
            <a:r>
              <a:rPr lang="es-GT" b="1" dirty="0"/>
              <a:t> do a </a:t>
            </a:r>
            <a:r>
              <a:rPr lang="es-GT" b="1" dirty="0" err="1"/>
              <a:t>whole</a:t>
            </a:r>
            <a:r>
              <a:rPr lang="es-GT" b="1" dirty="0"/>
              <a:t> </a:t>
            </a:r>
            <a:r>
              <a:rPr lang="es-GT" b="1" dirty="0" err="1"/>
              <a:t>class</a:t>
            </a:r>
            <a:r>
              <a:rPr lang="es-GT" b="1" dirty="0"/>
              <a:t> </a:t>
            </a:r>
            <a:r>
              <a:rPr lang="es-GT" b="1" dirty="0" err="1"/>
              <a:t>conversation</a:t>
            </a:r>
            <a:r>
              <a:rPr lang="es-GT" b="1" dirty="0"/>
              <a:t>. 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7F7F6-4097-2DA3-9EE2-66A70FA621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47EF9-9609-416D-A3D1-A64F3250BE1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80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8105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8572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1445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59968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07221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2693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35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8332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9254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3160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5597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96073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1429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067EDB11-C0EA-487A-8C22-AE3FBA35FAF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42655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67EDB11-C0EA-487A-8C22-AE3FBA35FAF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484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</p:sldLayoutIdLst>
  <p:transition spd="slow">
    <p:wipe/>
  </p:transition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hyperlink" Target="https://wearabletrends.blogspot.com/2011/08/fashion-winter-coats-for-less-than-100.html" TargetMode="External"/><Relationship Id="rId3" Type="http://schemas.openxmlformats.org/officeDocument/2006/relationships/hyperlink" Target="https://untipoconclase.blogspot.com/2012/10/camisa-de-franela-de-uniqlo.html" TargetMode="External"/><Relationship Id="rId7" Type="http://schemas.openxmlformats.org/officeDocument/2006/relationships/hyperlink" Target="http://elrincondecelestecielo.blogspot.com/2014/02/trazo-de-manga-murcielago.html" TargetMode="External"/><Relationship Id="rId12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hyperlink" Target="https://clotheshorse-diaryofaclotheshorse.blogspot.com/2012/02/bomber-jacket.html" TargetMode="External"/><Relationship Id="rId5" Type="http://schemas.openxmlformats.org/officeDocument/2006/relationships/hyperlink" Target="https://eltallerdeqqchi.blogspot.com/2009/02/tipos-de-faldas.html" TargetMode="External"/><Relationship Id="rId10" Type="http://schemas.openxmlformats.org/officeDocument/2006/relationships/image" Target="../media/image11.jpeg"/><Relationship Id="rId4" Type="http://schemas.openxmlformats.org/officeDocument/2006/relationships/image" Target="../media/image8.jpg"/><Relationship Id="rId9" Type="http://schemas.openxmlformats.org/officeDocument/2006/relationships/hyperlink" Target="https://foottalk.blogspot.com/2005/05/social-history-of-t-shirt.html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zapatosdefantasia.blogspot.com/" TargetMode="External"/><Relationship Id="rId13" Type="http://schemas.openxmlformats.org/officeDocument/2006/relationships/image" Target="../media/image18.png"/><Relationship Id="rId18" Type="http://schemas.openxmlformats.org/officeDocument/2006/relationships/hyperlink" Target="https://www.pngall.com/shorts-png" TargetMode="External"/><Relationship Id="rId3" Type="http://schemas.openxmlformats.org/officeDocument/2006/relationships/hyperlink" Target="http://ijirst.org/Sports-Outdoor-Clothing-item-26649/" TargetMode="External"/><Relationship Id="rId21" Type="http://schemas.openxmlformats.org/officeDocument/2006/relationships/image" Target="../media/image22.jpg"/><Relationship Id="rId7" Type="http://schemas.openxmlformats.org/officeDocument/2006/relationships/image" Target="../media/image15.jpg"/><Relationship Id="rId12" Type="http://schemas.openxmlformats.org/officeDocument/2006/relationships/hyperlink" Target="http://almaauun.org/w-Seals-O-Rings/" TargetMode="External"/><Relationship Id="rId17" Type="http://schemas.openxmlformats.org/officeDocument/2006/relationships/image" Target="../media/image20.png"/><Relationship Id="rId25" Type="http://schemas.openxmlformats.org/officeDocument/2006/relationships/hyperlink" Target="https://www.flickr.com/photos/93882601@N06/9645192906" TargetMode="External"/><Relationship Id="rId2" Type="http://schemas.openxmlformats.org/officeDocument/2006/relationships/image" Target="../media/image13.jpg"/><Relationship Id="rId16" Type="http://schemas.openxmlformats.org/officeDocument/2006/relationships/hyperlink" Target="https://entrezapatosyvestidos.blogspot.com/2013/05/combinacion9-pantalon-blanco.html" TargetMode="External"/><Relationship Id="rId20" Type="http://schemas.openxmlformats.org/officeDocument/2006/relationships/hyperlink" Target="https://www.knittingpirate.com/patterns/cakewalk-socks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uentosinfantilesoriginales.blogspot.com/2011/05/el-sombrero-magico-de-juan.html" TargetMode="External"/><Relationship Id="rId11" Type="http://schemas.openxmlformats.org/officeDocument/2006/relationships/image" Target="../media/image17.jpg"/><Relationship Id="rId24" Type="http://schemas.openxmlformats.org/officeDocument/2006/relationships/image" Target="../media/image23.jpg"/><Relationship Id="rId5" Type="http://schemas.openxmlformats.org/officeDocument/2006/relationships/image" Target="../media/image14.jpg"/><Relationship Id="rId15" Type="http://schemas.openxmlformats.org/officeDocument/2006/relationships/image" Target="../media/image19.jpg"/><Relationship Id="rId23" Type="http://schemas.openxmlformats.org/officeDocument/2006/relationships/hyperlink" Target="https://creativecommons.org/licenses/by-nc-sa/3.0/" TargetMode="External"/><Relationship Id="rId10" Type="http://schemas.openxmlformats.org/officeDocument/2006/relationships/hyperlink" Target="http://narmo.milne-library.org/Road-Running-411362/2-Running-Shoe-Women&amp;39;s-Fila/" TargetMode="External"/><Relationship Id="rId19" Type="http://schemas.openxmlformats.org/officeDocument/2006/relationships/image" Target="../media/image21.jpg"/><Relationship Id="rId4" Type="http://schemas.openxmlformats.org/officeDocument/2006/relationships/hyperlink" Target="https://creativecommons.org/licenses/by/3.0/" TargetMode="External"/><Relationship Id="rId9" Type="http://schemas.openxmlformats.org/officeDocument/2006/relationships/image" Target="../media/image16.jpg"/><Relationship Id="rId14" Type="http://schemas.openxmlformats.org/officeDocument/2006/relationships/hyperlink" Target="https://freepngimg.com/png/41333-winter-gloves-picture-free-download-png-hd" TargetMode="External"/><Relationship Id="rId22" Type="http://schemas.openxmlformats.org/officeDocument/2006/relationships/hyperlink" Target="http://revistalamiscelanea.wordpress.com/2012/07/25/lista-para-el-verano-trajes-de-bano-de-todos-colores-y-para-todo-tipo-de-cuerpo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211184/term%C3%83%C2%B4metro-quente-thermometer-hot-by-aristoteles-211184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maxpixel.net/Thermometer-Cold-Freezing-Temperature-Winter-1300515" TargetMode="Externa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hyperlink" Target="about:blank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7674AF9-5BCA-4A5C-A610-CF203E8BB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002" y="564808"/>
            <a:ext cx="8884604" cy="3599352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7A273C15-69CC-4E34-A5DC-B1BCD0A62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25094"/>
            <a:ext cx="12192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99D0A7-7890-351E-9FD2-245D302987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1" y="4817533"/>
            <a:ext cx="10572000" cy="779529"/>
          </a:xfrm>
        </p:spPr>
        <p:txBody>
          <a:bodyPr>
            <a:normAutofit/>
          </a:bodyPr>
          <a:lstStyle/>
          <a:p>
            <a:r>
              <a:rPr lang="en-US" sz="4000"/>
              <a:t>Beginner Part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F58851-56FD-78E6-4F02-BDA8E2C883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594110"/>
            <a:ext cx="10572000" cy="434974"/>
          </a:xfrm>
        </p:spPr>
        <p:txBody>
          <a:bodyPr>
            <a:normAutofit/>
          </a:bodyPr>
          <a:lstStyle/>
          <a:p>
            <a:r>
              <a:rPr lang="en-US" b="1"/>
              <a:t>Clase 1</a:t>
            </a: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0413882B-99A5-4D78-4EEC-07BA2D2EFF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5" b="-2"/>
          <a:stretch/>
        </p:blipFill>
        <p:spPr>
          <a:xfrm>
            <a:off x="1150011" y="891628"/>
            <a:ext cx="8204586" cy="29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038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DC1F91-AB6C-2DC4-A5D4-102E4C251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A55D6D-3603-FC01-38CB-0B2F3B3EC975}"/>
              </a:ext>
            </a:extLst>
          </p:cNvPr>
          <p:cNvSpPr txBox="1"/>
          <p:nvPr/>
        </p:nvSpPr>
        <p:spPr>
          <a:xfrm>
            <a:off x="318934" y="2683896"/>
            <a:ext cx="115541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/>
              <a:t>DIRECCIONES: Directions</a:t>
            </a:r>
          </a:p>
        </p:txBody>
      </p:sp>
    </p:spTree>
    <p:extLst>
      <p:ext uri="{BB962C8B-B14F-4D97-AF65-F5344CB8AC3E}">
        <p14:creationId xmlns:p14="http://schemas.microsoft.com/office/powerpoint/2010/main" val="360465439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D7AEB-A039-967D-890E-8BD7227C9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Review - Directions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52966B-8F26-72D3-1D1F-60E51531B5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1" dirty="0" err="1"/>
              <a:t>Direcciones</a:t>
            </a:r>
            <a:endParaRPr lang="en-US" sz="2800" b="1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D6DE341A-9017-B3BF-8F05-32B6C6618D04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431193" y="3044636"/>
          <a:ext cx="4486275" cy="26845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9350">
                  <a:extLst>
                    <a:ext uri="{9D8B030D-6E8A-4147-A177-3AD203B41FA5}">
                      <a16:colId xmlns:a16="http://schemas.microsoft.com/office/drawing/2014/main" val="4138495680"/>
                    </a:ext>
                  </a:extLst>
                </a:gridCol>
                <a:gridCol w="2066925">
                  <a:extLst>
                    <a:ext uri="{9D8B030D-6E8A-4147-A177-3AD203B41FA5}">
                      <a16:colId xmlns:a16="http://schemas.microsoft.com/office/drawing/2014/main" val="40690368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aquí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here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031847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allá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there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838703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vuelta a la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turn to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962575261"/>
                  </a:ext>
                </a:extLst>
              </a:tr>
              <a:tr h="35687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adentro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inside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428236851"/>
                  </a:ext>
                </a:extLst>
              </a:tr>
              <a:tr h="35687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afuera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outside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171431539"/>
                  </a:ext>
                </a:extLst>
              </a:tr>
              <a:tr h="35687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entre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between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158619825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565B8E-1F12-8911-7CE9-DA58C85FDF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800" b="1" dirty="0" err="1"/>
              <a:t>Direcciones</a:t>
            </a:r>
            <a:endParaRPr lang="en-US" sz="2800" b="1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2D0768B-2DF8-F1E0-4720-D69FA1E6EBB8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1166518" y="3076607"/>
          <a:ext cx="4486275" cy="31319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9350">
                  <a:extLst>
                    <a:ext uri="{9D8B030D-6E8A-4147-A177-3AD203B41FA5}">
                      <a16:colId xmlns:a16="http://schemas.microsoft.com/office/drawing/2014/main" val="2215677723"/>
                    </a:ext>
                  </a:extLst>
                </a:gridCol>
                <a:gridCol w="2066925">
                  <a:extLst>
                    <a:ext uri="{9D8B030D-6E8A-4147-A177-3AD203B41FA5}">
                      <a16:colId xmlns:a16="http://schemas.microsoft.com/office/drawing/2014/main" val="35442472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arriba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above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5183419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abajo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below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8665912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izquierda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left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8262216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derecha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right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0301075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derecho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straight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129359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en frente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in front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3062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atrás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behind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292496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08998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8A658-4646-6E96-C44B-321E697A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Adjectives in Spanish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199FB-DA48-662E-3C59-7B6F7B4DA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a typeface="Arial" panose="020B0604020202020204" pitchFamily="34" charset="0"/>
              </a:rPr>
              <a:t>T</a:t>
            </a:r>
            <a:r>
              <a:rPr lang="en-US" sz="2400" b="1" dirty="0">
                <a:effectLst/>
                <a:ea typeface="Arial" panose="020B0604020202020204" pitchFamily="34" charset="0"/>
              </a:rPr>
              <a:t>he adjectives in Spanish are after the noun:</a:t>
            </a:r>
            <a:endParaRPr lang="en-US" sz="2400" dirty="0">
              <a:effectLst/>
              <a:ea typeface="Arial" panose="020B0604020202020204" pitchFamily="34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ea typeface="Arial" panose="020B0604020202020204" pitchFamily="34" charset="0"/>
            </a:endParaRPr>
          </a:p>
          <a:p>
            <a:pPr lvl="0">
              <a:buFont typeface="+mj-lt"/>
              <a:buAutoNum type="arabicPeriod"/>
            </a:pPr>
            <a:r>
              <a:rPr lang="en-US" sz="2400" b="1" dirty="0"/>
              <a:t>La camisa </a:t>
            </a:r>
            <a:r>
              <a:rPr lang="en-US" sz="2400" b="1" dirty="0" err="1"/>
              <a:t>vieja</a:t>
            </a:r>
            <a:r>
              <a:rPr lang="en-US" sz="2400" b="1" dirty="0"/>
              <a:t>.		The old shirt.</a:t>
            </a:r>
          </a:p>
          <a:p>
            <a:pPr lvl="0">
              <a:buFont typeface="+mj-lt"/>
              <a:buAutoNum type="arabicPeriod"/>
            </a:pPr>
            <a:r>
              <a:rPr lang="en-US" sz="2400" b="1" dirty="0"/>
              <a:t>El </a:t>
            </a:r>
            <a:r>
              <a:rPr lang="en-US" sz="2400" b="1" dirty="0" err="1"/>
              <a:t>gorro</a:t>
            </a:r>
            <a:r>
              <a:rPr lang="en-US" sz="2400" b="1" dirty="0"/>
              <a:t> bonito.			The pretty hat.</a:t>
            </a:r>
          </a:p>
          <a:p>
            <a:pPr lvl="0">
              <a:buFont typeface="+mj-lt"/>
              <a:buAutoNum type="arabicPeriod"/>
            </a:pPr>
            <a:r>
              <a:rPr lang="en-US" sz="2400" b="1" dirty="0"/>
              <a:t>El </a:t>
            </a:r>
            <a:r>
              <a:rPr lang="en-US" sz="2400" b="1" dirty="0" err="1"/>
              <a:t>zapato</a:t>
            </a:r>
            <a:r>
              <a:rPr lang="en-US" sz="2400" b="1" dirty="0"/>
              <a:t> </a:t>
            </a:r>
            <a:r>
              <a:rPr lang="en-US" sz="2400" b="1" dirty="0" err="1"/>
              <a:t>azul</a:t>
            </a:r>
            <a:r>
              <a:rPr lang="en-US" sz="2400" b="1" dirty="0"/>
              <a:t>.			The blue shoe.</a:t>
            </a:r>
            <a:r>
              <a:rPr lang="en-US" sz="2000" b="1" dirty="0">
                <a:effectLst/>
                <a:ea typeface="Arial" panose="020B0604020202020204" pitchFamily="34" charset="0"/>
              </a:rPr>
              <a:t>	</a:t>
            </a:r>
            <a:endParaRPr lang="en-US" sz="2000" dirty="0"/>
          </a:p>
        </p:txBody>
      </p:sp>
      <p:pic>
        <p:nvPicPr>
          <p:cNvPr id="4" name="Content Placeholder 13" descr="A picture containing text&#10;&#10;Description automatically generated">
            <a:extLst>
              <a:ext uri="{FF2B5EF4-FFF2-40B4-BE49-F238E27FC236}">
                <a16:creationId xmlns:a16="http://schemas.microsoft.com/office/drawing/2014/main" id="{30ED3F2F-E538-2415-A8FD-18FD70506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84509" y="3767192"/>
            <a:ext cx="3749040" cy="289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49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F0C4A-8CFC-67B8-8C90-7C751D871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Adjectives practice</a:t>
            </a:r>
          </a:p>
        </p:txBody>
      </p:sp>
      <p:pic>
        <p:nvPicPr>
          <p:cNvPr id="23" name="Content Placeholder 22" descr="A picture containing building, outdoor, apartment building&#10;&#10;Description automatically generated">
            <a:extLst>
              <a:ext uri="{FF2B5EF4-FFF2-40B4-BE49-F238E27FC236}">
                <a16:creationId xmlns:a16="http://schemas.microsoft.com/office/drawing/2014/main" id="{E8FD21DC-99B6-3EFD-9ECD-BA24C224C8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70846" y="2160835"/>
            <a:ext cx="2228088" cy="2919984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87380A-EE35-3F6F-596A-674B252AB3FF}"/>
              </a:ext>
            </a:extLst>
          </p:cNvPr>
          <p:cNvSpPr txBox="1"/>
          <p:nvPr/>
        </p:nvSpPr>
        <p:spPr>
          <a:xfrm>
            <a:off x="1386348" y="5043948"/>
            <a:ext cx="88637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Description: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El hotel bonito. El hotel </a:t>
            </a:r>
            <a:r>
              <a:rPr lang="en-US" sz="2000" b="1" dirty="0" err="1"/>
              <a:t>grande</a:t>
            </a:r>
            <a:r>
              <a:rPr lang="en-US" sz="2000" b="1" dirty="0"/>
              <a:t>. El hotel nuevo. El hotel </a:t>
            </a:r>
            <a:r>
              <a:rPr lang="en-US" sz="2000" b="1" dirty="0" err="1"/>
              <a:t>amarillo</a:t>
            </a:r>
            <a:r>
              <a:rPr lang="en-US" sz="2000" b="1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El hotel </a:t>
            </a:r>
            <a:r>
              <a:rPr lang="en-US" sz="2000" b="1" dirty="0" err="1"/>
              <a:t>pequeño</a:t>
            </a:r>
            <a:r>
              <a:rPr lang="en-US" sz="2000" b="1" dirty="0"/>
              <a:t>. El hotel </a:t>
            </a:r>
            <a:r>
              <a:rPr lang="en-US" sz="2000" b="1" dirty="0" err="1"/>
              <a:t>blanco</a:t>
            </a:r>
            <a:r>
              <a:rPr lang="en-US" sz="2000" b="1" dirty="0"/>
              <a:t>. El hotel </a:t>
            </a:r>
            <a:r>
              <a:rPr lang="en-US" sz="2000" b="1" dirty="0" err="1"/>
              <a:t>viejo</a:t>
            </a:r>
            <a:r>
              <a:rPr lang="en-US" sz="2000" b="1" dirty="0"/>
              <a:t>.</a:t>
            </a:r>
          </a:p>
        </p:txBody>
      </p:sp>
      <p:pic>
        <p:nvPicPr>
          <p:cNvPr id="18" name="Picture 17" descr="A picture containing resort, shore&#10;&#10;Description automatically generated">
            <a:extLst>
              <a:ext uri="{FF2B5EF4-FFF2-40B4-BE49-F238E27FC236}">
                <a16:creationId xmlns:a16="http://schemas.microsoft.com/office/drawing/2014/main" id="{92857F12-36C0-7A26-A3A9-68251D8C2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467896" y="2184746"/>
            <a:ext cx="4331111" cy="285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465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DB2E7-C162-732C-AEBB-530424488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4" y="511843"/>
            <a:ext cx="10571998" cy="970450"/>
          </a:xfrm>
        </p:spPr>
        <p:txBody>
          <a:bodyPr/>
          <a:lstStyle/>
          <a:p>
            <a:r>
              <a:rPr lang="en-US" sz="4800" dirty="0"/>
              <a:t>Conversation Practice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00A9D-3101-4E58-096A-B0B1DDCDDF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984" y="2360833"/>
            <a:ext cx="5029200" cy="36387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¿</a:t>
            </a:r>
            <a:r>
              <a:rPr lang="en-US" sz="2400" b="1" dirty="0" err="1"/>
              <a:t>Dónde</a:t>
            </a:r>
            <a:r>
              <a:rPr lang="en-US" sz="2400" b="1" dirty="0"/>
              <a:t> </a:t>
            </a:r>
            <a:r>
              <a:rPr lang="en-US" sz="2400" b="1" dirty="0" err="1"/>
              <a:t>está</a:t>
            </a:r>
            <a:r>
              <a:rPr lang="en-US" sz="2400" b="1" dirty="0"/>
              <a:t>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¿</a:t>
            </a:r>
            <a:r>
              <a:rPr lang="en-US" sz="2400" b="1" dirty="0" err="1"/>
              <a:t>Dónde</a:t>
            </a:r>
            <a:r>
              <a:rPr lang="en-US" sz="2400" b="1" dirty="0"/>
              <a:t> </a:t>
            </a:r>
            <a:r>
              <a:rPr lang="en-US" sz="2400" b="1" dirty="0" err="1"/>
              <a:t>están</a:t>
            </a:r>
            <a:r>
              <a:rPr lang="en-US" sz="2400" b="1" dirty="0"/>
              <a:t>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¿</a:t>
            </a:r>
            <a:r>
              <a:rPr lang="en-US" sz="2400" b="1" dirty="0" err="1"/>
              <a:t>Cómo</a:t>
            </a:r>
            <a:r>
              <a:rPr lang="en-US" sz="2400" b="1" dirty="0"/>
              <a:t> se llama?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¿</a:t>
            </a:r>
            <a:r>
              <a:rPr lang="en-US" sz="2400" b="1" dirty="0" err="1"/>
              <a:t>Cómo</a:t>
            </a:r>
            <a:r>
              <a:rPr lang="en-US" sz="2400" b="1" dirty="0"/>
              <a:t> </a:t>
            </a:r>
            <a:r>
              <a:rPr lang="en-US" sz="2400" b="1" dirty="0" err="1"/>
              <a:t>está</a:t>
            </a:r>
            <a:r>
              <a:rPr lang="en-US" sz="2400" b="1" dirty="0"/>
              <a:t>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¿</a:t>
            </a:r>
            <a:r>
              <a:rPr lang="en-US" sz="2400" b="1" dirty="0" err="1"/>
              <a:t>Dónde</a:t>
            </a:r>
            <a:r>
              <a:rPr lang="en-US" sz="2400" b="1" dirty="0"/>
              <a:t> </a:t>
            </a:r>
            <a:r>
              <a:rPr lang="en-US" sz="2400" b="1" dirty="0" err="1"/>
              <a:t>encuentro</a:t>
            </a:r>
            <a:r>
              <a:rPr lang="en-US" sz="2400" b="1" dirty="0"/>
              <a:t>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¿</a:t>
            </a:r>
            <a:r>
              <a:rPr lang="en-US" sz="2400" b="1" dirty="0" err="1"/>
              <a:t>Cómo</a:t>
            </a:r>
            <a:r>
              <a:rPr lang="en-US" sz="2400" b="1" dirty="0"/>
              <a:t> </a:t>
            </a:r>
            <a:r>
              <a:rPr lang="en-US" sz="2400" b="1" dirty="0" err="1"/>
              <a:t>llego</a:t>
            </a:r>
            <a:r>
              <a:rPr lang="en-US" sz="2400" b="1" dirty="0"/>
              <a:t>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2C37C0-24A3-CF2E-0F14-A44D15F465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309" y="2360833"/>
            <a:ext cx="5029200" cy="36387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s-ES" sz="2400" b="1" dirty="0"/>
              <a:t>Where is it?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2400" b="1" dirty="0"/>
              <a:t>Where are they?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2400" b="1" dirty="0"/>
              <a:t>What is its name?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2400" b="1" dirty="0"/>
              <a:t>How is it?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2400" b="1" dirty="0"/>
              <a:t>Where can I find?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2400" b="1" dirty="0"/>
              <a:t>How can I get there?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C19BFE-5713-8A78-C953-FE6D5C1D2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2874" y="141614"/>
            <a:ext cx="4783142" cy="65747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91379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C53158-43CF-601D-FC3C-744C70F9D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A12091-E1E3-BADB-A31E-3856F5B6F995}"/>
              </a:ext>
            </a:extLst>
          </p:cNvPr>
          <p:cNvSpPr txBox="1"/>
          <p:nvPr/>
        </p:nvSpPr>
        <p:spPr>
          <a:xfrm>
            <a:off x="1137469" y="2536411"/>
            <a:ext cx="99170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/>
              <a:t>LA ROPA: Clothing</a:t>
            </a:r>
          </a:p>
        </p:txBody>
      </p:sp>
    </p:spTree>
    <p:extLst>
      <p:ext uri="{BB962C8B-B14F-4D97-AF65-F5344CB8AC3E}">
        <p14:creationId xmlns:p14="http://schemas.microsoft.com/office/powerpoint/2010/main" val="247358781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34967-30B2-FE0B-4CE0-B5F69F435EA9}"/>
              </a:ext>
            </a:extLst>
          </p:cNvPr>
          <p:cNvSpPr txBox="1">
            <a:spLocks/>
          </p:cNvSpPr>
          <p:nvPr/>
        </p:nvSpPr>
        <p:spPr>
          <a:xfrm>
            <a:off x="206592" y="1768440"/>
            <a:ext cx="4297680" cy="2743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/>
              <a:t>Vocabulario</a:t>
            </a:r>
            <a:r>
              <a:rPr lang="en-US" sz="5000"/>
              <a:t>: </a:t>
            </a:r>
            <a:br>
              <a:rPr lang="en-US" sz="5000"/>
            </a:br>
            <a:r>
              <a:rPr lang="en-US" sz="5000"/>
              <a:t>La ropa</a:t>
            </a:r>
            <a:endParaRPr lang="en-US" sz="50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A6C55B3-765C-41EC-9ABE-941E7AC095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857039"/>
              </p:ext>
            </p:extLst>
          </p:nvPr>
        </p:nvGraphicFramePr>
        <p:xfrm>
          <a:off x="5147736" y="365759"/>
          <a:ext cx="6400800" cy="612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3586">
                  <a:extLst>
                    <a:ext uri="{9D8B030D-6E8A-4147-A177-3AD203B41FA5}">
                      <a16:colId xmlns:a16="http://schemas.microsoft.com/office/drawing/2014/main" val="887913179"/>
                    </a:ext>
                  </a:extLst>
                </a:gridCol>
                <a:gridCol w="2467214">
                  <a:extLst>
                    <a:ext uri="{9D8B030D-6E8A-4147-A177-3AD203B41FA5}">
                      <a16:colId xmlns:a16="http://schemas.microsoft.com/office/drawing/2014/main" val="2327969700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marL="45720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La </a:t>
                      </a:r>
                      <a:r>
                        <a:rPr lang="en-US" sz="2400" dirty="0" err="1">
                          <a:effectLst/>
                        </a:rPr>
                        <a:t>ropa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9581" marR="79581" marT="79581" marB="79581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The clothes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9581" marR="79581" marT="79581" marB="79581"/>
                </a:tc>
                <a:extLst>
                  <a:ext uri="{0D108BD9-81ED-4DB2-BD59-A6C34878D82A}">
                    <a16:rowId xmlns:a16="http://schemas.microsoft.com/office/drawing/2014/main" val="1250308083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la </a:t>
                      </a:r>
                      <a:r>
                        <a:rPr lang="en-US" sz="2000" dirty="0" err="1">
                          <a:effectLst/>
                        </a:rPr>
                        <a:t>falda</a:t>
                      </a:r>
                      <a:r>
                        <a:rPr lang="en-US" sz="2000" dirty="0">
                          <a:effectLst/>
                        </a:rPr>
                        <a:t>			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9581" marR="79581" marT="79581" marB="79581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skirt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9581" marR="79581" marT="79581" marB="79581"/>
                </a:tc>
                <a:extLst>
                  <a:ext uri="{0D108BD9-81ED-4DB2-BD59-A6C34878D82A}">
                    <a16:rowId xmlns:a16="http://schemas.microsoft.com/office/drawing/2014/main" val="95956765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la camisa (for men)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9581" marR="79581" marT="79581" marB="79581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shirt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9581" marR="79581" marT="79581" marB="79581"/>
                </a:tc>
                <a:extLst>
                  <a:ext uri="{0D108BD9-81ED-4DB2-BD59-A6C34878D82A}">
                    <a16:rowId xmlns:a16="http://schemas.microsoft.com/office/drawing/2014/main" val="2962474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la </a:t>
                      </a:r>
                      <a:r>
                        <a:rPr lang="en-US" sz="2000" dirty="0" err="1">
                          <a:effectLst/>
                        </a:rPr>
                        <a:t>blusa</a:t>
                      </a:r>
                      <a:r>
                        <a:rPr lang="en-US" sz="2000" dirty="0">
                          <a:effectLst/>
                        </a:rPr>
                        <a:t> (for women)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9581" marR="79581" marT="79581" marB="79581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blouse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9581" marR="79581" marT="79581" marB="79581"/>
                </a:tc>
                <a:extLst>
                  <a:ext uri="{0D108BD9-81ED-4DB2-BD59-A6C34878D82A}">
                    <a16:rowId xmlns:a16="http://schemas.microsoft.com/office/drawing/2014/main" val="2670990078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la </a:t>
                      </a:r>
                      <a:r>
                        <a:rPr lang="en-US" sz="2000" dirty="0" err="1">
                          <a:effectLst/>
                        </a:rPr>
                        <a:t>camiseta</a:t>
                      </a:r>
                      <a:r>
                        <a:rPr lang="en-US" sz="2000" dirty="0">
                          <a:effectLst/>
                        </a:rPr>
                        <a:t>/ la </a:t>
                      </a:r>
                      <a:r>
                        <a:rPr lang="en-US" sz="2000" dirty="0" err="1">
                          <a:effectLst/>
                        </a:rPr>
                        <a:t>playera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9581" marR="79581" marT="79581" marB="79581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T-shirt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9581" marR="79581" marT="79581" marB="79581"/>
                </a:tc>
                <a:extLst>
                  <a:ext uri="{0D108BD9-81ED-4DB2-BD59-A6C34878D82A}">
                    <a16:rowId xmlns:a16="http://schemas.microsoft.com/office/drawing/2014/main" val="405257604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la chamarra /la chaqueta (except in </a:t>
                      </a:r>
                      <a:r>
                        <a:rPr lang="es-MX" sz="2000" dirty="0" err="1">
                          <a:effectLst/>
                        </a:rPr>
                        <a:t>Mexico</a:t>
                      </a:r>
                      <a:r>
                        <a:rPr lang="es-MX" sz="2000" dirty="0">
                          <a:effectLst/>
                        </a:rPr>
                        <a:t>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9581" marR="79581" marT="79581" marB="79581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jacket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9581" marR="79581" marT="79581" marB="79581"/>
                </a:tc>
                <a:extLst>
                  <a:ext uri="{0D108BD9-81ED-4DB2-BD59-A6C34878D82A}">
                    <a16:rowId xmlns:a16="http://schemas.microsoft.com/office/drawing/2014/main" val="350661567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el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abrigo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9581" marR="79581" marT="79581" marB="79581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coat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9581" marR="79581" marT="79581" marB="79581"/>
                </a:tc>
                <a:extLst>
                  <a:ext uri="{0D108BD9-81ED-4DB2-BD59-A6C34878D82A}">
                    <a16:rowId xmlns:a16="http://schemas.microsoft.com/office/drawing/2014/main" val="3471889760"/>
                  </a:ext>
                </a:extLst>
              </a:tr>
            </a:tbl>
          </a:graphicData>
        </a:graphic>
      </p:graphicFrame>
      <p:pic>
        <p:nvPicPr>
          <p:cNvPr id="4" name="Picture 3" descr="A picture containing clothing, shirt, person, red&#10;&#10;Description automatically generated">
            <a:extLst>
              <a:ext uri="{FF2B5EF4-FFF2-40B4-BE49-F238E27FC236}">
                <a16:creationId xmlns:a16="http://schemas.microsoft.com/office/drawing/2014/main" id="{FA33EA7E-1612-7284-FE52-79E4F8181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62261" y="1657350"/>
            <a:ext cx="914400" cy="1135296"/>
          </a:xfrm>
          <a:prstGeom prst="rect">
            <a:avLst/>
          </a:prstGeom>
        </p:spPr>
      </p:pic>
      <p:pic>
        <p:nvPicPr>
          <p:cNvPr id="6" name="Picture 5" descr="A picture containing clothing, skirt, green&#10;&#10;Description automatically generated">
            <a:extLst>
              <a:ext uri="{FF2B5EF4-FFF2-40B4-BE49-F238E27FC236}">
                <a16:creationId xmlns:a16="http://schemas.microsoft.com/office/drawing/2014/main" id="{B70231ED-309C-D66D-CBDF-568699961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95427" y="965576"/>
            <a:ext cx="914400" cy="914400"/>
          </a:xfrm>
          <a:prstGeom prst="rect">
            <a:avLst/>
          </a:prstGeom>
        </p:spPr>
      </p:pic>
      <p:pic>
        <p:nvPicPr>
          <p:cNvPr id="7" name="Picture 6" descr="A picture containing clothing, person&#10;&#10;Description automatically generated">
            <a:extLst>
              <a:ext uri="{FF2B5EF4-FFF2-40B4-BE49-F238E27FC236}">
                <a16:creationId xmlns:a16="http://schemas.microsoft.com/office/drawing/2014/main" id="{52A02067-F6E0-AAF6-3036-9D44D3DCA2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295427" y="2575417"/>
            <a:ext cx="914400" cy="1147487"/>
          </a:xfrm>
          <a:prstGeom prst="rect">
            <a:avLst/>
          </a:prstGeom>
        </p:spPr>
      </p:pic>
      <p:pic>
        <p:nvPicPr>
          <p:cNvPr id="8" name="Picture 7" descr="A white t-shirt with a graphic design on it&#10;&#10;Description automatically generated">
            <a:extLst>
              <a:ext uri="{FF2B5EF4-FFF2-40B4-BE49-F238E27FC236}">
                <a16:creationId xmlns:a16="http://schemas.microsoft.com/office/drawing/2014/main" id="{221226DB-ADE8-C03E-BA83-F54E1BA63E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178782" y="3671870"/>
            <a:ext cx="914400" cy="959226"/>
          </a:xfrm>
          <a:prstGeom prst="rect">
            <a:avLst/>
          </a:prstGeom>
        </p:spPr>
      </p:pic>
      <p:pic>
        <p:nvPicPr>
          <p:cNvPr id="9" name="Picture 8" descr="A picture containing clothing, person, person, coat&#10;&#10;Description automatically generated">
            <a:extLst>
              <a:ext uri="{FF2B5EF4-FFF2-40B4-BE49-F238E27FC236}">
                <a16:creationId xmlns:a16="http://schemas.microsoft.com/office/drawing/2014/main" id="{1FD4DA79-0F3B-F9E7-B442-AF79255BCD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0295427" y="4631096"/>
            <a:ext cx="914400" cy="954595"/>
          </a:xfrm>
          <a:prstGeom prst="rect">
            <a:avLst/>
          </a:prstGeom>
        </p:spPr>
      </p:pic>
      <p:pic>
        <p:nvPicPr>
          <p:cNvPr id="10" name="Picture 9" descr="A picture containing clothing, coat&#10;&#10;Description automatically generated">
            <a:extLst>
              <a:ext uri="{FF2B5EF4-FFF2-40B4-BE49-F238E27FC236}">
                <a16:creationId xmlns:a16="http://schemas.microsoft.com/office/drawing/2014/main" id="{833F18C6-1499-A4E0-CEAF-B81E27EAF6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7890936" y="5178842"/>
            <a:ext cx="914400" cy="127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154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47D9156-1335-B6FB-9E21-5B1E51D2F5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739307"/>
              </p:ext>
            </p:extLst>
          </p:nvPr>
        </p:nvGraphicFramePr>
        <p:xfrm>
          <a:off x="115764" y="365760"/>
          <a:ext cx="5772822" cy="612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2604">
                  <a:extLst>
                    <a:ext uri="{9D8B030D-6E8A-4147-A177-3AD203B41FA5}">
                      <a16:colId xmlns:a16="http://schemas.microsoft.com/office/drawing/2014/main" val="2242380138"/>
                    </a:ext>
                  </a:extLst>
                </a:gridCol>
                <a:gridCol w="2900218">
                  <a:extLst>
                    <a:ext uri="{9D8B030D-6E8A-4147-A177-3AD203B41FA5}">
                      <a16:colId xmlns:a16="http://schemas.microsoft.com/office/drawing/2014/main" val="353923812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marL="45720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La </a:t>
                      </a:r>
                      <a:r>
                        <a:rPr lang="en-US" sz="2400" dirty="0" err="1">
                          <a:effectLst/>
                        </a:rPr>
                        <a:t>ropa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8628" marR="108628" marT="108628" marB="10862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The clothes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8628" marR="108628" marT="108628" marB="108628"/>
                </a:tc>
                <a:extLst>
                  <a:ext uri="{0D108BD9-81ED-4DB2-BD59-A6C34878D82A}">
                    <a16:rowId xmlns:a16="http://schemas.microsoft.com/office/drawing/2014/main" val="2078079288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el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vestido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8628" marR="108628" marT="108628" marB="10862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dress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8628" marR="108628" marT="108628" marB="108628"/>
                </a:tc>
                <a:extLst>
                  <a:ext uri="{0D108BD9-81ED-4DB2-BD59-A6C34878D82A}">
                    <a16:rowId xmlns:a16="http://schemas.microsoft.com/office/drawing/2014/main" val="1101251469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el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gorro</a:t>
                      </a:r>
                      <a:r>
                        <a:rPr lang="en-US" sz="2000" dirty="0">
                          <a:effectLst/>
                        </a:rPr>
                        <a:t>/ </a:t>
                      </a:r>
                      <a:r>
                        <a:rPr lang="en-US" sz="2000" dirty="0" err="1">
                          <a:effectLst/>
                        </a:rPr>
                        <a:t>el</a:t>
                      </a:r>
                      <a:r>
                        <a:rPr lang="en-US" sz="2000" dirty="0">
                          <a:effectLst/>
                        </a:rPr>
                        <a:t> sombrero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8628" marR="108628" marT="108628" marB="10862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hat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8628" marR="108628" marT="108628" marB="108628"/>
                </a:tc>
                <a:extLst>
                  <a:ext uri="{0D108BD9-81ED-4DB2-BD59-A6C34878D82A}">
                    <a16:rowId xmlns:a16="http://schemas.microsoft.com/office/drawing/2014/main" val="717328759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los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zapatos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8628" marR="108628" marT="108628" marB="10862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shoes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8628" marR="108628" marT="108628" marB="108628"/>
                </a:tc>
                <a:extLst>
                  <a:ext uri="{0D108BD9-81ED-4DB2-BD59-A6C34878D82A}">
                    <a16:rowId xmlns:a16="http://schemas.microsoft.com/office/drawing/2014/main" val="315669375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los tenis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8628" marR="108628" marT="108628" marB="10862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shoes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8628" marR="108628" marT="108628" marB="108628"/>
                </a:tc>
                <a:extLst>
                  <a:ext uri="{0D108BD9-81ED-4DB2-BD59-A6C34878D82A}">
                    <a16:rowId xmlns:a16="http://schemas.microsoft.com/office/drawing/2014/main" val="179065276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las sandalias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8628" marR="108628" marT="108628" marB="10862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sandals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8628" marR="108628" marT="108628" marB="108628"/>
                </a:tc>
                <a:extLst>
                  <a:ext uri="{0D108BD9-81ED-4DB2-BD59-A6C34878D82A}">
                    <a16:rowId xmlns:a16="http://schemas.microsoft.com/office/drawing/2014/main" val="4290908235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los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guantes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8628" marR="108628" marT="108628" marB="10862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gloves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8628" marR="108628" marT="108628" marB="108628"/>
                </a:tc>
                <a:extLst>
                  <a:ext uri="{0D108BD9-81ED-4DB2-BD59-A6C34878D82A}">
                    <a16:rowId xmlns:a16="http://schemas.microsoft.com/office/drawing/2014/main" val="3037594528"/>
                  </a:ext>
                </a:extLst>
              </a:tr>
            </a:tbl>
          </a:graphicData>
        </a:graphic>
      </p:graphicFrame>
      <p:pic>
        <p:nvPicPr>
          <p:cNvPr id="5" name="Picture 4" descr="A dress on a mannequin&#10;&#10;Description automatically generated">
            <a:extLst>
              <a:ext uri="{FF2B5EF4-FFF2-40B4-BE49-F238E27FC236}">
                <a16:creationId xmlns:a16="http://schemas.microsoft.com/office/drawing/2014/main" id="{C5E74B20-3382-1872-18C0-AA7C8AEE7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18598" y="1039284"/>
            <a:ext cx="627616" cy="784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1BC5FE-1FF3-3312-221E-A39E0110484F}"/>
              </a:ext>
            </a:extLst>
          </p:cNvPr>
          <p:cNvSpPr txBox="1"/>
          <p:nvPr/>
        </p:nvSpPr>
        <p:spPr>
          <a:xfrm>
            <a:off x="5516301" y="7832057"/>
            <a:ext cx="91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ijirst.org/Sports-Outdoor-Clothing-item-26649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  <p:pic>
        <p:nvPicPr>
          <p:cNvPr id="7" name="Picture 6" descr="A picture containing hat, headdress, clothing&#10;&#10;Description automatically generated">
            <a:extLst>
              <a:ext uri="{FF2B5EF4-FFF2-40B4-BE49-F238E27FC236}">
                <a16:creationId xmlns:a16="http://schemas.microsoft.com/office/drawing/2014/main" id="{BD8DE096-3D81-043B-9C8D-619CC04C9E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823580" y="2005230"/>
            <a:ext cx="742481" cy="66526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87D936D-AEC2-5C91-C0FF-99F4D98CD9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379184" y="2819592"/>
            <a:ext cx="1371600" cy="913823"/>
          </a:xfrm>
          <a:prstGeom prst="rect">
            <a:avLst/>
          </a:prstGeom>
        </p:spPr>
      </p:pic>
      <p:pic>
        <p:nvPicPr>
          <p:cNvPr id="9" name="Picture 8" descr="A pair of black and red sneakers&#10;&#10;Description automatically generated with medium confidence">
            <a:extLst>
              <a:ext uri="{FF2B5EF4-FFF2-40B4-BE49-F238E27FC236}">
                <a16:creationId xmlns:a16="http://schemas.microsoft.com/office/drawing/2014/main" id="{2F4969EB-C538-258C-DA37-8922223C4A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641035" y="3769630"/>
            <a:ext cx="1252923" cy="696282"/>
          </a:xfrm>
          <a:prstGeom prst="rect">
            <a:avLst/>
          </a:prstGeom>
        </p:spPr>
      </p:pic>
      <p:pic>
        <p:nvPicPr>
          <p:cNvPr id="10" name="Picture 9" descr="A picture containing footwear&#10;&#10;Description automatically generated">
            <a:extLst>
              <a:ext uri="{FF2B5EF4-FFF2-40B4-BE49-F238E27FC236}">
                <a16:creationId xmlns:a16="http://schemas.microsoft.com/office/drawing/2014/main" id="{D5CBF8A0-B9FB-FF26-BDA8-ED9D47D3E7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4409085" y="4631201"/>
            <a:ext cx="1280160" cy="986251"/>
          </a:xfrm>
          <a:prstGeom prst="rect">
            <a:avLst/>
          </a:prstGeom>
        </p:spPr>
      </p:pic>
      <p:pic>
        <p:nvPicPr>
          <p:cNvPr id="11" name="Picture 10" descr="A picture containing gear&#10;&#10;Description automatically generated">
            <a:extLst>
              <a:ext uri="{FF2B5EF4-FFF2-40B4-BE49-F238E27FC236}">
                <a16:creationId xmlns:a16="http://schemas.microsoft.com/office/drawing/2014/main" id="{B411748E-E1C6-EF97-2F89-B3AEEC6BBC3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813455" y="5379068"/>
            <a:ext cx="1188720" cy="1188720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C7C2549-0A08-AE8B-EDFA-23A7501603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45265"/>
              </p:ext>
            </p:extLst>
          </p:nvPr>
        </p:nvGraphicFramePr>
        <p:xfrm>
          <a:off x="6160655" y="365759"/>
          <a:ext cx="5846618" cy="612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4224">
                  <a:extLst>
                    <a:ext uri="{9D8B030D-6E8A-4147-A177-3AD203B41FA5}">
                      <a16:colId xmlns:a16="http://schemas.microsoft.com/office/drawing/2014/main" val="1521856481"/>
                    </a:ext>
                  </a:extLst>
                </a:gridCol>
                <a:gridCol w="2072394">
                  <a:extLst>
                    <a:ext uri="{9D8B030D-6E8A-4147-A177-3AD203B41FA5}">
                      <a16:colId xmlns:a16="http://schemas.microsoft.com/office/drawing/2014/main" val="2194205406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marL="45720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La </a:t>
                      </a:r>
                      <a:r>
                        <a:rPr lang="en-US" sz="2400" dirty="0" err="1">
                          <a:effectLst/>
                        </a:rPr>
                        <a:t>ropa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2348" marR="82348" marT="82348" marB="8234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The clothes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2348" marR="82348" marT="82348" marB="82348"/>
                </a:tc>
                <a:extLst>
                  <a:ext uri="{0D108BD9-81ED-4DB2-BD59-A6C34878D82A}">
                    <a16:rowId xmlns:a16="http://schemas.microsoft.com/office/drawing/2014/main" val="1774431008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los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pantalones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2348" marR="82348" marT="82348" marB="823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pants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2348" marR="82348" marT="82348" marB="82348"/>
                </a:tc>
                <a:extLst>
                  <a:ext uri="{0D108BD9-81ED-4DB2-BD59-A6C34878D82A}">
                    <a16:rowId xmlns:a16="http://schemas.microsoft.com/office/drawing/2014/main" val="3155350460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los</a:t>
                      </a:r>
                      <a:r>
                        <a:rPr lang="en-US" sz="2000" dirty="0">
                          <a:effectLst/>
                        </a:rPr>
                        <a:t> shorts (</a:t>
                      </a:r>
                      <a:r>
                        <a:rPr lang="en-US" sz="2000" dirty="0" err="1">
                          <a:effectLst/>
                        </a:rPr>
                        <a:t>pantalones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cortos</a:t>
                      </a:r>
                      <a:r>
                        <a:rPr lang="en-US" sz="2000" dirty="0">
                          <a:effectLst/>
                        </a:rPr>
                        <a:t>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2348" marR="82348" marT="82348" marB="823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shorts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2348" marR="82348" marT="82348" marB="82348"/>
                </a:tc>
                <a:extLst>
                  <a:ext uri="{0D108BD9-81ED-4DB2-BD59-A6C34878D82A}">
                    <a16:rowId xmlns:a16="http://schemas.microsoft.com/office/drawing/2014/main" val="3878227245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los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calcetines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2348" marR="82348" marT="82348" marB="823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socks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2348" marR="82348" marT="82348" marB="82348"/>
                </a:tc>
                <a:extLst>
                  <a:ext uri="{0D108BD9-81ED-4DB2-BD59-A6C34878D82A}">
                    <a16:rowId xmlns:a16="http://schemas.microsoft.com/office/drawing/2014/main" val="855185696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el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traje</a:t>
                      </a:r>
                      <a:r>
                        <a:rPr lang="en-US" sz="2000" dirty="0">
                          <a:effectLst/>
                        </a:rPr>
                        <a:t> de </a:t>
                      </a:r>
                      <a:r>
                        <a:rPr lang="en-US" sz="2000" dirty="0" err="1">
                          <a:effectLst/>
                        </a:rPr>
                        <a:t>baño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2348" marR="82348" marT="82348" marB="823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swimsuit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2348" marR="82348" marT="82348" marB="82348"/>
                </a:tc>
                <a:extLst>
                  <a:ext uri="{0D108BD9-81ED-4DB2-BD59-A6C34878D82A}">
                    <a16:rowId xmlns:a16="http://schemas.microsoft.com/office/drawing/2014/main" val="2948687248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 la </a:t>
                      </a:r>
                      <a:r>
                        <a:rPr lang="en-US" sz="2000" dirty="0" err="1">
                          <a:effectLst/>
                        </a:rPr>
                        <a:t>bolsa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2348" marR="82348" marT="82348" marB="823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purse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2348" marR="82348" marT="82348" marB="82348"/>
                </a:tc>
                <a:extLst>
                  <a:ext uri="{0D108BD9-81ED-4DB2-BD59-A6C34878D82A}">
                    <a16:rowId xmlns:a16="http://schemas.microsoft.com/office/drawing/2014/main" val="1166398596"/>
                  </a:ext>
                </a:extLst>
              </a:tr>
            </a:tbl>
          </a:graphicData>
        </a:graphic>
      </p:graphicFrame>
      <p:pic>
        <p:nvPicPr>
          <p:cNvPr id="14" name="Picture 13" descr="A picture containing clothing, trouser&#10;&#10;Description automatically generated">
            <a:extLst>
              <a:ext uri="{FF2B5EF4-FFF2-40B4-BE49-F238E27FC236}">
                <a16:creationId xmlns:a16="http://schemas.microsoft.com/office/drawing/2014/main" id="{9BB3E748-B98E-F258-2FFA-934F8B82FD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8884667" y="886366"/>
            <a:ext cx="914400" cy="1225186"/>
          </a:xfrm>
          <a:prstGeom prst="rect">
            <a:avLst/>
          </a:prstGeom>
        </p:spPr>
      </p:pic>
      <p:pic>
        <p:nvPicPr>
          <p:cNvPr id="15" name="Picture 14" descr="A picture containing clothing, black, underpants, trouser&#10;&#10;Description automatically generated">
            <a:extLst>
              <a:ext uri="{FF2B5EF4-FFF2-40B4-BE49-F238E27FC236}">
                <a16:creationId xmlns:a16="http://schemas.microsoft.com/office/drawing/2014/main" id="{AF85CF5C-FA58-7668-CF67-702448B65A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641546" y="2111128"/>
            <a:ext cx="1097280" cy="1046802"/>
          </a:xfrm>
          <a:prstGeom prst="rect">
            <a:avLst/>
          </a:prstGeom>
        </p:spPr>
      </p:pic>
      <p:pic>
        <p:nvPicPr>
          <p:cNvPr id="16" name="Picture 15" descr="A picture containing floor&#10;&#10;Description automatically generated">
            <a:extLst>
              <a:ext uri="{FF2B5EF4-FFF2-40B4-BE49-F238E27FC236}">
                <a16:creationId xmlns:a16="http://schemas.microsoft.com/office/drawing/2014/main" id="{89170687-2915-00C8-7CAD-1D3BDE1E856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8723954" y="3221169"/>
            <a:ext cx="1005840" cy="1005840"/>
          </a:xfrm>
          <a:prstGeom prst="rect">
            <a:avLst/>
          </a:prstGeom>
        </p:spPr>
      </p:pic>
      <p:pic>
        <p:nvPicPr>
          <p:cNvPr id="17" name="Picture 16" descr="A black and white polka dot dress&#10;&#10;Description automatically generated with medium confidence">
            <a:extLst>
              <a:ext uri="{FF2B5EF4-FFF2-40B4-BE49-F238E27FC236}">
                <a16:creationId xmlns:a16="http://schemas.microsoft.com/office/drawing/2014/main" id="{A7746766-6285-5E61-A68A-A526E536158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11190186" y="4458833"/>
            <a:ext cx="415945" cy="85939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E2D9F9B-3DAE-2F92-9E0F-A154453B3F6F}"/>
              </a:ext>
            </a:extLst>
          </p:cNvPr>
          <p:cNvSpPr txBox="1"/>
          <p:nvPr/>
        </p:nvSpPr>
        <p:spPr>
          <a:xfrm>
            <a:off x="4586364" y="7008000"/>
            <a:ext cx="3319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22" tooltip="http://revistalamiscelanea.wordpress.com/2012/07/25/lista-para-el-verano-trajes-de-bano-de-todos-colores-y-para-todo-tipo-de-cuerpo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23" tooltip="https://creativecommons.org/licenses/by-nc-sa/3.0/"/>
              </a:rPr>
              <a:t>CC BY-SA-NC</a:t>
            </a:r>
            <a:endParaRPr lang="en-US" sz="900"/>
          </a:p>
        </p:txBody>
      </p:sp>
      <p:pic>
        <p:nvPicPr>
          <p:cNvPr id="19" name="Picture 18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14C96F0D-EF6A-1110-6D15-728C512CE441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t="24291"/>
          <a:stretch/>
        </p:blipFill>
        <p:spPr>
          <a:xfrm>
            <a:off x="8336027" y="5375143"/>
            <a:ext cx="1463040" cy="110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910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Builder Phrases: Conversation Practice</a:t>
            </a:r>
            <a:endParaRPr lang="en-US" sz="44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1887C7-3571-3554-93B5-93344FCC93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2187" y="2097892"/>
            <a:ext cx="5189856" cy="4572000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q"/>
            </a:pPr>
            <a:r>
              <a:rPr lang="en-US" sz="2000" b="1" dirty="0"/>
              <a:t>¿Tiene …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talla</a:t>
            </a:r>
            <a:r>
              <a:rPr lang="en-US" sz="2000" b="1" dirty="0"/>
              <a:t>....?</a:t>
            </a:r>
            <a:endParaRPr lang="en-US" sz="2000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b="1" dirty="0"/>
              <a:t>¿</a:t>
            </a:r>
            <a:r>
              <a:rPr lang="en-US" sz="2000" b="1" dirty="0" err="1"/>
              <a:t>Cuanto</a:t>
            </a:r>
            <a:r>
              <a:rPr lang="en-US" sz="2000" b="1" dirty="0"/>
              <a:t> cuesta?</a:t>
            </a:r>
            <a:endParaRPr lang="en-US" sz="2000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b="1" dirty="0"/>
              <a:t>¿</a:t>
            </a:r>
            <a:r>
              <a:rPr lang="en-US" sz="2000" b="1" dirty="0" err="1"/>
              <a:t>Cuánto</a:t>
            </a:r>
            <a:r>
              <a:rPr lang="en-US" sz="2000" b="1" dirty="0"/>
              <a:t> </a:t>
            </a:r>
            <a:r>
              <a:rPr lang="en-US" sz="2000" b="1" dirty="0" err="1"/>
              <a:t>cuestan</a:t>
            </a:r>
            <a:r>
              <a:rPr lang="en-US" sz="2000" b="1" dirty="0"/>
              <a:t>?</a:t>
            </a:r>
            <a:endParaRPr lang="en-US" sz="2000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b="1" dirty="0"/>
              <a:t>Grande </a:t>
            </a:r>
            <a:r>
              <a:rPr lang="en-US" sz="2000" dirty="0"/>
              <a:t>/</a:t>
            </a:r>
            <a:r>
              <a:rPr lang="en-US" sz="2000" b="1" dirty="0"/>
              <a:t> </a:t>
            </a:r>
            <a:r>
              <a:rPr lang="en-US" sz="2000" b="1" dirty="0" err="1"/>
              <a:t>Mediano</a:t>
            </a:r>
            <a:r>
              <a:rPr lang="en-US" sz="2000" b="1" dirty="0"/>
              <a:t> / Chico</a:t>
            </a:r>
            <a:endParaRPr lang="en-US" sz="2000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b="1" dirty="0"/>
              <a:t>¿Que </a:t>
            </a:r>
            <a:r>
              <a:rPr lang="en-US" sz="2000" b="1" dirty="0" err="1"/>
              <a:t>colores</a:t>
            </a:r>
            <a:r>
              <a:rPr lang="en-US" sz="2000" b="1" dirty="0"/>
              <a:t> </a:t>
            </a:r>
            <a:r>
              <a:rPr lang="en-US" sz="2000" b="1" dirty="0" err="1"/>
              <a:t>tiene</a:t>
            </a:r>
            <a:r>
              <a:rPr lang="en-US" sz="2000" b="1" dirty="0"/>
              <a:t>?</a:t>
            </a:r>
            <a:endParaRPr lang="en-US" sz="2000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b="1" dirty="0"/>
              <a:t>Color…</a:t>
            </a:r>
            <a:endParaRPr lang="en-US" sz="2000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b="1" dirty="0"/>
              <a:t>¿</a:t>
            </a:r>
            <a:r>
              <a:rPr lang="en-US" sz="2000" b="1" dirty="0" err="1"/>
              <a:t>Dónde</a:t>
            </a:r>
            <a:r>
              <a:rPr lang="en-US" sz="2000" b="1" dirty="0"/>
              <a:t> </a:t>
            </a:r>
            <a:r>
              <a:rPr lang="en-US" sz="2000" b="1" dirty="0" err="1"/>
              <a:t>está</a:t>
            </a:r>
            <a:r>
              <a:rPr lang="en-US" sz="2000" b="1" dirty="0"/>
              <a:t> </a:t>
            </a:r>
            <a:r>
              <a:rPr lang="en-US" sz="2000" b="1" dirty="0" err="1"/>
              <a:t>el</a:t>
            </a:r>
            <a:r>
              <a:rPr lang="en-US" sz="2000" b="1" dirty="0"/>
              <a:t> </a:t>
            </a:r>
            <a:r>
              <a:rPr lang="en-US" sz="2000" b="1" dirty="0" err="1"/>
              <a:t>probador</a:t>
            </a:r>
            <a:r>
              <a:rPr lang="en-US" sz="2000" b="1" dirty="0"/>
              <a:t>?</a:t>
            </a:r>
            <a:endParaRPr lang="en-US" sz="2000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b="1" dirty="0"/>
              <a:t>Me </a:t>
            </a:r>
            <a:r>
              <a:rPr lang="en-US" sz="2000" b="1" dirty="0" err="1"/>
              <a:t>queda</a:t>
            </a:r>
            <a:r>
              <a:rPr lang="en-US" sz="2000" b="1" dirty="0"/>
              <a:t> ..(chico, </a:t>
            </a:r>
            <a:r>
              <a:rPr lang="en-US" sz="2000" b="1" dirty="0" err="1"/>
              <a:t>grande</a:t>
            </a:r>
            <a:r>
              <a:rPr lang="en-US" sz="2000" b="1" dirty="0"/>
              <a:t>)</a:t>
            </a:r>
            <a:endParaRPr lang="en-US" sz="2000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b="1" dirty="0"/>
              <a:t>Me </a:t>
            </a:r>
            <a:r>
              <a:rPr lang="en-US" sz="2000" b="1" dirty="0" err="1"/>
              <a:t>dá</a:t>
            </a:r>
            <a:r>
              <a:rPr lang="en-US" sz="2000" b="1" dirty="0"/>
              <a:t> …. Por favor</a:t>
            </a:r>
            <a:endParaRPr lang="en-US" sz="2000" dirty="0"/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n-US" sz="2000" u="none" strike="noStrike" dirty="0">
              <a:effectLst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BCFD546-7A1B-8892-2CA4-D5EFDB4E11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959" y="2097892"/>
            <a:ext cx="5194583" cy="4572000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q"/>
            </a:pPr>
            <a:r>
              <a:rPr lang="en-US" sz="2000" dirty="0"/>
              <a:t>Do you have….in size….?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dirty="0"/>
              <a:t>How much is it? 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dirty="0"/>
              <a:t>How much are these?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dirty="0"/>
              <a:t>Large / </a:t>
            </a:r>
            <a:r>
              <a:rPr lang="en-US" sz="2000" b="1" dirty="0"/>
              <a:t> </a:t>
            </a:r>
            <a:r>
              <a:rPr lang="en-US" sz="2000" dirty="0"/>
              <a:t>medium / small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dirty="0"/>
              <a:t>In what colors do you have? 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dirty="0"/>
              <a:t>Color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dirty="0"/>
              <a:t>Where is the fitting room?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dirty="0"/>
              <a:t>It is..(small, big) for me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dirty="0"/>
              <a:t>Give me …. please</a:t>
            </a: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n-US" sz="2000" u="none" strike="noStrike" dirty="0">
              <a:effectLst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6473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8054F2-02DB-E760-C565-51789687D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AEA9B0-ED25-D91D-AF61-9A7B41EE6395}"/>
              </a:ext>
            </a:extLst>
          </p:cNvPr>
          <p:cNvSpPr txBox="1"/>
          <p:nvPr/>
        </p:nvSpPr>
        <p:spPr>
          <a:xfrm>
            <a:off x="1425063" y="2492166"/>
            <a:ext cx="93418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/>
              <a:t>EL CLIMA: Weather and seasons</a:t>
            </a:r>
          </a:p>
        </p:txBody>
      </p:sp>
    </p:spTree>
    <p:extLst>
      <p:ext uri="{BB962C8B-B14F-4D97-AF65-F5344CB8AC3E}">
        <p14:creationId xmlns:p14="http://schemas.microsoft.com/office/powerpoint/2010/main" val="302251521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D22393-57ED-EA97-227C-A48232B717A9}"/>
              </a:ext>
            </a:extLst>
          </p:cNvPr>
          <p:cNvSpPr txBox="1"/>
          <p:nvPr/>
        </p:nvSpPr>
        <p:spPr>
          <a:xfrm>
            <a:off x="398207" y="1946476"/>
            <a:ext cx="116217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/>
              <a:t>SALUDOS Y DESPEDIDAS: Greetings and Goodbyes</a:t>
            </a:r>
          </a:p>
        </p:txBody>
      </p:sp>
    </p:spTree>
    <p:extLst>
      <p:ext uri="{BB962C8B-B14F-4D97-AF65-F5344CB8AC3E}">
        <p14:creationId xmlns:p14="http://schemas.microsoft.com/office/powerpoint/2010/main" val="2604755829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BA214-292E-3D5D-D61F-C4CFB6669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El </a:t>
            </a:r>
            <a:r>
              <a:rPr lang="en-US" sz="4400" dirty="0" err="1"/>
              <a:t>vocabulario</a:t>
            </a:r>
            <a:r>
              <a:rPr lang="en-US" sz="4400" dirty="0"/>
              <a:t> – las </a:t>
            </a:r>
            <a:r>
              <a:rPr lang="en-US" sz="4400" dirty="0" err="1"/>
              <a:t>estaciones</a:t>
            </a:r>
            <a:endParaRPr lang="en-US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6D293-FB24-387B-38E7-CB5C2EEAC9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="1" dirty="0" err="1"/>
              <a:t>Estación</a:t>
            </a:r>
            <a:endParaRPr lang="en-US" sz="2400" b="1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354C0EB-77F5-17D6-A291-04FCDB207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4729" y="2751137"/>
            <a:ext cx="5212080" cy="3566160"/>
          </a:xfrm>
        </p:spPr>
        <p:txBody>
          <a:bodyPr>
            <a:normAutofit/>
          </a:bodyPr>
          <a:lstStyle/>
          <a:p>
            <a:pPr mar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dirty="0"/>
              <a:t>la primavera</a:t>
            </a:r>
          </a:p>
          <a:p>
            <a:pPr mar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dirty="0" err="1"/>
              <a:t>el</a:t>
            </a:r>
            <a:r>
              <a:rPr lang="en-US" sz="2400" dirty="0"/>
              <a:t> </a:t>
            </a:r>
            <a:r>
              <a:rPr lang="en-US" sz="2400" dirty="0" err="1"/>
              <a:t>verano</a:t>
            </a:r>
            <a:endParaRPr lang="en-US" sz="2400" dirty="0"/>
          </a:p>
          <a:p>
            <a:pPr mar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dirty="0" err="1"/>
              <a:t>el</a:t>
            </a:r>
            <a:r>
              <a:rPr lang="en-US" sz="2400" dirty="0"/>
              <a:t> </a:t>
            </a:r>
            <a:r>
              <a:rPr lang="en-US" sz="2400" dirty="0" err="1"/>
              <a:t>otoño</a:t>
            </a:r>
            <a:endParaRPr lang="en-US" sz="2400" dirty="0"/>
          </a:p>
          <a:p>
            <a:pPr mar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dirty="0" err="1"/>
              <a:t>el</a:t>
            </a:r>
            <a:r>
              <a:rPr lang="en-US" sz="2400" dirty="0"/>
              <a:t> </a:t>
            </a:r>
            <a:r>
              <a:rPr lang="en-US" sz="2400" dirty="0" err="1"/>
              <a:t>invierno</a:t>
            </a:r>
            <a:endParaRPr lang="en-US" sz="2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CD893B-6669-4374-7C43-16CFD79794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400" b="1" dirty="0"/>
              <a:t>Season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DDD143-3856-4A6E-003A-19D20601E7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7414" y="2751137"/>
            <a:ext cx="5303520" cy="3566160"/>
          </a:xfrm>
        </p:spPr>
        <p:txBody>
          <a:bodyPr>
            <a:noAutofit/>
          </a:bodyPr>
          <a:lstStyle/>
          <a:p>
            <a:pPr marL="0" marR="0" algn="l" rtl="0" eaLnBrk="1" fontAlgn="t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dirty="0"/>
              <a:t>spring</a:t>
            </a:r>
          </a:p>
          <a:p>
            <a:pPr marL="0" marR="0" algn="l" rtl="0" eaLnBrk="1" fontAlgn="t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dirty="0"/>
              <a:t>s</a:t>
            </a:r>
            <a:r>
              <a:rPr lang="en-US" sz="2400" b="0" i="0" u="none" strike="noStrike" dirty="0">
                <a:effectLst/>
              </a:rPr>
              <a:t>ummer</a:t>
            </a:r>
          </a:p>
          <a:p>
            <a:pPr marL="0" marR="0" algn="l" rtl="0" eaLnBrk="1" fontAlgn="t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dirty="0"/>
              <a:t>fall</a:t>
            </a:r>
          </a:p>
          <a:p>
            <a:pPr marL="0" marR="0" algn="l" rtl="0" eaLnBrk="1" fontAlgn="t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b="0" i="0" u="none" strike="noStrike" dirty="0">
                <a:effectLst/>
              </a:rPr>
              <a:t>winter</a:t>
            </a:r>
          </a:p>
        </p:txBody>
      </p:sp>
      <p:pic>
        <p:nvPicPr>
          <p:cNvPr id="11" name="Picture 10" descr="A picture containing grass, tree, outdoor, plant&#10;&#10;Description automatically generated">
            <a:extLst>
              <a:ext uri="{FF2B5EF4-FFF2-40B4-BE49-F238E27FC236}">
                <a16:creationId xmlns:a16="http://schemas.microsoft.com/office/drawing/2014/main" id="{BBDA9EFC-0A00-11A8-44E6-7A6A095F3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91800" y="4763890"/>
            <a:ext cx="2651760" cy="1767840"/>
          </a:xfrm>
          <a:prstGeom prst="rect">
            <a:avLst/>
          </a:prstGeom>
        </p:spPr>
      </p:pic>
      <p:pic>
        <p:nvPicPr>
          <p:cNvPr id="14" name="Picture 13" descr="A snowy road with trees on either side of it&#10;&#10;Description automatically generated with medium confidence">
            <a:extLst>
              <a:ext uri="{FF2B5EF4-FFF2-40B4-BE49-F238E27FC236}">
                <a16:creationId xmlns:a16="http://schemas.microsoft.com/office/drawing/2014/main" id="{9C5A6E50-4492-8DFF-9EF8-96BE307654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208551" y="4819135"/>
            <a:ext cx="2651760" cy="1657350"/>
          </a:xfrm>
          <a:prstGeom prst="rect">
            <a:avLst/>
          </a:prstGeom>
        </p:spPr>
      </p:pic>
      <p:pic>
        <p:nvPicPr>
          <p:cNvPr id="19" name="Picture 18" descr="A picture containing sky, water, outdoor, nature&#10;&#10;Description automatically generated">
            <a:extLst>
              <a:ext uri="{FF2B5EF4-FFF2-40B4-BE49-F238E27FC236}">
                <a16:creationId xmlns:a16="http://schemas.microsoft.com/office/drawing/2014/main" id="{BF338447-3E9C-971E-4F39-D5C33D2509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07674" y="4765615"/>
            <a:ext cx="2651760" cy="1766115"/>
          </a:xfrm>
          <a:prstGeom prst="rect">
            <a:avLst/>
          </a:prstGeom>
        </p:spPr>
      </p:pic>
      <p:pic>
        <p:nvPicPr>
          <p:cNvPr id="23" name="Picture 22" descr="A field of tulips&#10;&#10;Description automatically generated">
            <a:extLst>
              <a:ext uri="{FF2B5EF4-FFF2-40B4-BE49-F238E27FC236}">
                <a16:creationId xmlns:a16="http://schemas.microsoft.com/office/drawing/2014/main" id="{51C9F4C6-014C-A15D-E108-325C070F4F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23548" y="4765615"/>
            <a:ext cx="2651760" cy="176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531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030DF-3B8B-0661-33A7-B1B2E4675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48" y="368361"/>
            <a:ext cx="10571998" cy="970450"/>
          </a:xfrm>
        </p:spPr>
        <p:txBody>
          <a:bodyPr/>
          <a:lstStyle/>
          <a:p>
            <a:r>
              <a:rPr lang="en-US" sz="4800" dirty="0" err="1"/>
              <a:t>Frases</a:t>
            </a:r>
            <a:r>
              <a:rPr lang="en-US" sz="4800" dirty="0"/>
              <a:t> – El </a:t>
            </a:r>
            <a:r>
              <a:rPr lang="en-US" sz="4800" dirty="0" err="1"/>
              <a:t>clima</a:t>
            </a:r>
            <a:endParaRPr lang="en-US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BFF91B-A7D7-5F63-FF7F-CCFA3A7C60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="1" dirty="0" err="1"/>
              <a:t>Español</a:t>
            </a:r>
            <a:endParaRPr lang="en-US" sz="24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CAF1F5-E408-83E6-43AB-3232869A82B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000" dirty="0"/>
              <a:t>¿</a:t>
            </a:r>
            <a:r>
              <a:rPr lang="es-MX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Cómo está el clima? </a:t>
            </a:r>
            <a:endParaRPr lang="en-US" sz="2000" u="none" strike="noStrike" dirty="0">
              <a:effectLst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MX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¿Qué tiempo hace hoy? </a:t>
            </a:r>
            <a:endParaRPr lang="en-US" sz="2000" u="none" strike="noStrike" dirty="0">
              <a:effectLst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US" sz="2000" b="1" u="none" strike="noStrike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u="none" strike="noStrike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gusta</a:t>
            </a: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u="none" strike="noStrike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_____?</a:t>
            </a: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¿No </a:t>
            </a:r>
            <a:r>
              <a:rPr lang="en-US" sz="2000" b="1" u="none" strike="noStrike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u="none" strike="noStrike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gusta</a:t>
            </a: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___?</a:t>
            </a: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Me </a:t>
            </a:r>
            <a:r>
              <a:rPr lang="en-US" sz="2000" b="1" u="none" strike="noStrike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gusta</a:t>
            </a: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No me </a:t>
            </a:r>
            <a:r>
              <a:rPr lang="en-US" sz="2000" b="1" u="none" strike="noStrike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gusta</a:t>
            </a: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US" sz="2000" b="1" u="none" strike="noStrike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Tienes</a:t>
            </a: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u="none" strike="noStrike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frio</a:t>
            </a: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000" b="1" u="none" strike="noStrike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calor</a:t>
            </a: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Tengo </a:t>
            </a:r>
            <a:r>
              <a:rPr lang="en-US" sz="2000" b="1" u="none" strike="noStrike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frio</a:t>
            </a: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000" b="1" u="none" strike="noStrike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calor</a:t>
            </a: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2B0D7-B6FD-3BB2-3FC1-75F2AB3DA1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400" b="1" dirty="0" err="1"/>
              <a:t>Inglés</a:t>
            </a:r>
            <a:endParaRPr lang="en-US" sz="24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471BAB-F630-A8DD-7DCB-F8C16E8D1C1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How is the weather today? </a:t>
            </a:r>
            <a:endParaRPr lang="es-MX" sz="2000" b="1" u="none" strike="noStrike" dirty="0">
              <a:effectLst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MX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What’s the weather today?</a:t>
            </a:r>
            <a:endParaRPr lang="en-US" sz="2000" u="none" strike="noStrike" dirty="0">
              <a:effectLst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Do you like the___? 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You don't like the...?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I like it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I don't like it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Are you cold/ hot?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I'm cold/hot</a:t>
            </a:r>
          </a:p>
          <a:p>
            <a:endParaRPr lang="en-US" dirty="0"/>
          </a:p>
        </p:txBody>
      </p:sp>
      <p:pic>
        <p:nvPicPr>
          <p:cNvPr id="7" name="Content Placeholder 12" descr="Logo&#10;&#10;Description automatically generated">
            <a:extLst>
              <a:ext uri="{FF2B5EF4-FFF2-40B4-BE49-F238E27FC236}">
                <a16:creationId xmlns:a16="http://schemas.microsoft.com/office/drawing/2014/main" id="{CF9C7AEE-FBFA-448C-E301-342D12349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995083" y="317129"/>
            <a:ext cx="1399886" cy="1359640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pic>
        <p:nvPicPr>
          <p:cNvPr id="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7EAD5FA3-A8A6-0931-7D6D-FDBA8AC10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869301" y="317129"/>
            <a:ext cx="1343706" cy="1359640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6587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4F1BA6-1C2F-F811-73C9-3D38BCD89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A6184E-9716-622A-3C0F-0AC3C0172952}"/>
              </a:ext>
            </a:extLst>
          </p:cNvPr>
          <p:cNvSpPr txBox="1"/>
          <p:nvPr/>
        </p:nvSpPr>
        <p:spPr>
          <a:xfrm>
            <a:off x="387927" y="2131948"/>
            <a:ext cx="116655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/>
              <a:t>LOS DÍAS DE LA SEMANA: Days of the week</a:t>
            </a:r>
          </a:p>
        </p:txBody>
      </p:sp>
    </p:spTree>
    <p:extLst>
      <p:ext uri="{BB962C8B-B14F-4D97-AF65-F5344CB8AC3E}">
        <p14:creationId xmlns:p14="http://schemas.microsoft.com/office/powerpoint/2010/main" val="2356059477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BA214-292E-3D5D-D61F-C4CFB6669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El </a:t>
            </a:r>
            <a:r>
              <a:rPr lang="en-US" sz="4400" dirty="0" err="1"/>
              <a:t>vocabulario</a:t>
            </a:r>
            <a:r>
              <a:rPr lang="en-US" sz="4400" dirty="0"/>
              <a:t> – </a:t>
            </a:r>
            <a:r>
              <a:rPr lang="en-US" sz="4400" dirty="0" err="1"/>
              <a:t>los</a:t>
            </a:r>
            <a:r>
              <a:rPr lang="en-US" sz="4400" dirty="0"/>
              <a:t> días de la </a:t>
            </a:r>
            <a:r>
              <a:rPr lang="en-US" sz="4400" dirty="0" err="1"/>
              <a:t>semana</a:t>
            </a:r>
            <a:endParaRPr lang="en-US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6D293-FB24-387B-38E7-CB5C2EEAC9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="1" dirty="0"/>
              <a:t>Días de la </a:t>
            </a:r>
            <a:r>
              <a:rPr lang="en-US" sz="2400" b="1" dirty="0" err="1"/>
              <a:t>semana</a:t>
            </a:r>
            <a:endParaRPr lang="en-US" sz="2400" b="1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354C0EB-77F5-17D6-A291-04FCDB207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4729" y="2751137"/>
            <a:ext cx="5212080" cy="3200400"/>
          </a:xfrm>
        </p:spPr>
        <p:txBody>
          <a:bodyPr>
            <a:normAutofit/>
          </a:bodyPr>
          <a:lstStyle/>
          <a:p>
            <a:pPr mar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dirty="0" err="1"/>
              <a:t>domingo</a:t>
            </a:r>
            <a:endParaRPr lang="en-US" sz="2400" dirty="0"/>
          </a:p>
          <a:p>
            <a:pPr mar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dirty="0"/>
              <a:t>lunes</a:t>
            </a:r>
          </a:p>
          <a:p>
            <a:pPr mar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dirty="0"/>
              <a:t>martes</a:t>
            </a:r>
          </a:p>
          <a:p>
            <a:pPr mar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dirty="0" err="1"/>
              <a:t>miércoles</a:t>
            </a:r>
            <a:endParaRPr lang="en-US" sz="2400" dirty="0"/>
          </a:p>
          <a:p>
            <a:pPr mar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dirty="0" err="1"/>
              <a:t>jueves</a:t>
            </a:r>
            <a:endParaRPr lang="en-US" sz="2400" dirty="0"/>
          </a:p>
          <a:p>
            <a:pPr mar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dirty="0" err="1"/>
              <a:t>viernes</a:t>
            </a:r>
            <a:endParaRPr lang="en-US" sz="2400" dirty="0"/>
          </a:p>
          <a:p>
            <a:pPr mar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dirty="0" err="1"/>
              <a:t>sábado</a:t>
            </a:r>
            <a:endParaRPr lang="en-US" sz="2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CD893B-6669-4374-7C43-16CFD79794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400" b="1" dirty="0"/>
              <a:t>Days of the week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DDD143-3856-4A6E-003A-19D20601E7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7414" y="2751137"/>
            <a:ext cx="5303520" cy="3200400"/>
          </a:xfrm>
        </p:spPr>
        <p:txBody>
          <a:bodyPr>
            <a:noAutofit/>
          </a:bodyPr>
          <a:lstStyle/>
          <a:p>
            <a:pPr marL="0" marR="0" algn="l" rtl="0" eaLnBrk="1" fontAlgn="t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dirty="0"/>
              <a:t>Sunday</a:t>
            </a:r>
          </a:p>
          <a:p>
            <a:pPr marL="0" marR="0" algn="l" rtl="0" eaLnBrk="1" fontAlgn="t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b="0" i="0" u="none" strike="noStrike" dirty="0">
                <a:effectLst/>
              </a:rPr>
              <a:t>Monday</a:t>
            </a:r>
          </a:p>
          <a:p>
            <a:pPr marL="0" marR="0" algn="l" rtl="0" eaLnBrk="1" fontAlgn="t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dirty="0"/>
              <a:t>Tuesday</a:t>
            </a:r>
          </a:p>
          <a:p>
            <a:pPr marL="0" marR="0" algn="l" rtl="0" eaLnBrk="1" fontAlgn="t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b="0" i="0" u="none" strike="noStrike" dirty="0">
                <a:effectLst/>
              </a:rPr>
              <a:t>Wednesday</a:t>
            </a:r>
          </a:p>
          <a:p>
            <a:pPr marL="0" marR="0" algn="l" rtl="0" eaLnBrk="1" fontAlgn="t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dirty="0"/>
              <a:t>Thursday</a:t>
            </a:r>
          </a:p>
          <a:p>
            <a:pPr marL="0" marR="0" algn="l" rtl="0" eaLnBrk="1" fontAlgn="t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b="0" i="0" u="none" strike="noStrike" dirty="0">
                <a:effectLst/>
              </a:rPr>
              <a:t>Friday</a:t>
            </a:r>
          </a:p>
          <a:p>
            <a:pPr marL="0" marR="0" algn="l" rtl="0" eaLnBrk="1" fontAlgn="t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dirty="0"/>
              <a:t>Saturday</a:t>
            </a:r>
          </a:p>
          <a:p>
            <a:pPr marL="0" marR="0" algn="l" rtl="0" eaLnBrk="1" fontAlgn="t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2400" b="0" i="0" u="none" strike="noStrike" dirty="0">
              <a:effectLst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DAABD04-CFE5-A0BA-A98B-AD8F476EA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784706" y="3935801"/>
            <a:ext cx="3200400" cy="230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45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5E303-ADF9-4039-DA11-2F88E0DA3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807E4-2B14-F238-2C67-77BFCDB0F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sz="4800" dirty="0"/>
              <a:t>C</a:t>
            </a:r>
            <a:r>
              <a:rPr lang="en-US" sz="4800" dirty="0"/>
              <a:t>ONVERSATION PRACTICE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0753C4-4A1B-3E36-6DFF-D4AAA2AE36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2863" y="2013003"/>
            <a:ext cx="11779137" cy="4397809"/>
          </a:xfrm>
        </p:spPr>
        <p:txBody>
          <a:bodyPr>
            <a:normAutofit fontScale="62500" lnSpcReduction="20000"/>
          </a:bodyPr>
          <a:lstStyle/>
          <a:p>
            <a:pPr lvl="0">
              <a:lnSpc>
                <a:spcPct val="170000"/>
              </a:lnSpc>
            </a:pPr>
            <a:r>
              <a:rPr lang="en-US" sz="3400" b="1" dirty="0"/>
              <a:t>¿Qué día es hoy? </a:t>
            </a:r>
            <a:r>
              <a:rPr lang="en-US" sz="3400" dirty="0"/>
              <a:t>What day is today? </a:t>
            </a:r>
            <a:r>
              <a:rPr lang="en-US" sz="3400" b="1" dirty="0"/>
              <a:t>Hoy es……</a:t>
            </a:r>
            <a:r>
              <a:rPr lang="en-US" sz="3400" dirty="0"/>
              <a:t> today is...</a:t>
            </a:r>
          </a:p>
          <a:p>
            <a:pPr lvl="0">
              <a:lnSpc>
                <a:spcPct val="170000"/>
              </a:lnSpc>
            </a:pPr>
            <a:r>
              <a:rPr lang="en-US" sz="3400" b="1" dirty="0"/>
              <a:t>¿Qué día es </a:t>
            </a:r>
            <a:r>
              <a:rPr lang="en-US" sz="3400" b="1" dirty="0" err="1"/>
              <a:t>mañana</a:t>
            </a:r>
            <a:r>
              <a:rPr lang="en-US" sz="3400" b="1" dirty="0"/>
              <a:t>? </a:t>
            </a:r>
            <a:r>
              <a:rPr lang="en-US" sz="3400" dirty="0"/>
              <a:t>What day is tomorrow? </a:t>
            </a:r>
            <a:r>
              <a:rPr lang="en-US" sz="3400" b="1" dirty="0" err="1"/>
              <a:t>Mañana</a:t>
            </a:r>
            <a:r>
              <a:rPr lang="en-US" sz="3400" b="1" dirty="0"/>
              <a:t> es….. </a:t>
            </a:r>
            <a:r>
              <a:rPr lang="en-US" sz="3400" dirty="0"/>
              <a:t>Tomorrow is..</a:t>
            </a:r>
          </a:p>
          <a:p>
            <a:pPr lvl="0">
              <a:lnSpc>
                <a:spcPct val="170000"/>
              </a:lnSpc>
            </a:pPr>
            <a:r>
              <a:rPr lang="en-US" sz="3400" b="1" dirty="0"/>
              <a:t>¿Qué día </a:t>
            </a:r>
            <a:r>
              <a:rPr lang="en-US" sz="3400" b="1" dirty="0" err="1"/>
              <a:t>fue</a:t>
            </a:r>
            <a:r>
              <a:rPr lang="en-US" sz="3400" b="1" dirty="0"/>
              <a:t> </a:t>
            </a:r>
            <a:r>
              <a:rPr lang="en-US" sz="3400" b="1" dirty="0" err="1"/>
              <a:t>ayer</a:t>
            </a:r>
            <a:r>
              <a:rPr lang="en-US" sz="3400" b="1" dirty="0"/>
              <a:t>? </a:t>
            </a:r>
            <a:r>
              <a:rPr lang="en-US" sz="3400" dirty="0"/>
              <a:t>What day was yesterday? </a:t>
            </a:r>
            <a:r>
              <a:rPr lang="en-US" sz="3400" b="1" dirty="0"/>
              <a:t>Ayer </a:t>
            </a:r>
            <a:r>
              <a:rPr lang="en-US" sz="3400" b="1" dirty="0" err="1"/>
              <a:t>fue</a:t>
            </a:r>
            <a:r>
              <a:rPr lang="en-US" sz="3400" b="1" dirty="0"/>
              <a:t>…..</a:t>
            </a:r>
            <a:endParaRPr lang="en-US" sz="3400" dirty="0"/>
          </a:p>
          <a:p>
            <a:pPr lvl="0">
              <a:lnSpc>
                <a:spcPct val="170000"/>
              </a:lnSpc>
            </a:pPr>
            <a:r>
              <a:rPr lang="en-US" sz="3400" b="1" dirty="0"/>
              <a:t>¿Qué día </a:t>
            </a:r>
            <a:r>
              <a:rPr lang="en-US" sz="3400" b="1" dirty="0" err="1"/>
              <a:t>fue</a:t>
            </a:r>
            <a:r>
              <a:rPr lang="en-US" sz="3400" b="1" dirty="0"/>
              <a:t> </a:t>
            </a:r>
            <a:r>
              <a:rPr lang="en-US" sz="3400" b="1" dirty="0" err="1"/>
              <a:t>anteayer</a:t>
            </a:r>
            <a:r>
              <a:rPr lang="en-US" sz="3400" b="1" dirty="0"/>
              <a:t>? </a:t>
            </a:r>
            <a:r>
              <a:rPr lang="en-US" sz="3400" dirty="0"/>
              <a:t>What day was the day before yesterday? </a:t>
            </a:r>
            <a:r>
              <a:rPr lang="en-US" sz="3400" b="1" dirty="0" err="1"/>
              <a:t>Antier</a:t>
            </a:r>
            <a:r>
              <a:rPr lang="en-US" sz="3400" b="1" dirty="0"/>
              <a:t> </a:t>
            </a:r>
            <a:r>
              <a:rPr lang="en-US" sz="3400" b="1" dirty="0" err="1"/>
              <a:t>fué</a:t>
            </a:r>
            <a:r>
              <a:rPr lang="en-US" sz="3400" b="1" dirty="0"/>
              <a:t>...</a:t>
            </a:r>
            <a:endParaRPr lang="en-US" sz="3400" dirty="0"/>
          </a:p>
          <a:p>
            <a:pPr lvl="0">
              <a:lnSpc>
                <a:spcPct val="170000"/>
              </a:lnSpc>
            </a:pPr>
            <a:r>
              <a:rPr lang="es-MX" sz="3400" b="1" dirty="0"/>
              <a:t>¿Qué día es pasado mañana? </a:t>
            </a:r>
            <a:r>
              <a:rPr lang="en-US" sz="3400" dirty="0"/>
              <a:t>What day is the day after tomorrow? </a:t>
            </a:r>
            <a:r>
              <a:rPr lang="en-US" sz="3400" b="1" dirty="0"/>
              <a:t>Es…. </a:t>
            </a:r>
            <a:r>
              <a:rPr lang="en-US" sz="3400" dirty="0"/>
              <a:t>It is...</a:t>
            </a:r>
          </a:p>
          <a:p>
            <a:pPr lvl="0">
              <a:lnSpc>
                <a:spcPct val="170000"/>
              </a:lnSpc>
            </a:pPr>
            <a:r>
              <a:rPr lang="en-US" sz="3400" b="1" dirty="0"/>
              <a:t>¿Qué días </a:t>
            </a:r>
            <a:r>
              <a:rPr lang="en-US" sz="3400" b="1" dirty="0" err="1"/>
              <a:t>trabaja</a:t>
            </a:r>
            <a:r>
              <a:rPr lang="en-US" sz="3400" b="1" dirty="0"/>
              <a:t>? </a:t>
            </a:r>
            <a:r>
              <a:rPr lang="en-US" sz="3400" dirty="0"/>
              <a:t>What days do you work? </a:t>
            </a:r>
            <a:r>
              <a:rPr lang="es-MX" sz="3400" b="1" dirty="0"/>
              <a:t>Yo trabajo los….. </a:t>
            </a:r>
            <a:r>
              <a:rPr lang="es-MX" sz="3400" dirty="0"/>
              <a:t>I </a:t>
            </a:r>
            <a:r>
              <a:rPr lang="es-MX" sz="3400" dirty="0" err="1"/>
              <a:t>work</a:t>
            </a:r>
            <a:r>
              <a:rPr lang="es-MX" sz="3400" dirty="0"/>
              <a:t> </a:t>
            </a:r>
            <a:r>
              <a:rPr lang="es-MX" sz="3400" dirty="0" err="1"/>
              <a:t>on</a:t>
            </a:r>
            <a:r>
              <a:rPr lang="es-MX" sz="3400" dirty="0"/>
              <a:t>….</a:t>
            </a:r>
            <a:endParaRPr lang="en-US" sz="3400" dirty="0"/>
          </a:p>
          <a:p>
            <a:pPr lvl="0">
              <a:lnSpc>
                <a:spcPct val="170000"/>
              </a:lnSpc>
            </a:pPr>
            <a:r>
              <a:rPr lang="en-US" sz="3400" b="1" dirty="0"/>
              <a:t>¿</a:t>
            </a:r>
            <a:r>
              <a:rPr lang="en-US" sz="3400" b="1" dirty="0" err="1"/>
              <a:t>Cuando</a:t>
            </a:r>
            <a:r>
              <a:rPr lang="en-US" sz="3400" b="1" dirty="0"/>
              <a:t> </a:t>
            </a:r>
            <a:r>
              <a:rPr lang="en-US" sz="3400" b="1" dirty="0" err="1"/>
              <a:t>descansas</a:t>
            </a:r>
            <a:r>
              <a:rPr lang="en-US" sz="3400" b="1" dirty="0"/>
              <a:t>? </a:t>
            </a:r>
            <a:r>
              <a:rPr lang="en-US" sz="3400" dirty="0"/>
              <a:t>When are you off? </a:t>
            </a:r>
            <a:r>
              <a:rPr lang="en-US" sz="3400" b="1" dirty="0"/>
              <a:t>Descanso </a:t>
            </a:r>
            <a:r>
              <a:rPr lang="en-US" sz="3400" b="1" dirty="0" err="1"/>
              <a:t>los</a:t>
            </a:r>
            <a:r>
              <a:rPr lang="en-US" sz="3400" b="1" dirty="0"/>
              <a:t>…. </a:t>
            </a:r>
            <a:r>
              <a:rPr lang="en-US" sz="3400" dirty="0"/>
              <a:t>I´m off the….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31665441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0319C9-85F4-884B-91BE-BC31E3204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653C10-8DF4-19E0-C4E5-9D3349724E73}"/>
              </a:ext>
            </a:extLst>
          </p:cNvPr>
          <p:cNvSpPr txBox="1"/>
          <p:nvPr/>
        </p:nvSpPr>
        <p:spPr>
          <a:xfrm>
            <a:off x="387927" y="2131948"/>
            <a:ext cx="116655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/>
              <a:t>LOS MESES DEL AÑO: Months of the Year</a:t>
            </a:r>
          </a:p>
        </p:txBody>
      </p:sp>
    </p:spTree>
    <p:extLst>
      <p:ext uri="{BB962C8B-B14F-4D97-AF65-F5344CB8AC3E}">
        <p14:creationId xmlns:p14="http://schemas.microsoft.com/office/powerpoint/2010/main" val="2760674776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BA214-292E-3D5D-D61F-C4CFB6669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El </a:t>
            </a:r>
            <a:r>
              <a:rPr lang="en-US" sz="4400" dirty="0" err="1"/>
              <a:t>vocabulario</a:t>
            </a:r>
            <a:r>
              <a:rPr lang="en-US" sz="4400" dirty="0"/>
              <a:t> – </a:t>
            </a:r>
            <a:r>
              <a:rPr lang="en-US" sz="4400" dirty="0" err="1"/>
              <a:t>los</a:t>
            </a:r>
            <a:r>
              <a:rPr lang="en-US" sz="4400" dirty="0"/>
              <a:t> meses del </a:t>
            </a:r>
            <a:r>
              <a:rPr lang="en-US" sz="4400" dirty="0" err="1"/>
              <a:t>año</a:t>
            </a:r>
            <a:endParaRPr lang="en-US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6D293-FB24-387B-38E7-CB5C2EEAC9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="1" dirty="0"/>
              <a:t>Meses del </a:t>
            </a:r>
            <a:r>
              <a:rPr lang="en-US" sz="2400" b="1" dirty="0" err="1"/>
              <a:t>año</a:t>
            </a:r>
            <a:endParaRPr lang="en-US" sz="2400" b="1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354C0EB-77F5-17D6-A291-04FCDB207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4729" y="2751137"/>
            <a:ext cx="5212080" cy="3840480"/>
          </a:xfrm>
        </p:spPr>
        <p:txBody>
          <a:bodyPr>
            <a:normAutofit fontScale="85000" lnSpcReduction="20000"/>
          </a:bodyPr>
          <a:lstStyle/>
          <a:p>
            <a:pPr mar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dirty="0" err="1"/>
              <a:t>enero</a:t>
            </a:r>
            <a:endParaRPr lang="en-US" sz="2400" dirty="0"/>
          </a:p>
          <a:p>
            <a:pPr mar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dirty="0" err="1"/>
              <a:t>febrero</a:t>
            </a:r>
            <a:endParaRPr lang="en-US" sz="2400" dirty="0"/>
          </a:p>
          <a:p>
            <a:pPr mar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dirty="0" err="1"/>
              <a:t>marzo</a:t>
            </a:r>
            <a:endParaRPr lang="en-US" sz="2400" dirty="0"/>
          </a:p>
          <a:p>
            <a:pPr mar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dirty="0" err="1"/>
              <a:t>abril</a:t>
            </a:r>
            <a:r>
              <a:rPr lang="en-US" sz="2400" dirty="0"/>
              <a:t> </a:t>
            </a:r>
          </a:p>
          <a:p>
            <a:pPr mar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dirty="0"/>
              <a:t>mayo</a:t>
            </a:r>
          </a:p>
          <a:p>
            <a:pPr mar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dirty="0" err="1"/>
              <a:t>junio</a:t>
            </a:r>
            <a:endParaRPr lang="en-US" sz="2400" dirty="0"/>
          </a:p>
          <a:p>
            <a:pPr mar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dirty="0" err="1"/>
              <a:t>julio</a:t>
            </a:r>
            <a:endParaRPr lang="en-US" sz="2400" dirty="0"/>
          </a:p>
          <a:p>
            <a:pPr mar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dirty="0" err="1"/>
              <a:t>agosto</a:t>
            </a:r>
            <a:endParaRPr lang="en-US" sz="2400" dirty="0"/>
          </a:p>
          <a:p>
            <a:pPr mar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dirty="0" err="1"/>
              <a:t>septiembre</a:t>
            </a:r>
            <a:endParaRPr lang="en-US" sz="2400" dirty="0"/>
          </a:p>
          <a:p>
            <a:pPr mar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dirty="0" err="1"/>
              <a:t>octubre</a:t>
            </a:r>
            <a:endParaRPr lang="en-US" sz="2400" dirty="0"/>
          </a:p>
          <a:p>
            <a:pPr mar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dirty="0" err="1"/>
              <a:t>noviembre</a:t>
            </a:r>
            <a:endParaRPr lang="en-US" sz="2400" dirty="0"/>
          </a:p>
          <a:p>
            <a:pPr mar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dirty="0" err="1"/>
              <a:t>diciembre</a:t>
            </a:r>
            <a:endParaRPr lang="en-US" sz="2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CD893B-6669-4374-7C43-16CFD79794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400" b="1" dirty="0"/>
              <a:t>Months of the year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DDD143-3856-4A6E-003A-19D20601E7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7414" y="2751137"/>
            <a:ext cx="5212080" cy="3840480"/>
          </a:xfrm>
        </p:spPr>
        <p:txBody>
          <a:bodyPr>
            <a:noAutofit/>
          </a:bodyPr>
          <a:lstStyle/>
          <a:p>
            <a:pPr marL="0" marR="0" algn="l" rtl="0" eaLnBrk="1" fontAlgn="t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000" dirty="0"/>
              <a:t>January</a:t>
            </a:r>
          </a:p>
          <a:p>
            <a:pPr marL="0" marR="0" algn="l" rtl="0" eaLnBrk="1" fontAlgn="t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000" dirty="0"/>
              <a:t>February</a:t>
            </a:r>
          </a:p>
          <a:p>
            <a:pPr marL="0" marR="0" algn="l" rtl="0" eaLnBrk="1" fontAlgn="t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000" dirty="0"/>
              <a:t>March</a:t>
            </a:r>
          </a:p>
          <a:p>
            <a:pPr marL="0" marR="0" algn="l" rtl="0" eaLnBrk="1" fontAlgn="t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000" dirty="0"/>
              <a:t>April</a:t>
            </a:r>
          </a:p>
          <a:p>
            <a:pPr marL="0" marR="0" algn="l" rtl="0" eaLnBrk="1" fontAlgn="t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000" dirty="0"/>
              <a:t>May</a:t>
            </a:r>
          </a:p>
          <a:p>
            <a:pPr marL="0" marR="0" algn="l" rtl="0" eaLnBrk="1" fontAlgn="t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000" dirty="0"/>
              <a:t>June</a:t>
            </a:r>
          </a:p>
          <a:p>
            <a:pPr marL="0" marR="0" algn="l" rtl="0" eaLnBrk="1" fontAlgn="t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000" dirty="0"/>
              <a:t>July</a:t>
            </a:r>
          </a:p>
          <a:p>
            <a:pPr marL="0" marR="0" algn="l" rtl="0" eaLnBrk="1" fontAlgn="t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000" dirty="0"/>
              <a:t>August</a:t>
            </a:r>
          </a:p>
          <a:p>
            <a:pPr marL="0" marR="0" algn="l" rtl="0" eaLnBrk="1" fontAlgn="t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000" dirty="0"/>
              <a:t>September</a:t>
            </a:r>
          </a:p>
          <a:p>
            <a:pPr marL="0" marR="0" algn="l" rtl="0" eaLnBrk="1" fontAlgn="t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000" dirty="0"/>
              <a:t>October</a:t>
            </a:r>
          </a:p>
          <a:p>
            <a:pPr marL="0" marR="0" algn="l" rtl="0" eaLnBrk="1" fontAlgn="t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000" dirty="0"/>
              <a:t>November</a:t>
            </a:r>
          </a:p>
          <a:p>
            <a:pPr marL="0" marR="0" algn="l" rtl="0" eaLnBrk="1" fontAlgn="t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000" dirty="0"/>
              <a:t>December</a:t>
            </a:r>
          </a:p>
          <a:p>
            <a:pPr marL="0" marR="0" algn="l" rtl="0" eaLnBrk="1" fontAlgn="t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2400" b="0" i="0" u="none" strike="noStrike" dirty="0">
              <a:effectLst/>
            </a:endParaRPr>
          </a:p>
        </p:txBody>
      </p:sp>
      <p:pic>
        <p:nvPicPr>
          <p:cNvPr id="8" name="Picture 7" descr="A picture containing text, slot machine, can&#10;&#10;Description automatically generated">
            <a:extLst>
              <a:ext uri="{FF2B5EF4-FFF2-40B4-BE49-F238E27FC236}">
                <a16:creationId xmlns:a16="http://schemas.microsoft.com/office/drawing/2014/main" id="{36BE5676-260A-16FE-21FF-4C544A725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922113" y="3229695"/>
            <a:ext cx="2743200" cy="2883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1498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30E00-79EE-9D54-DCC7-56C540915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FF40-EC58-76F7-B2CC-7C2DAA553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sz="4800" dirty="0"/>
              <a:t>C</a:t>
            </a:r>
            <a:r>
              <a:rPr lang="en-US" sz="4800" dirty="0"/>
              <a:t>ONVERSATION PRACTICE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CC3341-BC83-28D8-1BC2-885A032D7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6431" y="2013004"/>
            <a:ext cx="11523752" cy="4221542"/>
          </a:xfrm>
        </p:spPr>
        <p:txBody>
          <a:bodyPr>
            <a:normAutofit fontScale="92500"/>
          </a:bodyPr>
          <a:lstStyle/>
          <a:p>
            <a:pPr lvl="0"/>
            <a:r>
              <a:rPr lang="es-MX" sz="2800" b="1" dirty="0"/>
              <a:t>¿Cuándo es tu cumpleaños? </a:t>
            </a:r>
            <a:r>
              <a:rPr lang="es-GT" sz="2800" dirty="0" err="1"/>
              <a:t>When</a:t>
            </a:r>
            <a:r>
              <a:rPr lang="es-GT" sz="2800" dirty="0"/>
              <a:t> </a:t>
            </a:r>
            <a:r>
              <a:rPr lang="es-GT" sz="2800" dirty="0" err="1"/>
              <a:t>is</a:t>
            </a:r>
            <a:r>
              <a:rPr lang="es-GT" sz="2800" dirty="0"/>
              <a:t> </a:t>
            </a:r>
            <a:r>
              <a:rPr lang="es-GT" sz="2800" dirty="0" err="1"/>
              <a:t>your</a:t>
            </a:r>
            <a:r>
              <a:rPr lang="es-GT" sz="2800" dirty="0"/>
              <a:t> </a:t>
            </a:r>
            <a:r>
              <a:rPr lang="es-GT" sz="2800" dirty="0" err="1"/>
              <a:t>birthday</a:t>
            </a:r>
            <a:r>
              <a:rPr lang="es-GT" sz="2800" dirty="0"/>
              <a:t>? </a:t>
            </a:r>
            <a:r>
              <a:rPr lang="es-GT" sz="2800" b="1" dirty="0"/>
              <a:t>Mi cumpleaños es en…</a:t>
            </a:r>
            <a:r>
              <a:rPr lang="es-GT" sz="2800" dirty="0"/>
              <a:t> </a:t>
            </a:r>
            <a:r>
              <a:rPr lang="es-GT" sz="2800" dirty="0" err="1"/>
              <a:t>My</a:t>
            </a:r>
            <a:r>
              <a:rPr lang="es-GT" sz="2800" dirty="0"/>
              <a:t> </a:t>
            </a:r>
            <a:r>
              <a:rPr lang="es-GT" sz="2800" dirty="0" err="1"/>
              <a:t>birthday</a:t>
            </a:r>
            <a:r>
              <a:rPr lang="es-GT" sz="2800" dirty="0"/>
              <a:t> </a:t>
            </a:r>
            <a:r>
              <a:rPr lang="es-GT" sz="2800" dirty="0" err="1"/>
              <a:t>is</a:t>
            </a:r>
            <a:r>
              <a:rPr lang="es-GT" sz="2800" dirty="0"/>
              <a:t>….</a:t>
            </a:r>
            <a:endParaRPr lang="en-US" sz="2800" dirty="0"/>
          </a:p>
          <a:p>
            <a:pPr lvl="0"/>
            <a:r>
              <a:rPr lang="es-MX" sz="2800" b="1" dirty="0"/>
              <a:t>¿Cuándo es navidad? </a:t>
            </a:r>
            <a:r>
              <a:rPr lang="es-MX" sz="2800" dirty="0" err="1"/>
              <a:t>When</a:t>
            </a:r>
            <a:r>
              <a:rPr lang="es-MX" sz="2800" dirty="0"/>
              <a:t> </a:t>
            </a:r>
            <a:r>
              <a:rPr lang="es-MX" sz="2800" dirty="0" err="1"/>
              <a:t>is</a:t>
            </a:r>
            <a:r>
              <a:rPr lang="es-MX" sz="2800" dirty="0"/>
              <a:t> Christmas? </a:t>
            </a:r>
            <a:r>
              <a:rPr lang="es-MX" sz="2800" b="1" dirty="0"/>
              <a:t>Es en…..</a:t>
            </a:r>
            <a:r>
              <a:rPr lang="es-MX" sz="2800" dirty="0"/>
              <a:t> </a:t>
            </a:r>
            <a:r>
              <a:rPr lang="en-US" sz="2800" dirty="0"/>
              <a:t>It is in…..</a:t>
            </a:r>
          </a:p>
          <a:p>
            <a:pPr lvl="0"/>
            <a:r>
              <a:rPr lang="en-US" sz="2800" b="1" dirty="0"/>
              <a:t>¿En </a:t>
            </a:r>
            <a:r>
              <a:rPr lang="en-US" sz="2800" b="1" dirty="0" err="1"/>
              <a:t>qué</a:t>
            </a:r>
            <a:r>
              <a:rPr lang="en-US" sz="2800" b="1" dirty="0"/>
              <a:t> </a:t>
            </a:r>
            <a:r>
              <a:rPr lang="en-US" sz="2800" b="1" dirty="0" err="1"/>
              <a:t>mes</a:t>
            </a:r>
            <a:r>
              <a:rPr lang="en-US" sz="2800" b="1" dirty="0"/>
              <a:t> </a:t>
            </a:r>
            <a:r>
              <a:rPr lang="en-US" sz="2800" b="1" dirty="0" err="1"/>
              <a:t>estamos</a:t>
            </a:r>
            <a:r>
              <a:rPr lang="en-US" sz="2800" b="1" dirty="0"/>
              <a:t>? </a:t>
            </a:r>
            <a:r>
              <a:rPr lang="en-US" sz="2800" dirty="0"/>
              <a:t>What month are we in? </a:t>
            </a:r>
            <a:r>
              <a:rPr lang="en-US" sz="2800" b="1" dirty="0"/>
              <a:t>En ……</a:t>
            </a:r>
            <a:r>
              <a:rPr lang="en-US" sz="2800" dirty="0"/>
              <a:t> In….. </a:t>
            </a:r>
          </a:p>
          <a:p>
            <a:pPr lvl="0"/>
            <a:r>
              <a:rPr lang="es-MX" sz="2800" b="1" dirty="0"/>
              <a:t>¿Cuándo son vacaciones? </a:t>
            </a:r>
            <a:r>
              <a:rPr lang="es-MX" sz="2800" dirty="0" err="1"/>
              <a:t>When</a:t>
            </a:r>
            <a:r>
              <a:rPr lang="es-MX" sz="2800" dirty="0"/>
              <a:t> </a:t>
            </a:r>
            <a:r>
              <a:rPr lang="es-MX" sz="2800" dirty="0" err="1"/>
              <a:t>is</a:t>
            </a:r>
            <a:r>
              <a:rPr lang="es-MX" sz="2800" dirty="0"/>
              <a:t> </a:t>
            </a:r>
            <a:r>
              <a:rPr lang="es-MX" sz="2800" dirty="0" err="1"/>
              <a:t>vacation</a:t>
            </a:r>
            <a:r>
              <a:rPr lang="es-MX" sz="2800" dirty="0"/>
              <a:t>? </a:t>
            </a:r>
            <a:r>
              <a:rPr lang="es-MX" sz="2800" b="1" dirty="0"/>
              <a:t>Son en…… </a:t>
            </a:r>
            <a:r>
              <a:rPr lang="en-US" sz="2800" dirty="0"/>
              <a:t>They are in….. </a:t>
            </a:r>
          </a:p>
          <a:p>
            <a:pPr lvl="0"/>
            <a:r>
              <a:rPr lang="es-MX" sz="2800" b="1" dirty="0"/>
              <a:t>¿En qué meses hace frío? </a:t>
            </a:r>
            <a:r>
              <a:rPr lang="en-US" sz="2800" dirty="0"/>
              <a:t>In what months is cold? </a:t>
            </a:r>
          </a:p>
          <a:p>
            <a:pPr lvl="0"/>
            <a:r>
              <a:rPr lang="es-MX" sz="2800" b="1" dirty="0"/>
              <a:t>¿En qué meses hay tornados? </a:t>
            </a:r>
            <a:r>
              <a:rPr lang="en-US" sz="2800" dirty="0"/>
              <a:t>In which months are there tornadoes?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7901425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BB8EC-340C-A6BE-A196-93BCAD2B0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¡Hasta la </a:t>
            </a:r>
            <a:r>
              <a:rPr lang="en-US" sz="5400" dirty="0" err="1"/>
              <a:t>próxima</a:t>
            </a:r>
            <a:r>
              <a:rPr lang="en-US" sz="5400" dirty="0"/>
              <a:t> </a:t>
            </a:r>
            <a:r>
              <a:rPr lang="en-US" sz="5400" dirty="0" err="1"/>
              <a:t>semana</a:t>
            </a:r>
            <a:r>
              <a:rPr lang="en-US" sz="5400" dirty="0"/>
              <a:t>!</a:t>
            </a:r>
          </a:p>
        </p:txBody>
      </p:sp>
      <p:sp>
        <p:nvSpPr>
          <p:cNvPr id="4" name="Teardrop 3">
            <a:extLst>
              <a:ext uri="{FF2B5EF4-FFF2-40B4-BE49-F238E27FC236}">
                <a16:creationId xmlns:a16="http://schemas.microsoft.com/office/drawing/2014/main" id="{AF4F936C-65F0-75EB-4EE7-4E86E8771FA4}"/>
              </a:ext>
            </a:extLst>
          </p:cNvPr>
          <p:cNvSpPr/>
          <p:nvPr/>
        </p:nvSpPr>
        <p:spPr>
          <a:xfrm>
            <a:off x="1219200" y="2809461"/>
            <a:ext cx="1789044" cy="1855304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753FF6-55C5-BCF8-FDB9-3FA4B21F5A07}"/>
              </a:ext>
            </a:extLst>
          </p:cNvPr>
          <p:cNvSpPr txBox="1"/>
          <p:nvPr/>
        </p:nvSpPr>
        <p:spPr>
          <a:xfrm>
            <a:off x="1464365" y="3506280"/>
            <a:ext cx="129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¡</a:t>
            </a:r>
            <a:r>
              <a:rPr lang="en-US" sz="2400" b="1" dirty="0" err="1"/>
              <a:t>Adiós</a:t>
            </a:r>
            <a:r>
              <a:rPr lang="en-US" sz="2400" b="1" dirty="0"/>
              <a:t>!</a:t>
            </a: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4FC964C6-A797-0B8F-CC4D-12AC7CF8F96C}"/>
              </a:ext>
            </a:extLst>
          </p:cNvPr>
          <p:cNvSpPr/>
          <p:nvPr/>
        </p:nvSpPr>
        <p:spPr>
          <a:xfrm>
            <a:off x="2758764" y="4530453"/>
            <a:ext cx="2882347" cy="1967062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45D7D71B-8728-1FA1-B18E-8C766FEA2ABD}"/>
              </a:ext>
            </a:extLst>
          </p:cNvPr>
          <p:cNvSpPr/>
          <p:nvPr/>
        </p:nvSpPr>
        <p:spPr>
          <a:xfrm>
            <a:off x="4396407" y="2248108"/>
            <a:ext cx="2546422" cy="2007704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669818BD-D92F-95AA-E0AE-33B8EAF11D65}"/>
              </a:ext>
            </a:extLst>
          </p:cNvPr>
          <p:cNvSpPr/>
          <p:nvPr/>
        </p:nvSpPr>
        <p:spPr>
          <a:xfrm>
            <a:off x="8273980" y="2352261"/>
            <a:ext cx="2546422" cy="259080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6E0E4A-0168-E032-E74D-528000C17481}"/>
              </a:ext>
            </a:extLst>
          </p:cNvPr>
          <p:cNvSpPr txBox="1"/>
          <p:nvPr/>
        </p:nvSpPr>
        <p:spPr>
          <a:xfrm>
            <a:off x="4600505" y="2967335"/>
            <a:ext cx="2418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¡Hasta pronto!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179241-5962-82A0-358B-3A5558DF6417}"/>
              </a:ext>
            </a:extLst>
          </p:cNvPr>
          <p:cNvSpPr txBox="1"/>
          <p:nvPr/>
        </p:nvSpPr>
        <p:spPr>
          <a:xfrm>
            <a:off x="8426379" y="3416828"/>
            <a:ext cx="2546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¡Hasta la vista!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7927CB-0F75-4832-D33B-5B9D3FE4DBC0}"/>
              </a:ext>
            </a:extLst>
          </p:cNvPr>
          <p:cNvSpPr txBox="1"/>
          <p:nvPr/>
        </p:nvSpPr>
        <p:spPr>
          <a:xfrm>
            <a:off x="3169580" y="5200692"/>
            <a:ext cx="2060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¡Nos </a:t>
            </a:r>
            <a:r>
              <a:rPr lang="en-US" sz="2400" b="1" dirty="0" err="1"/>
              <a:t>vemos</a:t>
            </a:r>
            <a:r>
              <a:rPr lang="en-US" sz="24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4410175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DB2E7-C162-732C-AEBB-530424488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Review – Greetings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00A9D-3101-4E58-096A-B0B1DDCDDF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8711" y="2222287"/>
            <a:ext cx="5029200" cy="36387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¿</a:t>
            </a:r>
            <a:r>
              <a:rPr lang="en-US" sz="2400" b="1" dirty="0" err="1"/>
              <a:t>Cómo</a:t>
            </a:r>
            <a:r>
              <a:rPr lang="en-US" sz="2400" b="1" dirty="0"/>
              <a:t> </a:t>
            </a:r>
            <a:r>
              <a:rPr lang="en-US" sz="2400" b="1" dirty="0" err="1"/>
              <a:t>te</a:t>
            </a:r>
            <a:r>
              <a:rPr lang="en-US" sz="2400" b="1" dirty="0"/>
              <a:t> llamas?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Me </a:t>
            </a:r>
            <a:r>
              <a:rPr lang="en-US" sz="2400" b="1" dirty="0" err="1"/>
              <a:t>llamo</a:t>
            </a:r>
            <a:r>
              <a:rPr lang="en-US" sz="2400" b="1" dirty="0"/>
              <a:t> ...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¿De </a:t>
            </a:r>
            <a:r>
              <a:rPr lang="en-US" sz="2400" b="1" dirty="0" err="1"/>
              <a:t>dónde</a:t>
            </a:r>
            <a:r>
              <a:rPr lang="en-US" sz="2400" b="1" dirty="0"/>
              <a:t> </a:t>
            </a:r>
            <a:r>
              <a:rPr lang="en-US" sz="2400" b="1" dirty="0" err="1"/>
              <a:t>eres</a:t>
            </a:r>
            <a:r>
              <a:rPr lang="en-US" sz="2400" b="1" dirty="0"/>
              <a:t>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Soy de ...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¿</a:t>
            </a:r>
            <a:r>
              <a:rPr lang="en-US" sz="2400" b="1" dirty="0" err="1"/>
              <a:t>Dónde</a:t>
            </a:r>
            <a:r>
              <a:rPr lang="en-US" sz="2400" b="1" dirty="0"/>
              <a:t> vives?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Vivo </a:t>
            </a:r>
            <a:r>
              <a:rPr lang="en-US" sz="2400" b="1" dirty="0" err="1"/>
              <a:t>en</a:t>
            </a:r>
            <a:r>
              <a:rPr lang="en-US" sz="2400" b="1" dirty="0"/>
              <a:t> 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2C37C0-24A3-CF2E-0F14-A44D15F465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4089" y="2222287"/>
            <a:ext cx="5029200" cy="36387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s-ES" sz="2400" b="1" dirty="0"/>
              <a:t>What’s your name?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2400" b="1" dirty="0"/>
              <a:t>My name is …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2400" b="1" dirty="0"/>
              <a:t>Where are you from?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2400" b="1" dirty="0"/>
              <a:t>I am from …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2400" b="1" dirty="0"/>
              <a:t>Where do you live?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2400" b="1" dirty="0"/>
              <a:t>I live in …</a:t>
            </a:r>
          </a:p>
        </p:txBody>
      </p:sp>
    </p:spTree>
    <p:extLst>
      <p:ext uri="{BB962C8B-B14F-4D97-AF65-F5344CB8AC3E}">
        <p14:creationId xmlns:p14="http://schemas.microsoft.com/office/powerpoint/2010/main" val="30671008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DB2E7-C162-732C-AEBB-530424488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Review – Greetings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00A9D-3101-4E58-096A-B0B1DDCDDF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8711" y="2222287"/>
            <a:ext cx="5029200" cy="36387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¿</a:t>
            </a:r>
            <a:r>
              <a:rPr lang="en-US" sz="2400" b="1" dirty="0" err="1"/>
              <a:t>Cómo</a:t>
            </a:r>
            <a:r>
              <a:rPr lang="en-US" sz="2400" b="1" dirty="0"/>
              <a:t> </a:t>
            </a:r>
            <a:r>
              <a:rPr lang="en-US" sz="2400" b="1" dirty="0" err="1"/>
              <a:t>estás</a:t>
            </a:r>
            <a:r>
              <a:rPr lang="en-US" sz="2400" b="1" dirty="0"/>
              <a:t>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 err="1"/>
              <a:t>Estoy</a:t>
            </a:r>
            <a:r>
              <a:rPr lang="en-US" sz="2400" b="1" dirty="0"/>
              <a:t> bien, mal, </a:t>
            </a:r>
            <a:r>
              <a:rPr lang="en-US" sz="2400" b="1" dirty="0" err="1"/>
              <a:t>más</a:t>
            </a:r>
            <a:r>
              <a:rPr lang="en-US" sz="2400" b="1" dirty="0"/>
              <a:t> o </a:t>
            </a:r>
            <a:r>
              <a:rPr lang="en-US" sz="2400" b="1" dirty="0" err="1"/>
              <a:t>menos</a:t>
            </a:r>
            <a:r>
              <a:rPr lang="en-US" sz="2400" b="1" dirty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¿</a:t>
            </a:r>
            <a:r>
              <a:rPr lang="en-US" sz="2400" b="1" dirty="0" err="1"/>
              <a:t>Cuántos</a:t>
            </a:r>
            <a:r>
              <a:rPr lang="en-US" sz="2400" b="1" dirty="0"/>
              <a:t> </a:t>
            </a:r>
            <a:r>
              <a:rPr lang="en-US" sz="2400" b="1" dirty="0" err="1"/>
              <a:t>años</a:t>
            </a:r>
            <a:r>
              <a:rPr lang="en-US" sz="2400" b="1" dirty="0"/>
              <a:t> </a:t>
            </a:r>
            <a:r>
              <a:rPr lang="en-US" sz="2400" b="1" dirty="0" err="1"/>
              <a:t>tienes</a:t>
            </a:r>
            <a:r>
              <a:rPr lang="en-US" sz="2400" b="1" dirty="0"/>
              <a:t>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Tengo # </a:t>
            </a:r>
            <a:r>
              <a:rPr lang="en-US" sz="2400" b="1" dirty="0" err="1"/>
              <a:t>años</a:t>
            </a:r>
            <a:r>
              <a:rPr lang="en-US" sz="2400" b="1" dirty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¿</a:t>
            </a:r>
            <a:r>
              <a:rPr lang="en-US" sz="2400" b="1" dirty="0" err="1"/>
              <a:t>Dónde</a:t>
            </a:r>
            <a:r>
              <a:rPr lang="en-US" sz="2400" b="1" dirty="0"/>
              <a:t> </a:t>
            </a:r>
            <a:r>
              <a:rPr lang="en-US" sz="2400" b="1" dirty="0" err="1"/>
              <a:t>trabajas</a:t>
            </a:r>
            <a:r>
              <a:rPr lang="en-US" sz="2400" b="1" dirty="0"/>
              <a:t>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 err="1"/>
              <a:t>Yo</a:t>
            </a:r>
            <a:r>
              <a:rPr lang="en-US" sz="2400" b="1" dirty="0"/>
              <a:t> </a:t>
            </a:r>
            <a:r>
              <a:rPr lang="en-US" sz="2400" b="1" dirty="0" err="1"/>
              <a:t>trabajo</a:t>
            </a:r>
            <a:r>
              <a:rPr lang="en-US" sz="2400" b="1" dirty="0"/>
              <a:t> </a:t>
            </a:r>
            <a:r>
              <a:rPr lang="en-US" sz="2400" b="1" dirty="0" err="1"/>
              <a:t>en</a:t>
            </a:r>
            <a:r>
              <a:rPr lang="en-US" sz="2400" b="1" dirty="0"/>
              <a:t> 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2C37C0-24A3-CF2E-0F14-A44D15F465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4089" y="2222287"/>
            <a:ext cx="5029200" cy="36387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s-ES" sz="2400" b="1" dirty="0"/>
              <a:t>How are you?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2400" b="1" dirty="0"/>
              <a:t>I am (fine, bad, more or less)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2400" b="1" dirty="0"/>
              <a:t>How old are you?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2400" b="1" dirty="0"/>
              <a:t>I am # years old.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2400" b="1" dirty="0"/>
              <a:t>Where do you work?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2400" b="1" dirty="0"/>
              <a:t>I work in …</a:t>
            </a:r>
          </a:p>
        </p:txBody>
      </p:sp>
    </p:spTree>
    <p:extLst>
      <p:ext uri="{BB962C8B-B14F-4D97-AF65-F5344CB8AC3E}">
        <p14:creationId xmlns:p14="http://schemas.microsoft.com/office/powerpoint/2010/main" val="33908205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DB2E7-C162-732C-AEBB-530424488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Review – Greetings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00A9D-3101-4E58-096A-B0B1DDCDDF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8711" y="2222287"/>
            <a:ext cx="5029200" cy="36387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b="1" dirty="0" err="1"/>
              <a:t>Mucho</a:t>
            </a:r>
            <a:r>
              <a:rPr lang="en-US" sz="2400" b="1" dirty="0"/>
              <a:t> gusto.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Buenos días.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 err="1"/>
              <a:t>Buenas</a:t>
            </a:r>
            <a:r>
              <a:rPr lang="en-US" sz="2400" b="1" dirty="0"/>
              <a:t> </a:t>
            </a:r>
            <a:r>
              <a:rPr lang="en-US" sz="2400" b="1" dirty="0" err="1"/>
              <a:t>tardes</a:t>
            </a:r>
            <a:r>
              <a:rPr lang="en-US" sz="2400" b="1" dirty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 err="1"/>
              <a:t>Buenas</a:t>
            </a:r>
            <a:r>
              <a:rPr lang="en-US" sz="2400" b="1" dirty="0"/>
              <a:t> </a:t>
            </a:r>
            <a:r>
              <a:rPr lang="en-US" sz="2400" b="1" dirty="0" err="1"/>
              <a:t>noches</a:t>
            </a:r>
            <a:r>
              <a:rPr lang="en-US" sz="2400" b="1" dirty="0"/>
              <a:t>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2C37C0-24A3-CF2E-0F14-A44D15F465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2222286"/>
            <a:ext cx="5029200" cy="36387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s-ES" sz="2400" b="1" dirty="0"/>
              <a:t>Nice to meet you.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2400" b="1" dirty="0"/>
              <a:t>Good morning.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2400" b="1" dirty="0"/>
              <a:t>Good afternoon.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2400" b="1" dirty="0"/>
              <a:t>Good night.</a:t>
            </a:r>
          </a:p>
        </p:txBody>
      </p:sp>
    </p:spTree>
    <p:extLst>
      <p:ext uri="{BB962C8B-B14F-4D97-AF65-F5344CB8AC3E}">
        <p14:creationId xmlns:p14="http://schemas.microsoft.com/office/powerpoint/2010/main" val="31222142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41A59C-921C-DE30-2D3B-7FF433790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FE86A0-9450-54F6-065D-FAF2048B1384}"/>
              </a:ext>
            </a:extLst>
          </p:cNvPr>
          <p:cNvSpPr txBox="1"/>
          <p:nvPr/>
        </p:nvSpPr>
        <p:spPr>
          <a:xfrm>
            <a:off x="-152400" y="2170234"/>
            <a:ext cx="12496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/>
              <a:t>EL VERBO ESTAR: the </a:t>
            </a:r>
          </a:p>
          <a:p>
            <a:pPr algn="ctr"/>
            <a:r>
              <a:rPr lang="en-US" sz="7200" b="1" dirty="0"/>
              <a:t>verb TO BE </a:t>
            </a:r>
          </a:p>
        </p:txBody>
      </p:sp>
    </p:spTree>
    <p:extLst>
      <p:ext uri="{BB962C8B-B14F-4D97-AF65-F5344CB8AC3E}">
        <p14:creationId xmlns:p14="http://schemas.microsoft.com/office/powerpoint/2010/main" val="4258382039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D2C8D-5F2F-ECEC-F31E-2AD0655A3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Verbo </a:t>
            </a:r>
            <a:r>
              <a:rPr lang="en-US" sz="4800" dirty="0" err="1"/>
              <a:t>estar</a:t>
            </a:r>
            <a:r>
              <a:rPr lang="en-US" sz="4800" dirty="0"/>
              <a:t> - singular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6DF9B-723A-76B0-32AB-1568EEB33A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1" dirty="0"/>
              <a:t>Singular Subject Pronouns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30304D-E82D-0769-5CE5-FA315F2B42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b="1" dirty="0" err="1"/>
              <a:t>Yo</a:t>
            </a:r>
            <a:r>
              <a:rPr lang="en-US" sz="2400" b="1" dirty="0"/>
              <a:t> - I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Tú – You informal, singular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El - He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Ella -She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 err="1"/>
              <a:t>Usted</a:t>
            </a:r>
            <a:r>
              <a:rPr lang="en-US" sz="2400" b="1" dirty="0"/>
              <a:t> – You formal, singular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88271D-25CA-F726-62A3-1781B7D207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800" b="1" dirty="0"/>
              <a:t>Verbo </a:t>
            </a:r>
            <a:r>
              <a:rPr lang="en-US" sz="2800" b="1" dirty="0" err="1"/>
              <a:t>Estar</a:t>
            </a:r>
            <a:endParaRPr lang="en-US" sz="28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2C4418-4038-1C07-0783-6FFA2C99229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 </a:t>
            </a:r>
            <a:r>
              <a:rPr lang="en-US" sz="2400" b="1" dirty="0" err="1"/>
              <a:t>Yo</a:t>
            </a:r>
            <a:r>
              <a:rPr lang="en-US" sz="2400" b="1" dirty="0"/>
              <a:t> </a:t>
            </a:r>
            <a:r>
              <a:rPr lang="en-US" sz="2400" b="1" dirty="0" err="1"/>
              <a:t>estoy</a:t>
            </a:r>
            <a:r>
              <a:rPr lang="en-US" sz="2400" b="1" dirty="0"/>
              <a:t> – I am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Tú </a:t>
            </a:r>
            <a:r>
              <a:rPr lang="en-US" sz="2400" b="1" dirty="0" err="1"/>
              <a:t>estás</a:t>
            </a:r>
            <a:r>
              <a:rPr lang="en-US" sz="2400" b="1" dirty="0"/>
              <a:t> – You are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El </a:t>
            </a:r>
            <a:r>
              <a:rPr lang="en-US" sz="2400" b="1" dirty="0" err="1"/>
              <a:t>está</a:t>
            </a:r>
            <a:r>
              <a:rPr lang="en-US" sz="2400" b="1" dirty="0"/>
              <a:t> – He is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Ella </a:t>
            </a:r>
            <a:r>
              <a:rPr lang="en-US" sz="2400" b="1" dirty="0" err="1"/>
              <a:t>está</a:t>
            </a:r>
            <a:r>
              <a:rPr lang="en-US" sz="2400" b="1" dirty="0"/>
              <a:t> – She is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 err="1"/>
              <a:t>Usted</a:t>
            </a:r>
            <a:r>
              <a:rPr lang="en-US" sz="2400" b="1" dirty="0"/>
              <a:t> </a:t>
            </a:r>
            <a:r>
              <a:rPr lang="en-US" sz="2400" b="1" dirty="0" err="1"/>
              <a:t>está</a:t>
            </a:r>
            <a:r>
              <a:rPr lang="en-US" sz="2400" b="1" dirty="0"/>
              <a:t> – You are</a:t>
            </a:r>
          </a:p>
        </p:txBody>
      </p:sp>
    </p:spTree>
    <p:extLst>
      <p:ext uri="{BB962C8B-B14F-4D97-AF65-F5344CB8AC3E}">
        <p14:creationId xmlns:p14="http://schemas.microsoft.com/office/powerpoint/2010/main" val="2411440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D2C8D-5F2F-ECEC-F31E-2AD0655A3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Verbo </a:t>
            </a:r>
            <a:r>
              <a:rPr lang="en-US" sz="4800" dirty="0" err="1"/>
              <a:t>estar</a:t>
            </a:r>
            <a:r>
              <a:rPr lang="en-US" sz="4800" dirty="0"/>
              <a:t> - plural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6DF9B-723A-76B0-32AB-1568EEB33A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1" dirty="0"/>
              <a:t>Subject Pronouns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30304D-E82D-0769-5CE5-FA315F2B42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b="1" dirty="0" err="1"/>
              <a:t>Nosotros</a:t>
            </a:r>
            <a:r>
              <a:rPr lang="en-US" sz="2400" b="1" dirty="0"/>
              <a:t> - We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 err="1"/>
              <a:t>Vosotros</a:t>
            </a:r>
            <a:r>
              <a:rPr lang="en-US" sz="2400" b="1" dirty="0"/>
              <a:t> – You all informal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 err="1"/>
              <a:t>Ustedes</a:t>
            </a:r>
            <a:r>
              <a:rPr lang="en-US" sz="2400" b="1" dirty="0"/>
              <a:t> – You all formal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 err="1"/>
              <a:t>Ellos</a:t>
            </a:r>
            <a:r>
              <a:rPr lang="en-US" sz="2400" b="1" dirty="0"/>
              <a:t> –They (masculine/mix)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 err="1"/>
              <a:t>Ellas</a:t>
            </a:r>
            <a:r>
              <a:rPr lang="en-US" sz="2400" b="1" dirty="0"/>
              <a:t> – They (female)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88271D-25CA-F726-62A3-1781B7D207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800" b="1" dirty="0"/>
              <a:t>Verbo </a:t>
            </a:r>
            <a:r>
              <a:rPr lang="en-US" sz="2800" b="1" dirty="0" err="1"/>
              <a:t>Estar</a:t>
            </a:r>
            <a:endParaRPr lang="en-US" sz="28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2C4418-4038-1C07-0783-6FFA2C99229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 </a:t>
            </a:r>
            <a:r>
              <a:rPr lang="en-US" sz="2400" b="1" dirty="0" err="1"/>
              <a:t>Nosotros</a:t>
            </a:r>
            <a:r>
              <a:rPr lang="en-US" sz="2400" b="1" dirty="0"/>
              <a:t> </a:t>
            </a:r>
            <a:r>
              <a:rPr lang="en-US" sz="2400" b="1" dirty="0" err="1"/>
              <a:t>estamos</a:t>
            </a:r>
            <a:endParaRPr lang="en-US" sz="24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 err="1"/>
              <a:t>Vosotros</a:t>
            </a:r>
            <a:r>
              <a:rPr lang="en-US" sz="2400" b="1" dirty="0"/>
              <a:t> </a:t>
            </a:r>
            <a:r>
              <a:rPr lang="en-US" sz="2400" b="1" dirty="0" err="1"/>
              <a:t>estáis</a:t>
            </a:r>
            <a:endParaRPr lang="en-US" sz="24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 err="1"/>
              <a:t>Ustedes</a:t>
            </a:r>
            <a:r>
              <a:rPr lang="en-US" sz="2400" b="1" dirty="0"/>
              <a:t> </a:t>
            </a:r>
            <a:r>
              <a:rPr lang="en-US" sz="2400" b="1" dirty="0" err="1"/>
              <a:t>están</a:t>
            </a:r>
            <a:endParaRPr lang="en-US" sz="24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 err="1"/>
              <a:t>Ellos</a:t>
            </a:r>
            <a:r>
              <a:rPr lang="en-US" sz="2400" b="1" dirty="0"/>
              <a:t> </a:t>
            </a:r>
            <a:r>
              <a:rPr lang="en-US" sz="2400" b="1" dirty="0" err="1"/>
              <a:t>están</a:t>
            </a:r>
            <a:endParaRPr lang="en-US" sz="24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 err="1"/>
              <a:t>Ellas</a:t>
            </a:r>
            <a:r>
              <a:rPr lang="en-US" sz="2400" b="1" dirty="0"/>
              <a:t> </a:t>
            </a:r>
            <a:r>
              <a:rPr lang="en-US" sz="2400" b="1" dirty="0" err="1"/>
              <a:t>están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312665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3ABC0-266F-97DA-7B95-F8D5077BC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PRACTICE – Pronouns &amp; Verb ESTAR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7AAF1D-908A-668B-7E68-25A25868DA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 err="1"/>
              <a:t>Inglés</a:t>
            </a:r>
            <a:endParaRPr lang="en-US" sz="32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BB8A6A-2BFF-445E-ABF6-E82036336C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4729" y="2751137"/>
            <a:ext cx="5212080" cy="347472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200" dirty="0"/>
              <a:t>I am in the airport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200" dirty="0"/>
              <a:t> They are in the coffee.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200" dirty="0"/>
              <a:t>She is in the beach.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200" dirty="0"/>
              <a:t> Are you at work?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200" dirty="0"/>
              <a:t> He is in the store.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200" dirty="0"/>
              <a:t>You formal are in the church.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200" dirty="0"/>
              <a:t>We are in the bank.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200" dirty="0"/>
              <a:t> You all are in the hotel.</a:t>
            </a:r>
            <a:endParaRPr lang="en-US" sz="22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C50946-6A6B-8FF9-F79F-078A0E98A0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200" b="1" dirty="0" err="1"/>
              <a:t>Español</a:t>
            </a:r>
            <a:endParaRPr lang="en-US" sz="32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915C82-E046-5DF8-09B2-74377EFA62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7414" y="2751137"/>
            <a:ext cx="5303520" cy="347472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dirty="0" err="1"/>
              <a:t>Yo</a:t>
            </a:r>
            <a:r>
              <a:rPr lang="en-US" sz="2000" dirty="0"/>
              <a:t> </a:t>
            </a:r>
            <a:r>
              <a:rPr lang="en-US" sz="2000" dirty="0" err="1"/>
              <a:t>estoy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el</a:t>
            </a:r>
            <a:r>
              <a:rPr lang="en-US" sz="2000" dirty="0"/>
              <a:t> </a:t>
            </a:r>
            <a:r>
              <a:rPr lang="en-US" sz="2000" dirty="0" err="1"/>
              <a:t>aeropuerto</a:t>
            </a:r>
            <a:r>
              <a:rPr lang="en-US" sz="2000" dirty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 </a:t>
            </a:r>
            <a:r>
              <a:rPr lang="en-US" sz="2000" dirty="0" err="1"/>
              <a:t>Ellos</a:t>
            </a:r>
            <a:r>
              <a:rPr lang="en-US" sz="2000" dirty="0"/>
              <a:t> </a:t>
            </a:r>
            <a:r>
              <a:rPr lang="en-US" sz="2000" dirty="0" err="1"/>
              <a:t>están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el</a:t>
            </a:r>
            <a:r>
              <a:rPr lang="en-US" sz="2000" dirty="0"/>
              <a:t> café.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 Ella </a:t>
            </a:r>
            <a:r>
              <a:rPr lang="en-US" sz="2000" dirty="0" err="1"/>
              <a:t>está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la playa.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 ¿</a:t>
            </a:r>
            <a:r>
              <a:rPr lang="en-US" sz="2000" dirty="0" err="1"/>
              <a:t>Estás</a:t>
            </a:r>
            <a:r>
              <a:rPr lang="en-US" sz="2000" dirty="0"/>
              <a:t> </a:t>
            </a:r>
            <a:r>
              <a:rPr lang="en-US" sz="2000" dirty="0" err="1"/>
              <a:t>tú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el</a:t>
            </a:r>
            <a:r>
              <a:rPr lang="en-US" sz="2000" dirty="0"/>
              <a:t> </a:t>
            </a:r>
            <a:r>
              <a:rPr lang="en-US" sz="2000" dirty="0" err="1"/>
              <a:t>trabajo</a:t>
            </a:r>
            <a:r>
              <a:rPr lang="en-US" sz="2000" dirty="0"/>
              <a:t>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El </a:t>
            </a:r>
            <a:r>
              <a:rPr lang="en-US" sz="2000" dirty="0" err="1"/>
              <a:t>está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la tienda.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 err="1"/>
              <a:t>Usted</a:t>
            </a:r>
            <a:r>
              <a:rPr lang="en-US" sz="2000" dirty="0"/>
              <a:t> </a:t>
            </a:r>
            <a:r>
              <a:rPr lang="en-US" sz="2000" dirty="0" err="1"/>
              <a:t>está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la </a:t>
            </a:r>
            <a:r>
              <a:rPr lang="en-US" sz="2000" dirty="0" err="1"/>
              <a:t>iglesia</a:t>
            </a:r>
            <a:r>
              <a:rPr lang="en-US" sz="2000" dirty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 err="1"/>
              <a:t>Nosotros</a:t>
            </a:r>
            <a:r>
              <a:rPr lang="en-US" sz="2000" dirty="0"/>
              <a:t> </a:t>
            </a:r>
            <a:r>
              <a:rPr lang="en-US" sz="2000" dirty="0" err="1"/>
              <a:t>estamos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el</a:t>
            </a:r>
            <a:r>
              <a:rPr lang="en-US" sz="2000" dirty="0"/>
              <a:t> banco.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 err="1"/>
              <a:t>Ustedes</a:t>
            </a:r>
            <a:r>
              <a:rPr lang="en-US" sz="2000" dirty="0"/>
              <a:t> </a:t>
            </a:r>
            <a:r>
              <a:rPr lang="en-US" sz="2000" dirty="0" err="1"/>
              <a:t>están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el</a:t>
            </a:r>
            <a:r>
              <a:rPr lang="en-US" sz="2000" dirty="0"/>
              <a:t> hotel. </a:t>
            </a:r>
          </a:p>
        </p:txBody>
      </p:sp>
    </p:spTree>
    <p:extLst>
      <p:ext uri="{BB962C8B-B14F-4D97-AF65-F5344CB8AC3E}">
        <p14:creationId xmlns:p14="http://schemas.microsoft.com/office/powerpoint/2010/main" val="199704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03B5E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ACECE1E4-636E-48DB-87ED-4A76DC93378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1871</TotalTime>
  <Words>1370</Words>
  <Application>Microsoft Office PowerPoint</Application>
  <PresentationFormat>Widescreen</PresentationFormat>
  <Paragraphs>316</Paragraphs>
  <Slides>28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Century Gothic</vt:lpstr>
      <vt:lpstr>Wingdings</vt:lpstr>
      <vt:lpstr>Wingdings 2</vt:lpstr>
      <vt:lpstr>Quotable</vt:lpstr>
      <vt:lpstr>Beginner Part 2</vt:lpstr>
      <vt:lpstr>PowerPoint Presentation</vt:lpstr>
      <vt:lpstr>Review – Greetings</vt:lpstr>
      <vt:lpstr>Review – Greetings</vt:lpstr>
      <vt:lpstr>Review – Greetings</vt:lpstr>
      <vt:lpstr>PowerPoint Presentation</vt:lpstr>
      <vt:lpstr>Verbo estar - singular</vt:lpstr>
      <vt:lpstr>Verbo estar - plural</vt:lpstr>
      <vt:lpstr>PRACTICE – Pronouns &amp; Verb ESTAR</vt:lpstr>
      <vt:lpstr>PowerPoint Presentation</vt:lpstr>
      <vt:lpstr>Review - Directions</vt:lpstr>
      <vt:lpstr>Adjectives in Spanish</vt:lpstr>
      <vt:lpstr>Adjectives practice</vt:lpstr>
      <vt:lpstr>Conversation Practice </vt:lpstr>
      <vt:lpstr>PowerPoint Presentation</vt:lpstr>
      <vt:lpstr>PowerPoint Presentation</vt:lpstr>
      <vt:lpstr>PowerPoint Presentation</vt:lpstr>
      <vt:lpstr>Builder Phrases: Conversation Practice</vt:lpstr>
      <vt:lpstr>PowerPoint Presentation</vt:lpstr>
      <vt:lpstr>El vocabulario – las estaciones</vt:lpstr>
      <vt:lpstr>Frases – El clima</vt:lpstr>
      <vt:lpstr>PowerPoint Presentation</vt:lpstr>
      <vt:lpstr>El vocabulario – los días de la semana</vt:lpstr>
      <vt:lpstr>CONVERSATION PRACTICE</vt:lpstr>
      <vt:lpstr>PowerPoint Presentation</vt:lpstr>
      <vt:lpstr>El vocabulario – los meses del año</vt:lpstr>
      <vt:lpstr>CONVERSATION PRACTICE</vt:lpstr>
      <vt:lpstr>¡Hasta la próxima semana!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Vamos a viajar</dc:title>
  <dc:creator>Emma Garcia</dc:creator>
  <cp:lastModifiedBy>Don Anderson</cp:lastModifiedBy>
  <cp:revision>67</cp:revision>
  <dcterms:created xsi:type="dcterms:W3CDTF">2022-06-07T13:31:42Z</dcterms:created>
  <dcterms:modified xsi:type="dcterms:W3CDTF">2025-01-20T19:44:22Z</dcterms:modified>
</cp:coreProperties>
</file>