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18"/>
  </p:notesMasterIdLst>
  <p:sldIdLst>
    <p:sldId id="346" r:id="rId2"/>
    <p:sldId id="347" r:id="rId3"/>
    <p:sldId id="335" r:id="rId4"/>
    <p:sldId id="296" r:id="rId5"/>
    <p:sldId id="268" r:id="rId6"/>
    <p:sldId id="345" r:id="rId7"/>
    <p:sldId id="348" r:id="rId8"/>
    <p:sldId id="280" r:id="rId9"/>
    <p:sldId id="338" r:id="rId10"/>
    <p:sldId id="349" r:id="rId11"/>
    <p:sldId id="341" r:id="rId12"/>
    <p:sldId id="343" r:id="rId13"/>
    <p:sldId id="342" r:id="rId14"/>
    <p:sldId id="321" r:id="rId15"/>
    <p:sldId id="339" r:id="rId16"/>
    <p:sldId id="33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3661" autoAdjust="0"/>
  </p:normalViewPr>
  <p:slideViewPr>
    <p:cSldViewPr snapToGrid="0">
      <p:cViewPr varScale="1">
        <p:scale>
          <a:sx n="79" d="100"/>
          <a:sy n="79" d="100"/>
        </p:scale>
        <p:origin x="91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2CD5B-004A-4084-87E8-F3641E535C8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7EF9-9609-416D-A3D1-A64F3250B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GT" b="1" dirty="0" err="1"/>
              <a:t>Dear</a:t>
            </a:r>
            <a:r>
              <a:rPr lang="es-GT" b="1" dirty="0"/>
              <a:t> </a:t>
            </a:r>
            <a:r>
              <a:rPr lang="es-GT" b="1" dirty="0" err="1"/>
              <a:t>teacher</a:t>
            </a:r>
            <a:r>
              <a:rPr lang="es-GT" b="1" dirty="0"/>
              <a:t>: </a:t>
            </a:r>
            <a:r>
              <a:rPr lang="es-GT" b="1" dirty="0" err="1"/>
              <a:t>there</a:t>
            </a:r>
            <a:r>
              <a:rPr lang="es-GT" b="1" dirty="0"/>
              <a:t> are </a:t>
            </a:r>
            <a:r>
              <a:rPr lang="es-GT" b="1" dirty="0" err="1"/>
              <a:t>some</a:t>
            </a:r>
            <a:r>
              <a:rPr lang="es-GT" b="1" dirty="0"/>
              <a:t> notes at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end</a:t>
            </a:r>
            <a:r>
              <a:rPr lang="es-GT" b="1" dirty="0"/>
              <a:t> </a:t>
            </a:r>
            <a:r>
              <a:rPr lang="es-GT" b="1" dirty="0" err="1"/>
              <a:t>of</a:t>
            </a:r>
            <a:r>
              <a:rPr lang="es-GT" b="1" dirty="0"/>
              <a:t> </a:t>
            </a:r>
            <a:r>
              <a:rPr lang="es-GT" b="1" dirty="0" err="1"/>
              <a:t>certain</a:t>
            </a:r>
            <a:r>
              <a:rPr lang="es-GT" b="1" dirty="0"/>
              <a:t> </a:t>
            </a:r>
            <a:r>
              <a:rPr lang="es-GT" b="1" dirty="0" err="1"/>
              <a:t>slides</a:t>
            </a:r>
            <a:r>
              <a:rPr lang="es-GT" b="1" dirty="0"/>
              <a:t> </a:t>
            </a:r>
            <a:r>
              <a:rPr lang="es-GT" b="1" dirty="0" err="1"/>
              <a:t>for</a:t>
            </a:r>
            <a:r>
              <a:rPr lang="es-GT" b="1" dirty="0"/>
              <a:t> </a:t>
            </a:r>
            <a:r>
              <a:rPr lang="es-GT" b="1" dirty="0" err="1"/>
              <a:t>your</a:t>
            </a:r>
            <a:r>
              <a:rPr lang="es-GT" b="1" dirty="0"/>
              <a:t> </a:t>
            </a:r>
            <a:r>
              <a:rPr lang="es-GT" b="1" dirty="0" err="1"/>
              <a:t>reference</a:t>
            </a:r>
            <a:r>
              <a:rPr lang="es-GT" b="1" dirty="0"/>
              <a:t>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1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b="1" dirty="0"/>
              <a:t>TEACHER: after </a:t>
            </a:r>
            <a:r>
              <a:rPr lang="es-GT" b="1" dirty="0" err="1"/>
              <a:t>you</a:t>
            </a:r>
            <a:r>
              <a:rPr lang="es-GT" b="1" dirty="0"/>
              <a:t> </a:t>
            </a:r>
            <a:r>
              <a:rPr lang="es-GT" b="1" dirty="0" err="1"/>
              <a:t>review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vocabulary</a:t>
            </a:r>
            <a:r>
              <a:rPr lang="es-GT" b="1" dirty="0"/>
              <a:t>, </a:t>
            </a:r>
            <a:r>
              <a:rPr lang="es-GT" b="1" dirty="0" err="1"/>
              <a:t>send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participants</a:t>
            </a:r>
            <a:r>
              <a:rPr lang="es-GT" b="1" dirty="0"/>
              <a:t> </a:t>
            </a:r>
            <a:r>
              <a:rPr lang="es-GT" b="1" dirty="0" err="1"/>
              <a:t>to</a:t>
            </a:r>
            <a:r>
              <a:rPr lang="es-GT" b="1" dirty="0"/>
              <a:t> </a:t>
            </a:r>
            <a:r>
              <a:rPr lang="es-GT" b="1" dirty="0" err="1"/>
              <a:t>breakout</a:t>
            </a:r>
            <a:r>
              <a:rPr lang="es-GT" b="1" dirty="0"/>
              <a:t> </a:t>
            </a:r>
            <a:r>
              <a:rPr lang="es-GT" b="1" dirty="0" err="1"/>
              <a:t>rooms</a:t>
            </a:r>
            <a:r>
              <a:rPr lang="es-GT" b="1" dirty="0"/>
              <a:t>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3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b="1" dirty="0"/>
              <a:t>TEACHER: after </a:t>
            </a:r>
            <a:r>
              <a:rPr lang="es-GT" b="1" dirty="0" err="1"/>
              <a:t>you</a:t>
            </a:r>
            <a:r>
              <a:rPr lang="es-GT" b="1" dirty="0"/>
              <a:t> </a:t>
            </a:r>
            <a:r>
              <a:rPr lang="es-GT" b="1" dirty="0" err="1"/>
              <a:t>review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vocabulary</a:t>
            </a:r>
            <a:r>
              <a:rPr lang="es-GT" b="1" dirty="0"/>
              <a:t>, </a:t>
            </a:r>
            <a:r>
              <a:rPr lang="es-GT" b="1" dirty="0" err="1"/>
              <a:t>send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participants</a:t>
            </a:r>
            <a:r>
              <a:rPr lang="es-GT" b="1" dirty="0"/>
              <a:t> </a:t>
            </a:r>
            <a:r>
              <a:rPr lang="es-GT" b="1" dirty="0" err="1"/>
              <a:t>to</a:t>
            </a:r>
            <a:r>
              <a:rPr lang="es-GT" b="1" dirty="0"/>
              <a:t> </a:t>
            </a:r>
            <a:r>
              <a:rPr lang="es-GT" b="1" dirty="0" err="1"/>
              <a:t>breakout</a:t>
            </a:r>
            <a:r>
              <a:rPr lang="es-GT" b="1" dirty="0"/>
              <a:t> </a:t>
            </a:r>
            <a:r>
              <a:rPr lang="es-GT" b="1" dirty="0" err="1"/>
              <a:t>rooms</a:t>
            </a:r>
            <a:r>
              <a:rPr lang="es-GT" b="1" dirty="0"/>
              <a:t>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1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b="1" dirty="0"/>
              <a:t>TEACHER: after </a:t>
            </a:r>
            <a:r>
              <a:rPr lang="es-GT" b="1" dirty="0" err="1"/>
              <a:t>you</a:t>
            </a:r>
            <a:r>
              <a:rPr lang="es-GT" b="1" dirty="0"/>
              <a:t> </a:t>
            </a:r>
            <a:r>
              <a:rPr lang="es-GT" b="1" dirty="0" err="1"/>
              <a:t>review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vocabulary</a:t>
            </a:r>
            <a:r>
              <a:rPr lang="es-GT" b="1" dirty="0"/>
              <a:t>, </a:t>
            </a:r>
            <a:r>
              <a:rPr lang="es-GT" b="1" dirty="0" err="1"/>
              <a:t>send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participants</a:t>
            </a:r>
            <a:r>
              <a:rPr lang="es-GT" b="1" dirty="0"/>
              <a:t> </a:t>
            </a:r>
            <a:r>
              <a:rPr lang="es-GT" b="1" dirty="0" err="1"/>
              <a:t>to</a:t>
            </a:r>
            <a:r>
              <a:rPr lang="es-GT" b="1" dirty="0"/>
              <a:t> </a:t>
            </a:r>
            <a:r>
              <a:rPr lang="es-GT" b="1" dirty="0" err="1"/>
              <a:t>breakout</a:t>
            </a:r>
            <a:r>
              <a:rPr lang="es-GT" b="1" dirty="0"/>
              <a:t> </a:t>
            </a:r>
            <a:r>
              <a:rPr lang="es-GT" b="1" dirty="0" err="1"/>
              <a:t>rooms</a:t>
            </a:r>
            <a:r>
              <a:rPr lang="es-GT" b="1" dirty="0"/>
              <a:t>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5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b="1" dirty="0"/>
              <a:t>TEACHER: after </a:t>
            </a:r>
            <a:r>
              <a:rPr lang="es-GT" b="1" dirty="0" err="1"/>
              <a:t>you</a:t>
            </a:r>
            <a:r>
              <a:rPr lang="es-GT" b="1" dirty="0"/>
              <a:t> </a:t>
            </a:r>
            <a:r>
              <a:rPr lang="es-GT" b="1" dirty="0" err="1"/>
              <a:t>review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vocabulary</a:t>
            </a:r>
            <a:r>
              <a:rPr lang="es-GT" b="1" dirty="0"/>
              <a:t>, </a:t>
            </a:r>
            <a:r>
              <a:rPr lang="es-GT" b="1" dirty="0" err="1"/>
              <a:t>send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participants</a:t>
            </a:r>
            <a:r>
              <a:rPr lang="es-GT" b="1" dirty="0"/>
              <a:t> </a:t>
            </a:r>
            <a:r>
              <a:rPr lang="es-GT" b="1" dirty="0" err="1"/>
              <a:t>to</a:t>
            </a:r>
            <a:r>
              <a:rPr lang="es-GT" b="1" dirty="0"/>
              <a:t> </a:t>
            </a:r>
            <a:r>
              <a:rPr lang="es-GT" b="1" dirty="0" err="1"/>
              <a:t>breakout</a:t>
            </a:r>
            <a:r>
              <a:rPr lang="es-GT" b="1" dirty="0"/>
              <a:t> </a:t>
            </a:r>
            <a:r>
              <a:rPr lang="es-GT" b="1" dirty="0" err="1"/>
              <a:t>rooms</a:t>
            </a:r>
            <a:r>
              <a:rPr lang="es-GT" b="1" dirty="0"/>
              <a:t> </a:t>
            </a:r>
            <a:r>
              <a:rPr lang="es-GT" b="1" dirty="0" err="1"/>
              <a:t>or</a:t>
            </a:r>
            <a:r>
              <a:rPr lang="es-GT" b="1" dirty="0"/>
              <a:t> do a </a:t>
            </a:r>
            <a:r>
              <a:rPr lang="es-GT" b="1" dirty="0" err="1"/>
              <a:t>whole</a:t>
            </a:r>
            <a:r>
              <a:rPr lang="es-GT" b="1" dirty="0"/>
              <a:t> </a:t>
            </a:r>
            <a:r>
              <a:rPr lang="es-GT" b="1" dirty="0" err="1"/>
              <a:t>class</a:t>
            </a:r>
            <a:r>
              <a:rPr lang="es-GT" b="1" dirty="0"/>
              <a:t> </a:t>
            </a:r>
            <a:r>
              <a:rPr lang="es-GT" b="1" dirty="0" err="1"/>
              <a:t>conversation</a:t>
            </a:r>
            <a:r>
              <a:rPr lang="es-GT" b="1" dirty="0"/>
              <a:t>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92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37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97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GT" b="1" dirty="0"/>
              <a:t>TEACHER: after </a:t>
            </a:r>
            <a:r>
              <a:rPr lang="es-GT" b="1" dirty="0" err="1"/>
              <a:t>you</a:t>
            </a:r>
            <a:r>
              <a:rPr lang="es-GT" b="1" dirty="0"/>
              <a:t> </a:t>
            </a:r>
            <a:r>
              <a:rPr lang="es-GT" b="1" dirty="0" err="1"/>
              <a:t>review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vocabulary</a:t>
            </a:r>
            <a:r>
              <a:rPr lang="es-GT" b="1" dirty="0"/>
              <a:t> </a:t>
            </a:r>
            <a:r>
              <a:rPr lang="es-GT" b="1" dirty="0" err="1"/>
              <a:t>encourage</a:t>
            </a:r>
            <a:r>
              <a:rPr lang="es-GT" b="1" dirty="0"/>
              <a:t> </a:t>
            </a:r>
            <a:r>
              <a:rPr lang="es-GT" b="1" dirty="0" err="1"/>
              <a:t>students</a:t>
            </a:r>
            <a:r>
              <a:rPr lang="es-GT" b="1" dirty="0"/>
              <a:t> </a:t>
            </a:r>
            <a:r>
              <a:rPr lang="es-GT" b="1" dirty="0" err="1"/>
              <a:t>to</a:t>
            </a:r>
            <a:r>
              <a:rPr lang="es-GT" b="1" dirty="0"/>
              <a:t> complete </a:t>
            </a:r>
            <a:r>
              <a:rPr lang="es-GT" b="1" dirty="0" err="1"/>
              <a:t>the</a:t>
            </a:r>
            <a:r>
              <a:rPr lang="es-GT" b="1" dirty="0"/>
              <a:t> </a:t>
            </a:r>
            <a:r>
              <a:rPr lang="es-GT" b="1" dirty="0" err="1"/>
              <a:t>following</a:t>
            </a:r>
            <a:r>
              <a:rPr lang="es-GT" b="1" dirty="0"/>
              <a:t> </a:t>
            </a:r>
            <a:r>
              <a:rPr lang="es-GT" b="1" dirty="0" err="1"/>
              <a:t>sentences</a:t>
            </a:r>
            <a:r>
              <a:rPr lang="es-GT" b="1" dirty="0"/>
              <a:t> </a:t>
            </a:r>
            <a:r>
              <a:rPr lang="es-GT" b="1" dirty="0" err="1"/>
              <a:t>using</a:t>
            </a:r>
            <a:r>
              <a:rPr lang="es-GT" b="1" dirty="0"/>
              <a:t> </a:t>
            </a:r>
            <a:r>
              <a:rPr lang="es-GT" b="1" dirty="0" err="1"/>
              <a:t>the</a:t>
            </a:r>
            <a:r>
              <a:rPr lang="es-GT" b="1" dirty="0"/>
              <a:t> SER </a:t>
            </a:r>
            <a:r>
              <a:rPr lang="es-GT" b="1" dirty="0" err="1"/>
              <a:t>verb</a:t>
            </a:r>
            <a:r>
              <a:rPr lang="es-GT" b="1" dirty="0"/>
              <a:t> as a </a:t>
            </a:r>
            <a:r>
              <a:rPr lang="es-GT" b="1" dirty="0" err="1"/>
              <a:t>whole</a:t>
            </a:r>
            <a:r>
              <a:rPr lang="es-GT" b="1" dirty="0"/>
              <a:t> </a:t>
            </a:r>
            <a:r>
              <a:rPr lang="es-GT" b="1" dirty="0" err="1"/>
              <a:t>class</a:t>
            </a:r>
            <a:r>
              <a:rPr lang="es-GT" b="1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7EF9-9609-416D-A3D1-A64F3250BE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8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9973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419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3165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0068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59959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7439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8546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7019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309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8544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727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6497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5543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9858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67EDB11-C0EA-487A-8C22-AE3FBA35FAF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73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D0A7-7890-351E-9FD2-245D30298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5019705"/>
            <a:ext cx="10572000" cy="779529"/>
          </a:xfrm>
        </p:spPr>
        <p:txBody>
          <a:bodyPr>
            <a:normAutofit/>
          </a:bodyPr>
          <a:lstStyle/>
          <a:p>
            <a:r>
              <a:rPr lang="en-US" sz="4000" dirty="0"/>
              <a:t>Beginner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58851-56FD-78E6-4F02-BDA8E2C88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799234"/>
            <a:ext cx="10572000" cy="434974"/>
          </a:xfrm>
        </p:spPr>
        <p:txBody>
          <a:bodyPr>
            <a:normAutofit/>
          </a:bodyPr>
          <a:lstStyle/>
          <a:p>
            <a:r>
              <a:rPr lang="en-US" b="1" dirty="0"/>
              <a:t>Clase 2</a:t>
            </a:r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0413882B-99A5-4D78-4EEC-07BA2D2EFF3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25" b="-2"/>
          <a:stretch/>
        </p:blipFill>
        <p:spPr>
          <a:xfrm>
            <a:off x="1150011" y="891628"/>
            <a:ext cx="8204586" cy="29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1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0CB109-11ED-7B83-5587-6D072036D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65B8D9-CC79-ACBA-C476-283815FC9D61}"/>
              </a:ext>
            </a:extLst>
          </p:cNvPr>
          <p:cNvSpPr txBox="1"/>
          <p:nvPr/>
        </p:nvSpPr>
        <p:spPr>
          <a:xfrm>
            <a:off x="263236" y="2365411"/>
            <a:ext cx="116655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/>
              <a:t>EL VERBO SER: The verb </a:t>
            </a:r>
          </a:p>
          <a:p>
            <a:pPr algn="ctr"/>
            <a:r>
              <a:rPr lang="en-US" sz="7200" b="1" dirty="0"/>
              <a:t>to be</a:t>
            </a:r>
          </a:p>
        </p:txBody>
      </p:sp>
    </p:spTree>
    <p:extLst>
      <p:ext uri="{BB962C8B-B14F-4D97-AF65-F5344CB8AC3E}">
        <p14:creationId xmlns:p14="http://schemas.microsoft.com/office/powerpoint/2010/main" val="2056934315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7235-041E-37ED-E6F4-B9E04081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43" y="476371"/>
            <a:ext cx="10571998" cy="970450"/>
          </a:xfrm>
        </p:spPr>
        <p:txBody>
          <a:bodyPr/>
          <a:lstStyle/>
          <a:p>
            <a:r>
              <a:rPr lang="en-US" dirty="0"/>
              <a:t>CONJUGACIONES del Verbo Ser – To be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A754E-7A83-6CEB-DC16-970BFCAC1D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/>
              <a:t>Singular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88BEE-5BC9-8415-1CF8-EE357E943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0000" y="3033239"/>
            <a:ext cx="5189856" cy="31099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Yo</a:t>
            </a:r>
            <a:r>
              <a:rPr lang="en-US" sz="2400" b="1" dirty="0"/>
              <a:t> soy –</a:t>
            </a:r>
            <a:r>
              <a:rPr lang="en-US" sz="2400" dirty="0"/>
              <a:t> I am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Tú </a:t>
            </a:r>
            <a:r>
              <a:rPr lang="en-US" sz="2400" b="1" dirty="0" err="1"/>
              <a:t>eres</a:t>
            </a:r>
            <a:r>
              <a:rPr lang="en-US" sz="2400" b="1" dirty="0"/>
              <a:t> – </a:t>
            </a:r>
            <a:r>
              <a:rPr lang="en-US" sz="2400" dirty="0"/>
              <a:t>You are (informal)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El es – </a:t>
            </a:r>
            <a:r>
              <a:rPr lang="en-US" sz="2400" dirty="0"/>
              <a:t>He 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Ella es – </a:t>
            </a:r>
            <a:r>
              <a:rPr lang="en-US" sz="2400" dirty="0"/>
              <a:t>She 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Usted</a:t>
            </a:r>
            <a:r>
              <a:rPr lang="en-US" sz="2400" b="1" dirty="0"/>
              <a:t> es – </a:t>
            </a:r>
            <a:r>
              <a:rPr lang="en-US" sz="2400" dirty="0"/>
              <a:t>You are (formal)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B3B69-5066-86AD-46C3-262609E49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b="1" dirty="0"/>
              <a:t>Plural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ACBB0-ECB6-6620-B4D1-6B9AAC863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19865" y="3033240"/>
            <a:ext cx="6472135" cy="31099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Nosotros</a:t>
            </a:r>
            <a:r>
              <a:rPr lang="en-US" sz="2400" b="1" dirty="0"/>
              <a:t> </a:t>
            </a:r>
            <a:r>
              <a:rPr lang="en-US" sz="2400" b="1" dirty="0" err="1"/>
              <a:t>somos</a:t>
            </a:r>
            <a:r>
              <a:rPr lang="en-US" sz="2400" b="1" dirty="0"/>
              <a:t> – </a:t>
            </a:r>
            <a:r>
              <a:rPr lang="en-US" sz="2400" dirty="0"/>
              <a:t>We 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Vosotros</a:t>
            </a:r>
            <a:r>
              <a:rPr lang="en-US" sz="2400" b="1" dirty="0"/>
              <a:t> </a:t>
            </a:r>
            <a:r>
              <a:rPr lang="en-US" sz="2400" b="1" dirty="0" err="1"/>
              <a:t>sois</a:t>
            </a:r>
            <a:r>
              <a:rPr lang="en-US" sz="2400" b="1" dirty="0"/>
              <a:t> – </a:t>
            </a:r>
            <a:r>
              <a:rPr lang="en-US" sz="2400" dirty="0"/>
              <a:t>You all are(informal)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Ellos</a:t>
            </a:r>
            <a:r>
              <a:rPr lang="en-US" sz="2400" b="1" dirty="0"/>
              <a:t> son – </a:t>
            </a:r>
            <a:r>
              <a:rPr lang="en-US" sz="2400" dirty="0"/>
              <a:t>They are (male/mix)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Ellas</a:t>
            </a:r>
            <a:r>
              <a:rPr lang="en-US" sz="2400" b="1" dirty="0"/>
              <a:t> son – </a:t>
            </a:r>
            <a:r>
              <a:rPr lang="en-US" sz="2400" dirty="0"/>
              <a:t>They are (female)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err="1"/>
              <a:t>Ustedes</a:t>
            </a:r>
            <a:r>
              <a:rPr lang="en-US" sz="2400" b="1" dirty="0"/>
              <a:t> – </a:t>
            </a:r>
            <a:r>
              <a:rPr lang="en-US" sz="2400" dirty="0"/>
              <a:t>You all are (formal)</a:t>
            </a:r>
          </a:p>
        </p:txBody>
      </p:sp>
    </p:spTree>
    <p:extLst>
      <p:ext uri="{BB962C8B-B14F-4D97-AF65-F5344CB8AC3E}">
        <p14:creationId xmlns:p14="http://schemas.microsoft.com/office/powerpoint/2010/main" val="490139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98018-AE79-4481-09B3-8D2D3B5F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EL VERBO 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3A8D-70C3-B366-82E9-D26B89D42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D</a:t>
            </a:r>
            <a:r>
              <a:rPr lang="en-US" sz="2400" dirty="0"/>
              <a:t> – Description (tall, blond, brunet)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O</a:t>
            </a:r>
            <a:r>
              <a:rPr lang="en-US" sz="2400" dirty="0"/>
              <a:t> – Origin/Nationality (from Mexico, Mexican)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C</a:t>
            </a:r>
            <a:r>
              <a:rPr lang="en-US" sz="2400" dirty="0"/>
              <a:t> – Character (shy, outgoing, funny)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T </a:t>
            </a:r>
            <a:r>
              <a:rPr lang="en-US" sz="2400" dirty="0"/>
              <a:t>– Time (it’s 5:00 pm)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O</a:t>
            </a:r>
            <a:r>
              <a:rPr lang="en-US" sz="2400" dirty="0"/>
              <a:t> – Occupation (teacher, doctor,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R</a:t>
            </a:r>
            <a:r>
              <a:rPr lang="en-US" sz="2400" dirty="0"/>
              <a:t> – Relationships (friends, siblings, family)</a:t>
            </a:r>
          </a:p>
        </p:txBody>
      </p:sp>
    </p:spTree>
    <p:extLst>
      <p:ext uri="{BB962C8B-B14F-4D97-AF65-F5344CB8AC3E}">
        <p14:creationId xmlns:p14="http://schemas.microsoft.com/office/powerpoint/2010/main" val="778624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109DA-F21C-F13D-DD02-BCBF8D47C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Verbo Ser -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C1AB-25BD-1C16-CA27-DE607062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Video verbo ser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https://youtu.be/h77tD9B6OPU</a:t>
            </a:r>
          </a:p>
        </p:txBody>
      </p:sp>
    </p:spTree>
    <p:extLst>
      <p:ext uri="{BB962C8B-B14F-4D97-AF65-F5344CB8AC3E}">
        <p14:creationId xmlns:p14="http://schemas.microsoft.com/office/powerpoint/2010/main" val="120538920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72D36-095E-3B65-04AC-9C70C5BA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Conversación</a:t>
            </a:r>
            <a:r>
              <a:rPr lang="en-US" b="1" dirty="0"/>
              <a:t> y </a:t>
            </a:r>
            <a:r>
              <a:rPr lang="en-US" b="1" dirty="0" err="1"/>
              <a:t>práctica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EC61B-EF6E-3ED3-9597-A534714B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3"/>
            <a:ext cx="10515600" cy="4023360"/>
          </a:xfrm>
        </p:spPr>
        <p:txBody>
          <a:bodyPr>
            <a:normAutofit/>
          </a:bodyPr>
          <a:lstStyle/>
          <a:p>
            <a:pPr lvl="1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es-MX" sz="2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s-MX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americano.</a:t>
            </a:r>
          </a:p>
          <a:p>
            <a:pPr lvl="1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Tom y Allan                  altos.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Nosotros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estudiantes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Karen                  tímida y                  abogada.</a:t>
            </a:r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Usted                  doctor.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65048886-70D1-9018-23EA-7D2304BFA72E}"/>
              </a:ext>
            </a:extLst>
          </p:cNvPr>
          <p:cNvSpPr/>
          <p:nvPr/>
        </p:nvSpPr>
        <p:spPr>
          <a:xfrm>
            <a:off x="3192140" y="3322937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son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04081011-19E5-5BFC-4ADA-6C4C37EA02FB}"/>
              </a:ext>
            </a:extLst>
          </p:cNvPr>
          <p:cNvSpPr/>
          <p:nvPr/>
        </p:nvSpPr>
        <p:spPr>
          <a:xfrm>
            <a:off x="2797571" y="3925088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somos</a:t>
            </a:r>
            <a:endParaRPr lang="en-US" sz="2000" b="1" dirty="0"/>
          </a:p>
        </p:txBody>
      </p: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B6B946D6-0EF8-93C7-4754-C745CC02D295}"/>
              </a:ext>
            </a:extLst>
          </p:cNvPr>
          <p:cNvSpPr/>
          <p:nvPr/>
        </p:nvSpPr>
        <p:spPr>
          <a:xfrm>
            <a:off x="2326664" y="5076456"/>
            <a:ext cx="1271304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es</a:t>
            </a:r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C280E9D9-F215-FFF9-EDCE-97E7574CE906}"/>
              </a:ext>
            </a:extLst>
          </p:cNvPr>
          <p:cNvSpPr/>
          <p:nvPr/>
        </p:nvSpPr>
        <p:spPr>
          <a:xfrm>
            <a:off x="4907279" y="4461277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es</a:t>
            </a:r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E662720D-D694-6C56-7203-292FB92385BC}"/>
              </a:ext>
            </a:extLst>
          </p:cNvPr>
          <p:cNvSpPr/>
          <p:nvPr/>
        </p:nvSpPr>
        <p:spPr>
          <a:xfrm>
            <a:off x="2367956" y="4461277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es</a:t>
            </a: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691F56E1-8C64-F792-3192-C9580362AB5E}"/>
              </a:ext>
            </a:extLst>
          </p:cNvPr>
          <p:cNvSpPr/>
          <p:nvPr/>
        </p:nvSpPr>
        <p:spPr>
          <a:xfrm>
            <a:off x="1918354" y="2657747"/>
            <a:ext cx="137160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eres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83598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4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72D36-095E-3B65-04AC-9C70C5BA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Conversación</a:t>
            </a:r>
            <a:r>
              <a:rPr lang="en-US" b="1" dirty="0"/>
              <a:t> y </a:t>
            </a:r>
            <a:r>
              <a:rPr lang="en-US" b="1" dirty="0" err="1"/>
              <a:t>práctica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EC61B-EF6E-3ED3-9597-A534714B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3"/>
            <a:ext cx="10515600" cy="4023360"/>
          </a:xfrm>
        </p:spPr>
        <p:txBody>
          <a:bodyPr>
            <a:normAutofit/>
          </a:bodyPr>
          <a:lstStyle/>
          <a:p>
            <a:pPr lvl="1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MX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es-MX" sz="2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MX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México y                  Mexicana.</a:t>
            </a:r>
          </a:p>
          <a:p>
            <a:pPr lvl="1" indent="-4572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Jenny y Lisa                  de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Estados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Unidos y                  amigas. 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John, María y </a:t>
            </a:r>
            <a:r>
              <a:rPr lang="en-US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hermanos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                   maestros. </a:t>
            </a:r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MX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 las 2:00 pm</a:t>
            </a:r>
            <a:endParaRPr lang="en-US" dirty="0"/>
          </a:p>
          <a:p>
            <a:pPr lvl="1" indent="-457200">
              <a:lnSpc>
                <a:spcPts val="21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Matt                  mi </a:t>
            </a:r>
            <a:r>
              <a:rPr lang="en-US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hermano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                  gracioso.</a:t>
            </a:r>
            <a:endParaRPr lang="es-MX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65048886-70D1-9018-23EA-7D2304BFA72E}"/>
              </a:ext>
            </a:extLst>
          </p:cNvPr>
          <p:cNvSpPr/>
          <p:nvPr/>
        </p:nvSpPr>
        <p:spPr>
          <a:xfrm>
            <a:off x="5292480" y="2859405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soy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04081011-19E5-5BFC-4ADA-6C4C37EA02FB}"/>
              </a:ext>
            </a:extLst>
          </p:cNvPr>
          <p:cNvSpPr/>
          <p:nvPr/>
        </p:nvSpPr>
        <p:spPr>
          <a:xfrm>
            <a:off x="3192140" y="3521783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son</a:t>
            </a:r>
          </a:p>
        </p:txBody>
      </p: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B6B946D6-0EF8-93C7-4754-C745CC02D295}"/>
              </a:ext>
            </a:extLst>
          </p:cNvPr>
          <p:cNvSpPr/>
          <p:nvPr/>
        </p:nvSpPr>
        <p:spPr>
          <a:xfrm>
            <a:off x="6814266" y="4117779"/>
            <a:ext cx="1271304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somos</a:t>
            </a:r>
            <a:endParaRPr lang="en-US" sz="2000" b="1" dirty="0"/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EB12E964-E335-D942-CF3E-2682225242AA}"/>
              </a:ext>
            </a:extLst>
          </p:cNvPr>
          <p:cNvSpPr/>
          <p:nvPr/>
        </p:nvSpPr>
        <p:spPr>
          <a:xfrm>
            <a:off x="1409060" y="4761340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Son</a:t>
            </a:r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C280E9D9-F215-FFF9-EDCE-97E7574CE906}"/>
              </a:ext>
            </a:extLst>
          </p:cNvPr>
          <p:cNvSpPr/>
          <p:nvPr/>
        </p:nvSpPr>
        <p:spPr>
          <a:xfrm>
            <a:off x="3786500" y="4146927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somos</a:t>
            </a:r>
            <a:endParaRPr lang="en-US" sz="2000" b="1" dirty="0"/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E662720D-D694-6C56-7203-292FB92385BC}"/>
              </a:ext>
            </a:extLst>
          </p:cNvPr>
          <p:cNvSpPr/>
          <p:nvPr/>
        </p:nvSpPr>
        <p:spPr>
          <a:xfrm>
            <a:off x="7696842" y="3577284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son</a:t>
            </a: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691F56E1-8C64-F792-3192-C9580362AB5E}"/>
              </a:ext>
            </a:extLst>
          </p:cNvPr>
          <p:cNvSpPr/>
          <p:nvPr/>
        </p:nvSpPr>
        <p:spPr>
          <a:xfrm>
            <a:off x="2003420" y="2859405"/>
            <a:ext cx="137160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soy</a:t>
            </a: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CB7E078C-5B5C-8F44-0EBF-B04269C2CBAE}"/>
              </a:ext>
            </a:extLst>
          </p:cNvPr>
          <p:cNvSpPr/>
          <p:nvPr/>
        </p:nvSpPr>
        <p:spPr>
          <a:xfrm>
            <a:off x="2287960" y="5332186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es </a:t>
            </a:r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0EA0DD2A-D088-B4D7-DB48-35E35E58A54A}"/>
              </a:ext>
            </a:extLst>
          </p:cNvPr>
          <p:cNvSpPr/>
          <p:nvPr/>
        </p:nvSpPr>
        <p:spPr>
          <a:xfrm>
            <a:off x="5553220" y="5332186"/>
            <a:ext cx="118872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es </a:t>
            </a:r>
          </a:p>
        </p:txBody>
      </p:sp>
    </p:spTree>
    <p:extLst>
      <p:ext uri="{BB962C8B-B14F-4D97-AF65-F5344CB8AC3E}">
        <p14:creationId xmlns:p14="http://schemas.microsoft.com/office/powerpoint/2010/main" val="3231013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B8EC-340C-A6BE-A196-93BCAD2B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¡Hasta la </a:t>
            </a:r>
            <a:r>
              <a:rPr lang="en-US" sz="5400" dirty="0" err="1"/>
              <a:t>próxima</a:t>
            </a:r>
            <a:r>
              <a:rPr lang="en-US" sz="5400" dirty="0"/>
              <a:t> </a:t>
            </a:r>
            <a:r>
              <a:rPr lang="en-US" sz="5400" dirty="0" err="1"/>
              <a:t>semana</a:t>
            </a:r>
            <a:r>
              <a:rPr lang="en-US" sz="5400" dirty="0"/>
              <a:t>!</a:t>
            </a:r>
          </a:p>
        </p:txBody>
      </p:sp>
      <p:sp>
        <p:nvSpPr>
          <p:cNvPr id="4" name="Teardrop 3">
            <a:extLst>
              <a:ext uri="{FF2B5EF4-FFF2-40B4-BE49-F238E27FC236}">
                <a16:creationId xmlns:a16="http://schemas.microsoft.com/office/drawing/2014/main" id="{AF4F936C-65F0-75EB-4EE7-4E86E8771FA4}"/>
              </a:ext>
            </a:extLst>
          </p:cNvPr>
          <p:cNvSpPr/>
          <p:nvPr/>
        </p:nvSpPr>
        <p:spPr>
          <a:xfrm>
            <a:off x="1219200" y="2809461"/>
            <a:ext cx="1789044" cy="18553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753FF6-55C5-BCF8-FDB9-3FA4B21F5A07}"/>
              </a:ext>
            </a:extLst>
          </p:cNvPr>
          <p:cNvSpPr txBox="1"/>
          <p:nvPr/>
        </p:nvSpPr>
        <p:spPr>
          <a:xfrm>
            <a:off x="1464365" y="3506280"/>
            <a:ext cx="1298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</a:t>
            </a:r>
            <a:r>
              <a:rPr lang="en-US" sz="2400" b="1" dirty="0" err="1"/>
              <a:t>Adiós</a:t>
            </a:r>
            <a:r>
              <a:rPr lang="en-US" sz="2400" b="1" dirty="0"/>
              <a:t>!</a:t>
            </a:r>
          </a:p>
        </p:txBody>
      </p:sp>
      <p:sp>
        <p:nvSpPr>
          <p:cNvPr id="9" name="Teardrop 8">
            <a:extLst>
              <a:ext uri="{FF2B5EF4-FFF2-40B4-BE49-F238E27FC236}">
                <a16:creationId xmlns:a16="http://schemas.microsoft.com/office/drawing/2014/main" id="{4FC964C6-A797-0B8F-CC4D-12AC7CF8F96C}"/>
              </a:ext>
            </a:extLst>
          </p:cNvPr>
          <p:cNvSpPr/>
          <p:nvPr/>
        </p:nvSpPr>
        <p:spPr>
          <a:xfrm>
            <a:off x="2758764" y="4530453"/>
            <a:ext cx="2882347" cy="196706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45D7D71B-8728-1FA1-B18E-8C766FEA2ABD}"/>
              </a:ext>
            </a:extLst>
          </p:cNvPr>
          <p:cNvSpPr/>
          <p:nvPr/>
        </p:nvSpPr>
        <p:spPr>
          <a:xfrm>
            <a:off x="4396407" y="2248108"/>
            <a:ext cx="2546422" cy="20077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669818BD-D92F-95AA-E0AE-33B8EAF11D65}"/>
              </a:ext>
            </a:extLst>
          </p:cNvPr>
          <p:cNvSpPr/>
          <p:nvPr/>
        </p:nvSpPr>
        <p:spPr>
          <a:xfrm>
            <a:off x="8273980" y="2352261"/>
            <a:ext cx="2546422" cy="25908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6E0E4A-0168-E032-E74D-528000C17481}"/>
              </a:ext>
            </a:extLst>
          </p:cNvPr>
          <p:cNvSpPr txBox="1"/>
          <p:nvPr/>
        </p:nvSpPr>
        <p:spPr>
          <a:xfrm>
            <a:off x="4600505" y="2967335"/>
            <a:ext cx="2418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¡Hasta pronto!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179241-5962-82A0-358B-3A5558DF6417}"/>
              </a:ext>
            </a:extLst>
          </p:cNvPr>
          <p:cNvSpPr txBox="1"/>
          <p:nvPr/>
        </p:nvSpPr>
        <p:spPr>
          <a:xfrm>
            <a:off x="8426379" y="3416828"/>
            <a:ext cx="2546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¡Hasta la vista!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7927CB-0F75-4832-D33B-5B9D3FE4DBC0}"/>
              </a:ext>
            </a:extLst>
          </p:cNvPr>
          <p:cNvSpPr txBox="1"/>
          <p:nvPr/>
        </p:nvSpPr>
        <p:spPr>
          <a:xfrm>
            <a:off x="3169580" y="5200692"/>
            <a:ext cx="206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¡Nos </a:t>
            </a:r>
            <a:r>
              <a:rPr lang="en-US" sz="2400" b="1" dirty="0" err="1"/>
              <a:t>vemos</a:t>
            </a:r>
            <a:r>
              <a:rPr lang="en-US" sz="24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441017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0319C9-85F4-884B-91BE-BC31E320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653C10-8DF4-19E0-C4E5-9D3349724E73}"/>
              </a:ext>
            </a:extLst>
          </p:cNvPr>
          <p:cNvSpPr txBox="1"/>
          <p:nvPr/>
        </p:nvSpPr>
        <p:spPr>
          <a:xfrm>
            <a:off x="387927" y="2131948"/>
            <a:ext cx="11665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/>
              <a:t>LA FECHA: The Date</a:t>
            </a:r>
          </a:p>
        </p:txBody>
      </p:sp>
    </p:spTree>
    <p:extLst>
      <p:ext uri="{BB962C8B-B14F-4D97-AF65-F5344CB8AC3E}">
        <p14:creationId xmlns:p14="http://schemas.microsoft.com/office/powerpoint/2010/main" val="276067477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030DF-3B8B-0661-33A7-B1B2E467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La </a:t>
            </a:r>
            <a:r>
              <a:rPr lang="en-US" sz="4800" dirty="0" err="1"/>
              <a:t>fecha</a:t>
            </a: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AF1F5-E408-83E6-43AB-3232869A8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351" y="2165348"/>
            <a:ext cx="5486400" cy="411480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día es hoy? </a:t>
            </a:r>
            <a:r>
              <a:rPr lang="en-US" dirty="0"/>
              <a:t>What day is today?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/>
              <a:t>¿Qué </a:t>
            </a:r>
            <a:r>
              <a:rPr lang="en-US" b="1" dirty="0" err="1"/>
              <a:t>fecha</a:t>
            </a:r>
            <a:r>
              <a:rPr lang="en-US" b="1" dirty="0"/>
              <a:t> es? </a:t>
            </a:r>
            <a:r>
              <a:rPr lang="en-US" dirty="0"/>
              <a:t>What day is it?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año</a:t>
            </a:r>
            <a:r>
              <a:rPr lang="en-US" b="1" dirty="0"/>
              <a:t> </a:t>
            </a: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mes</a:t>
            </a:r>
            <a:r>
              <a:rPr lang="en-US" b="1" dirty="0"/>
              <a:t> </a:t>
            </a: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s-MX" b="1" dirty="0"/>
              <a:t>la semana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/>
              <a:t>hoy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mañana</a:t>
            </a:r>
            <a:endParaRPr lang="en-US" b="1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pasado</a:t>
            </a:r>
            <a:r>
              <a:rPr lang="en-US" b="1" dirty="0"/>
              <a:t> </a:t>
            </a:r>
            <a:r>
              <a:rPr lang="en-US" b="1" dirty="0" err="1"/>
              <a:t>mañana</a:t>
            </a: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ayer</a:t>
            </a:r>
            <a:endParaRPr lang="en-US" b="1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 err="1"/>
              <a:t>anteayer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471BAB-F630-A8DD-7DCB-F8C16E8D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4009" y="2073908"/>
            <a:ext cx="5120640" cy="420624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b="1" dirty="0"/>
              <a:t>Hoy es (día-</a:t>
            </a:r>
            <a:r>
              <a:rPr lang="en-US" b="1" dirty="0" err="1"/>
              <a:t>mes</a:t>
            </a:r>
            <a:r>
              <a:rPr lang="en-US" b="1" dirty="0"/>
              <a:t>-</a:t>
            </a:r>
            <a:r>
              <a:rPr lang="en-US" b="1" dirty="0" err="1"/>
              <a:t>año</a:t>
            </a:r>
            <a:r>
              <a:rPr lang="en-US" b="1" dirty="0"/>
              <a:t>) ……</a:t>
            </a:r>
            <a:r>
              <a:rPr lang="en-US" dirty="0"/>
              <a:t> today is...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/>
              <a:t>Es </a:t>
            </a:r>
            <a:r>
              <a:rPr lang="en-US" b="1" dirty="0" err="1"/>
              <a:t>el</a:t>
            </a:r>
            <a:r>
              <a:rPr lang="en-US" b="1" dirty="0"/>
              <a:t> (#) de….. </a:t>
            </a:r>
            <a:r>
              <a:rPr lang="en-US" dirty="0"/>
              <a:t>It’s the (#) of...</a:t>
            </a:r>
          </a:p>
          <a:p>
            <a:r>
              <a:rPr lang="en-US" dirty="0"/>
              <a:t>the year</a:t>
            </a:r>
          </a:p>
          <a:p>
            <a:r>
              <a:rPr lang="en-US" dirty="0"/>
              <a:t>the month</a:t>
            </a:r>
          </a:p>
          <a:p>
            <a:r>
              <a:rPr lang="en-US" dirty="0"/>
              <a:t>the week</a:t>
            </a:r>
          </a:p>
          <a:p>
            <a:r>
              <a:rPr lang="en-US" dirty="0"/>
              <a:t>today</a:t>
            </a:r>
          </a:p>
          <a:p>
            <a:r>
              <a:rPr lang="en-US" dirty="0"/>
              <a:t>tomorrow</a:t>
            </a:r>
          </a:p>
          <a:p>
            <a:r>
              <a:rPr lang="en-US" dirty="0"/>
              <a:t>the day after tomorrow</a:t>
            </a:r>
          </a:p>
          <a:p>
            <a:r>
              <a:rPr lang="en-US" dirty="0"/>
              <a:t>yesterday</a:t>
            </a:r>
          </a:p>
          <a:p>
            <a:r>
              <a:rPr lang="en-US" dirty="0"/>
              <a:t>the day before yesterday</a:t>
            </a:r>
          </a:p>
        </p:txBody>
      </p:sp>
      <p:pic>
        <p:nvPicPr>
          <p:cNvPr id="3" name="Picture 2" descr="Calendario negocio fecha hora icono símbolo dibujado a mano ilustración de  arte de dibujos animados | Vector Premium">
            <a:extLst>
              <a:ext uri="{FF2B5EF4-FFF2-40B4-BE49-F238E27FC236}">
                <a16:creationId xmlns:a16="http://schemas.microsoft.com/office/drawing/2014/main" id="{9DA69FD6-C9A2-9D67-17EB-B88E525A1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624" y="118925"/>
            <a:ext cx="2227383" cy="178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1900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D7AEB-A039-967D-890E-8BD7227C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Conversation – Word bank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2966B-8F26-72D3-1D1F-60E51531B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99" y="2461203"/>
            <a:ext cx="5189857" cy="576262"/>
          </a:xfrm>
        </p:spPr>
        <p:txBody>
          <a:bodyPr/>
          <a:lstStyle/>
          <a:p>
            <a:r>
              <a:rPr lang="en-US" sz="2800" b="1" dirty="0"/>
              <a:t>Días de la </a:t>
            </a:r>
            <a:r>
              <a:rPr lang="en-US" sz="2800" b="1" dirty="0" err="1"/>
              <a:t>semana</a:t>
            </a:r>
            <a:endParaRPr lang="en-US" sz="2800" b="1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906D618E-3677-FA45-7D1E-14EADCF0DBF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7729296"/>
              </p:ext>
            </p:extLst>
          </p:nvPr>
        </p:nvGraphicFramePr>
        <p:xfrm>
          <a:off x="6831859" y="2392362"/>
          <a:ext cx="4413143" cy="42006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13143">
                  <a:extLst>
                    <a:ext uri="{9D8B030D-6E8A-4147-A177-3AD203B41FA5}">
                      <a16:colId xmlns:a16="http://schemas.microsoft.com/office/drawing/2014/main" val="3847672793"/>
                    </a:ext>
                  </a:extLst>
                </a:gridCol>
              </a:tblGrid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enero</a:t>
                      </a:r>
                      <a:r>
                        <a:rPr lang="en-US" sz="1600" dirty="0">
                          <a:effectLst/>
                        </a:rPr>
                        <a:t> - January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743195594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febrero</a:t>
                      </a:r>
                      <a:r>
                        <a:rPr lang="en-US" sz="1600" dirty="0">
                          <a:effectLst/>
                        </a:rPr>
                        <a:t> - February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971791437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marzo</a:t>
                      </a:r>
                      <a:r>
                        <a:rPr lang="en-US" sz="1600" dirty="0">
                          <a:effectLst/>
                        </a:rPr>
                        <a:t> – March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3951883524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abril</a:t>
                      </a:r>
                      <a:r>
                        <a:rPr lang="en-US" sz="1600" dirty="0">
                          <a:effectLst/>
                        </a:rPr>
                        <a:t> – April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1865126598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>
                          <a:effectLst/>
                        </a:rPr>
                        <a:t>mayo – May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3285906970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junio</a:t>
                      </a:r>
                      <a:r>
                        <a:rPr lang="en-US" sz="1600" dirty="0">
                          <a:effectLst/>
                        </a:rPr>
                        <a:t> – June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2321610324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julio</a:t>
                      </a:r>
                      <a:r>
                        <a:rPr lang="en-US" sz="1600" dirty="0">
                          <a:effectLst/>
                        </a:rPr>
                        <a:t> – July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3497942499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agosto</a:t>
                      </a:r>
                      <a:r>
                        <a:rPr lang="en-US" sz="1600" dirty="0">
                          <a:effectLst/>
                        </a:rPr>
                        <a:t> – August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2359875017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septiembre</a:t>
                      </a:r>
                      <a:r>
                        <a:rPr lang="en-US" sz="1600" dirty="0">
                          <a:effectLst/>
                        </a:rPr>
                        <a:t> – September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2516306468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effectLst/>
                        </a:rPr>
                        <a:t>octubre</a:t>
                      </a:r>
                      <a:r>
                        <a:rPr lang="en-US" sz="1600" dirty="0">
                          <a:effectLst/>
                        </a:rPr>
                        <a:t> – October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3307423844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noviembre</a:t>
                      </a:r>
                      <a:r>
                        <a:rPr lang="en-US" sz="1600" dirty="0">
                          <a:effectLst/>
                        </a:rPr>
                        <a:t> – November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1568119812"/>
                  </a:ext>
                </a:extLst>
              </a:tr>
              <a:tr h="347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600" dirty="0" err="1">
                          <a:effectLst/>
                        </a:rPr>
                        <a:t>diciembre</a:t>
                      </a:r>
                      <a:r>
                        <a:rPr lang="en-US" sz="1600" dirty="0">
                          <a:effectLst/>
                        </a:rPr>
                        <a:t> – December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4158598243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65B8E-1F12-8911-7CE9-DA58C85FD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138" y="1816244"/>
            <a:ext cx="5194583" cy="576262"/>
          </a:xfrm>
        </p:spPr>
        <p:txBody>
          <a:bodyPr/>
          <a:lstStyle/>
          <a:p>
            <a:r>
              <a:rPr lang="en-US" sz="2800" b="1" dirty="0"/>
              <a:t>Meses del </a:t>
            </a:r>
            <a:r>
              <a:rPr lang="en-US" sz="2800" b="1" dirty="0" err="1"/>
              <a:t>año</a:t>
            </a:r>
            <a:endParaRPr lang="en-US" sz="28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B662244-8BF0-CAEC-591A-EB984B7B8B7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2002883"/>
              </p:ext>
            </p:extLst>
          </p:nvPr>
        </p:nvGraphicFramePr>
        <p:xfrm>
          <a:off x="1119957" y="3160812"/>
          <a:ext cx="4413143" cy="26637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13143">
                  <a:extLst>
                    <a:ext uri="{9D8B030D-6E8A-4147-A177-3AD203B41FA5}">
                      <a16:colId xmlns:a16="http://schemas.microsoft.com/office/drawing/2014/main" val="36708624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</a:rPr>
                        <a:t>lunes -  Monday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4156646539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s-MX" sz="1800" dirty="0">
                          <a:effectLst/>
                        </a:rPr>
                        <a:t>martes – Tuesday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1355151933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 err="1">
                          <a:effectLst/>
                        </a:rPr>
                        <a:t>miércoles</a:t>
                      </a:r>
                      <a:r>
                        <a:rPr lang="en-US" sz="1800" dirty="0">
                          <a:effectLst/>
                        </a:rPr>
                        <a:t> – Wednesday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1568360638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 err="1">
                          <a:effectLst/>
                        </a:rPr>
                        <a:t>jueves</a:t>
                      </a:r>
                      <a:r>
                        <a:rPr lang="en-US" sz="1800" dirty="0">
                          <a:effectLst/>
                        </a:rPr>
                        <a:t> – Thursday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1729894706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 err="1">
                          <a:effectLst/>
                        </a:rPr>
                        <a:t>viernes</a:t>
                      </a:r>
                      <a:r>
                        <a:rPr lang="en-US" sz="1800" dirty="0">
                          <a:effectLst/>
                        </a:rPr>
                        <a:t> – Friday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2304520271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 err="1">
                          <a:effectLst/>
                        </a:rPr>
                        <a:t>sábado</a:t>
                      </a:r>
                      <a:r>
                        <a:rPr lang="en-US" sz="1800" dirty="0">
                          <a:effectLst/>
                        </a:rPr>
                        <a:t> – Saturday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6680536"/>
                  </a:ext>
                </a:extLst>
              </a:tr>
              <a:tr h="2591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 err="1">
                          <a:effectLst/>
                        </a:rPr>
                        <a:t>domingo</a:t>
                      </a:r>
                      <a:r>
                        <a:rPr lang="en-US" sz="1800" dirty="0">
                          <a:effectLst/>
                        </a:rPr>
                        <a:t> – Sunday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6" marR="53106" marT="53106" marB="53106"/>
                </a:tc>
                <a:extLst>
                  <a:ext uri="{0D108BD9-81ED-4DB2-BD59-A6C34878D82A}">
                    <a16:rowId xmlns:a16="http://schemas.microsoft.com/office/drawing/2014/main" val="2429063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899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B2E7-C162-732C-AEBB-53042448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Practice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0A9D-3101-4E58-096A-B0B1DDCDD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8711" y="2222287"/>
            <a:ext cx="5029200" cy="3638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es hoy?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Cuándo</a:t>
            </a:r>
            <a:r>
              <a:rPr lang="en-US" sz="2400" b="1" dirty="0"/>
              <a:t> es </a:t>
            </a:r>
            <a:r>
              <a:rPr lang="en-US" sz="2400" b="1" dirty="0" err="1"/>
              <a:t>tu</a:t>
            </a:r>
            <a:r>
              <a:rPr lang="en-US" sz="2400" b="1" dirty="0"/>
              <a:t> </a:t>
            </a:r>
            <a:r>
              <a:rPr lang="en-US" sz="2400" b="1" dirty="0" err="1"/>
              <a:t>cumpleaños</a:t>
            </a:r>
            <a:r>
              <a:rPr lang="en-US" sz="2400" b="1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día </a:t>
            </a:r>
            <a:r>
              <a:rPr lang="en-US" sz="2400" b="1" dirty="0" err="1"/>
              <a:t>fue</a:t>
            </a:r>
            <a:r>
              <a:rPr lang="en-US" sz="2400" b="1" dirty="0"/>
              <a:t> </a:t>
            </a:r>
            <a:r>
              <a:rPr lang="en-US" sz="2400" b="1" dirty="0" err="1"/>
              <a:t>ayer</a:t>
            </a:r>
            <a:r>
              <a:rPr lang="en-US" sz="2400" b="1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es la junta?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día de la </a:t>
            </a:r>
            <a:r>
              <a:rPr lang="en-US" sz="2400" b="1" dirty="0" err="1"/>
              <a:t>semana</a:t>
            </a:r>
            <a:r>
              <a:rPr lang="en-US" sz="2400" b="1" dirty="0"/>
              <a:t> es </a:t>
            </a:r>
            <a:r>
              <a:rPr lang="en-US" sz="2400" b="1" dirty="0" err="1"/>
              <a:t>tu</a:t>
            </a:r>
            <a:r>
              <a:rPr lang="en-US" sz="2400" b="1" dirty="0"/>
              <a:t> </a:t>
            </a:r>
            <a:r>
              <a:rPr lang="en-US" sz="2400" b="1" dirty="0" err="1"/>
              <a:t>favorito</a:t>
            </a:r>
            <a:r>
              <a:rPr lang="en-US" sz="2400" b="1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C37C0-24A3-CF2E-0F14-A44D15F46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4089" y="2222287"/>
            <a:ext cx="5029200" cy="36387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Hoy es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Mi cumpleaños es el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Ayer fue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Es el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Mi día favorito es el …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067100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B2E7-C162-732C-AEBB-53042448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Practice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0A9D-3101-4E58-096A-B0B1DDCDD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8711" y="2222287"/>
            <a:ext cx="5029200" cy="3638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días </a:t>
            </a:r>
            <a:r>
              <a:rPr lang="en-US" sz="2400" b="1" dirty="0" err="1"/>
              <a:t>trabajas</a:t>
            </a:r>
            <a:r>
              <a:rPr lang="en-US" sz="2400" b="1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</a:t>
            </a:r>
            <a:r>
              <a:rPr lang="en-US" sz="2400" b="1" dirty="0" err="1"/>
              <a:t>será</a:t>
            </a:r>
            <a:r>
              <a:rPr lang="en-US" sz="2400" b="1" dirty="0"/>
              <a:t> Navidad?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fechas</a:t>
            </a:r>
            <a:r>
              <a:rPr lang="en-US" sz="2400" b="1" dirty="0"/>
              <a:t> </a:t>
            </a:r>
            <a:r>
              <a:rPr lang="en-US" sz="2400" b="1" dirty="0" err="1"/>
              <a:t>viajas</a:t>
            </a:r>
            <a:r>
              <a:rPr lang="en-US" sz="2400" b="1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mes</a:t>
            </a:r>
            <a:r>
              <a:rPr lang="en-US" sz="2400" b="1" dirty="0"/>
              <a:t> </a:t>
            </a:r>
            <a:r>
              <a:rPr lang="en-US" sz="2400" b="1" dirty="0" err="1"/>
              <a:t>estamos</a:t>
            </a:r>
            <a:r>
              <a:rPr lang="en-US" sz="2400" b="1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</a:t>
            </a:r>
            <a:r>
              <a:rPr lang="en-US" sz="2400" b="1" dirty="0" err="1"/>
              <a:t>tienes</a:t>
            </a:r>
            <a:r>
              <a:rPr lang="en-US" sz="2400" b="1" dirty="0"/>
              <a:t> </a:t>
            </a:r>
            <a:r>
              <a:rPr lang="en-US" sz="2400" b="1" dirty="0" err="1"/>
              <a:t>vacaciones</a:t>
            </a:r>
            <a:r>
              <a:rPr lang="en-US" sz="2400" b="1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C37C0-24A3-CF2E-0F14-A44D15F46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4089" y="2222287"/>
            <a:ext cx="5029200" cy="36387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Trabajo los 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Será…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Viajo en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Estamos en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b="1" dirty="0"/>
              <a:t>En  …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118144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E876C7-FA9B-0F8E-A4A6-AD47D566C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CD275A-1013-9914-053B-E0F1CB6051F2}"/>
              </a:ext>
            </a:extLst>
          </p:cNvPr>
          <p:cNvSpPr txBox="1"/>
          <p:nvPr/>
        </p:nvSpPr>
        <p:spPr>
          <a:xfrm>
            <a:off x="368472" y="2384867"/>
            <a:ext cx="11665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/>
              <a:t>LA HORA: Telling Time</a:t>
            </a:r>
          </a:p>
        </p:txBody>
      </p:sp>
    </p:spTree>
    <p:extLst>
      <p:ext uri="{BB962C8B-B14F-4D97-AF65-F5344CB8AC3E}">
        <p14:creationId xmlns:p14="http://schemas.microsoft.com/office/powerpoint/2010/main" val="364059359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D2C8D-5F2F-ECEC-F31E-2AD0655A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56" y="578149"/>
            <a:ext cx="8557736" cy="970450"/>
          </a:xfrm>
        </p:spPr>
        <p:txBody>
          <a:bodyPr/>
          <a:lstStyle/>
          <a:p>
            <a:r>
              <a:rPr lang="en-US" sz="4800" dirty="0"/>
              <a:t>LA HORA VOCABULARY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6DF9B-723A-76B0-32AB-1568EEB33A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La hora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0304D-E82D-0769-5CE5-FA315F2B4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7210" y="2924446"/>
            <a:ext cx="5189856" cy="31099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hora es?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Es la </a:t>
            </a:r>
            <a:r>
              <a:rPr lang="en-US" sz="2400" b="1" dirty="0" err="1"/>
              <a:t>una</a:t>
            </a:r>
            <a:r>
              <a:rPr lang="en-US" sz="2400" b="1" dirty="0"/>
              <a:t> (1)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Son las dos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En punto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Y </a:t>
            </a:r>
            <a:r>
              <a:rPr lang="en-US" sz="2400" b="1" dirty="0" err="1"/>
              <a:t>cuarto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Cuarto para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Media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8271D-25CA-F726-62A3-1781B7D20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The time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2C4418-4038-1C07-0783-6FFA2C9922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7066" y="2926236"/>
            <a:ext cx="5194583" cy="31099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 What time is it?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It’s one o’clock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It’s two o’clock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O’clock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Quarter past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Quarter 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Half past</a:t>
            </a:r>
          </a:p>
        </p:txBody>
      </p:sp>
      <p:pic>
        <p:nvPicPr>
          <p:cNvPr id="1026" name="Picture 2" descr="4.5&quot; Classic Twin Bell Alarm Clock With Metal Case/bells Gold - Westclox:  Analog Display, Bedroom &amp; Bedside Use : Target">
            <a:extLst>
              <a:ext uri="{FF2B5EF4-FFF2-40B4-BE49-F238E27FC236}">
                <a16:creationId xmlns:a16="http://schemas.microsoft.com/office/drawing/2014/main" id="{ACED13B3-E5C5-F6AC-3312-028BD5BCB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764" y="151491"/>
            <a:ext cx="1840458" cy="184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4403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B2E7-C162-732C-AEBB-53042448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Conversation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0A9D-3101-4E58-096A-B0B1DDCDD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159" y="2222287"/>
            <a:ext cx="5577840" cy="384048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hora 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¿A </a:t>
            </a:r>
            <a:r>
              <a:rPr lang="en-US" sz="2400" b="1" dirty="0" err="1"/>
              <a:t>qué</a:t>
            </a:r>
            <a:r>
              <a:rPr lang="en-US" sz="2400" b="1" dirty="0"/>
              <a:t> hora </a:t>
            </a:r>
            <a:r>
              <a:rPr lang="en-US" sz="2400" b="1" dirty="0" err="1"/>
              <a:t>empiezas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¿A </a:t>
            </a:r>
            <a:r>
              <a:rPr lang="en-US" sz="2400" b="1" dirty="0" err="1"/>
              <a:t>qué</a:t>
            </a:r>
            <a:r>
              <a:rPr lang="en-US" sz="2400" b="1" dirty="0"/>
              <a:t> hora es </a:t>
            </a:r>
            <a:r>
              <a:rPr lang="en-US" sz="2400" b="1" dirty="0" err="1"/>
              <a:t>tu</a:t>
            </a:r>
            <a:r>
              <a:rPr lang="en-US" sz="2400" b="1" dirty="0"/>
              <a:t> </a:t>
            </a:r>
            <a:r>
              <a:rPr lang="en-US" sz="2400" b="1" dirty="0" err="1"/>
              <a:t>clase</a:t>
            </a:r>
            <a:r>
              <a:rPr lang="en-US" sz="2400" b="1" dirty="0"/>
              <a:t> de </a:t>
            </a:r>
            <a:r>
              <a:rPr lang="en-US" sz="2400" b="1" dirty="0" err="1"/>
              <a:t>Español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¿A </a:t>
            </a:r>
            <a:r>
              <a:rPr lang="en-US" sz="2400" b="1" dirty="0" err="1"/>
              <a:t>qué</a:t>
            </a:r>
            <a:r>
              <a:rPr lang="en-US" sz="2400" b="1" dirty="0"/>
              <a:t> hora 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duermes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¿A </a:t>
            </a:r>
            <a:r>
              <a:rPr lang="en-US" sz="2400" b="1" dirty="0" err="1"/>
              <a:t>qué</a:t>
            </a:r>
            <a:r>
              <a:rPr lang="en-US" sz="2400" b="1" dirty="0"/>
              <a:t> hora 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levantas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días </a:t>
            </a:r>
            <a:r>
              <a:rPr lang="en-US" sz="2400" b="1" dirty="0" err="1"/>
              <a:t>trabajas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</a:t>
            </a:r>
            <a:r>
              <a:rPr lang="en-US" sz="2400" b="1" dirty="0" err="1"/>
              <a:t>será</a:t>
            </a:r>
            <a:r>
              <a:rPr lang="en-US" sz="2400" b="1" dirty="0"/>
              <a:t> Navidad?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fecha</a:t>
            </a:r>
            <a:r>
              <a:rPr lang="en-US" sz="2400" b="1" dirty="0"/>
              <a:t> </a:t>
            </a:r>
            <a:r>
              <a:rPr lang="en-US" sz="2400" b="1" dirty="0" err="1"/>
              <a:t>viajas</a:t>
            </a:r>
            <a:r>
              <a:rPr lang="en-US" sz="2400" b="1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C37C0-24A3-CF2E-0F14-A44D15F46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6952" y="2222287"/>
            <a:ext cx="5577840" cy="384048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Es la …  /Son las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A las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Es a las 6:00 p.m.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Me duermo entre las … y las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Como a las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Trabajos los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Será …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/>
              <a:t>Viajo en </a:t>
            </a:r>
          </a:p>
        </p:txBody>
      </p:sp>
    </p:spTree>
    <p:extLst>
      <p:ext uri="{BB962C8B-B14F-4D97-AF65-F5344CB8AC3E}">
        <p14:creationId xmlns:p14="http://schemas.microsoft.com/office/powerpoint/2010/main" val="1567163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2833</TotalTime>
  <Words>771</Words>
  <Application>Microsoft Office PowerPoint</Application>
  <PresentationFormat>Widescreen</PresentationFormat>
  <Paragraphs>174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2</vt:lpstr>
      <vt:lpstr>Quotable</vt:lpstr>
      <vt:lpstr>Beginner Part 2</vt:lpstr>
      <vt:lpstr>PowerPoint Presentation</vt:lpstr>
      <vt:lpstr>La fecha</vt:lpstr>
      <vt:lpstr>Conversation – Word bank</vt:lpstr>
      <vt:lpstr>Practice Conversation</vt:lpstr>
      <vt:lpstr>Practice Conversation</vt:lpstr>
      <vt:lpstr>PowerPoint Presentation</vt:lpstr>
      <vt:lpstr>LA HORA VOCABULARY</vt:lpstr>
      <vt:lpstr>Conversation Practice</vt:lpstr>
      <vt:lpstr>PowerPoint Presentation</vt:lpstr>
      <vt:lpstr>CONJUGACIONES del Verbo Ser – To be</vt:lpstr>
      <vt:lpstr>USES OF EL VERBO SER</vt:lpstr>
      <vt:lpstr>Verbo Ser - Video</vt:lpstr>
      <vt:lpstr>Conversación y práctica</vt:lpstr>
      <vt:lpstr>Conversación y práctica</vt:lpstr>
      <vt:lpstr>¡Hasta la próxima semana!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Vamos a viajar</dc:title>
  <dc:creator>Emma Garcia</dc:creator>
  <cp:lastModifiedBy>Don Anderson</cp:lastModifiedBy>
  <cp:revision>76</cp:revision>
  <dcterms:created xsi:type="dcterms:W3CDTF">2022-06-07T13:31:42Z</dcterms:created>
  <dcterms:modified xsi:type="dcterms:W3CDTF">2025-01-20T19:11:00Z</dcterms:modified>
</cp:coreProperties>
</file>