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4"/>
  </p:notesMasterIdLst>
  <p:sldIdLst>
    <p:sldId id="358" r:id="rId2"/>
    <p:sldId id="359" r:id="rId3"/>
    <p:sldId id="296" r:id="rId4"/>
    <p:sldId id="346" r:id="rId5"/>
    <p:sldId id="335" r:id="rId6"/>
    <p:sldId id="360" r:id="rId7"/>
    <p:sldId id="347" r:id="rId8"/>
    <p:sldId id="348" r:id="rId9"/>
    <p:sldId id="349" r:id="rId10"/>
    <p:sldId id="361" r:id="rId11"/>
    <p:sldId id="362" r:id="rId12"/>
    <p:sldId id="363" r:id="rId13"/>
    <p:sldId id="350" r:id="rId14"/>
    <p:sldId id="268" r:id="rId15"/>
    <p:sldId id="345" r:id="rId16"/>
    <p:sldId id="364" r:id="rId17"/>
    <p:sldId id="351" r:id="rId18"/>
    <p:sldId id="352" r:id="rId19"/>
    <p:sldId id="353" r:id="rId20"/>
    <p:sldId id="338" r:id="rId21"/>
    <p:sldId id="355" r:id="rId22"/>
    <p:sldId id="33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3661" autoAdjust="0"/>
  </p:normalViewPr>
  <p:slideViewPr>
    <p:cSldViewPr snapToGrid="0">
      <p:cViewPr varScale="1">
        <p:scale>
          <a:sx n="83" d="100"/>
          <a:sy n="83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2CD5B-004A-4084-87E8-F3641E535C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7EF9-9609-416D-A3D1-A64F3250B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b="1" dirty="0" err="1"/>
              <a:t>Dear</a:t>
            </a:r>
            <a:r>
              <a:rPr lang="es-GT" b="1" dirty="0"/>
              <a:t> </a:t>
            </a:r>
            <a:r>
              <a:rPr lang="es-GT" b="1" dirty="0" err="1"/>
              <a:t>teacher</a:t>
            </a:r>
            <a:r>
              <a:rPr lang="es-GT" b="1" dirty="0"/>
              <a:t>: </a:t>
            </a:r>
            <a:r>
              <a:rPr lang="es-GT" b="1" dirty="0" err="1"/>
              <a:t>there</a:t>
            </a:r>
            <a:r>
              <a:rPr lang="es-GT" b="1" dirty="0"/>
              <a:t> are </a:t>
            </a:r>
            <a:r>
              <a:rPr lang="es-GT" b="1" dirty="0" err="1"/>
              <a:t>some</a:t>
            </a:r>
            <a:r>
              <a:rPr lang="es-GT" b="1" dirty="0"/>
              <a:t> notes at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end</a:t>
            </a:r>
            <a:r>
              <a:rPr lang="es-GT" b="1" dirty="0"/>
              <a:t> </a:t>
            </a:r>
            <a:r>
              <a:rPr lang="es-GT" b="1" dirty="0" err="1"/>
              <a:t>of</a:t>
            </a:r>
            <a:r>
              <a:rPr lang="es-GT" b="1" dirty="0"/>
              <a:t> </a:t>
            </a:r>
            <a:r>
              <a:rPr lang="es-GT" b="1" dirty="0" err="1"/>
              <a:t>certain</a:t>
            </a:r>
            <a:r>
              <a:rPr lang="es-GT" b="1" dirty="0"/>
              <a:t> </a:t>
            </a:r>
            <a:r>
              <a:rPr lang="es-GT" b="1" dirty="0" err="1"/>
              <a:t>slides</a:t>
            </a:r>
            <a:r>
              <a:rPr lang="es-GT" b="1" dirty="0"/>
              <a:t> </a:t>
            </a:r>
            <a:r>
              <a:rPr lang="es-GT" b="1" dirty="0" err="1"/>
              <a:t>for</a:t>
            </a:r>
            <a:r>
              <a:rPr lang="es-GT" b="1" dirty="0"/>
              <a:t> </a:t>
            </a:r>
            <a:r>
              <a:rPr lang="es-GT" b="1" dirty="0" err="1"/>
              <a:t>your</a:t>
            </a:r>
            <a:r>
              <a:rPr lang="es-GT" b="1" dirty="0"/>
              <a:t> </a:t>
            </a:r>
            <a:r>
              <a:rPr lang="es-GT" b="1" dirty="0" err="1"/>
              <a:t>reference</a:t>
            </a:r>
            <a:r>
              <a:rPr lang="es-GT" b="1" dirty="0"/>
              <a:t>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1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/</a:t>
            </a:r>
            <a:r>
              <a:rPr lang="es-GT" b="1" dirty="0" err="1"/>
              <a:t>builder</a:t>
            </a:r>
            <a:r>
              <a:rPr lang="es-GT" b="1" dirty="0"/>
              <a:t> </a:t>
            </a:r>
            <a:r>
              <a:rPr lang="es-GT" b="1" dirty="0" err="1"/>
              <a:t>phrases</a:t>
            </a:r>
            <a:r>
              <a:rPr lang="es-GT" b="1" dirty="0"/>
              <a:t>,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6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A24E8-AD26-BF56-1953-1B55EFD9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E749ED-B18B-27E4-4C72-3371FCEA9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9BBD2-FD6C-E5FB-15A7-BE66A324F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0B6D1-96A3-3860-2778-4182B075B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7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 </a:t>
            </a:r>
            <a:r>
              <a:rPr lang="es-GT" b="1" dirty="0" err="1"/>
              <a:t>or</a:t>
            </a:r>
            <a:r>
              <a:rPr lang="es-GT" b="1" dirty="0"/>
              <a:t> do a </a:t>
            </a:r>
            <a:r>
              <a:rPr lang="es-GT" b="1" dirty="0" err="1"/>
              <a:t>whole</a:t>
            </a:r>
            <a:r>
              <a:rPr lang="es-GT" b="1" dirty="0"/>
              <a:t> </a:t>
            </a:r>
            <a:r>
              <a:rPr lang="es-GT" b="1" dirty="0" err="1"/>
              <a:t>class</a:t>
            </a:r>
            <a:r>
              <a:rPr lang="es-GT" b="1" dirty="0"/>
              <a:t> </a:t>
            </a:r>
            <a:r>
              <a:rPr lang="es-GT" b="1" dirty="0" err="1"/>
              <a:t>conversation</a:t>
            </a:r>
            <a:r>
              <a:rPr lang="es-GT" b="1" dirty="0"/>
              <a:t> </a:t>
            </a:r>
            <a:r>
              <a:rPr lang="es-GT" b="1" dirty="0" err="1"/>
              <a:t>practice</a:t>
            </a:r>
            <a:r>
              <a:rPr lang="es-GT" b="1" dirty="0"/>
              <a:t>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5CEE7-2681-A624-06D0-0AF23AB1F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6080A8-346B-A2A2-7A37-62E743D39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B530E-D6D8-BDF9-D8DF-39FEC71F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.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DFDAB-08D6-1B96-1EB6-511CE369F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b="1" dirty="0"/>
              <a:t>TEACHER: after </a:t>
            </a:r>
            <a:r>
              <a:rPr lang="es-GT" b="1" dirty="0" err="1"/>
              <a:t>you</a:t>
            </a:r>
            <a:r>
              <a:rPr lang="es-GT" b="1" dirty="0"/>
              <a:t> </a:t>
            </a:r>
            <a:r>
              <a:rPr lang="es-GT" b="1" dirty="0" err="1"/>
              <a:t>review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vocabulary</a:t>
            </a:r>
            <a:r>
              <a:rPr lang="es-GT" b="1" dirty="0"/>
              <a:t>, </a:t>
            </a:r>
            <a:r>
              <a:rPr lang="es-GT" b="1" dirty="0" err="1"/>
              <a:t>send</a:t>
            </a:r>
            <a:r>
              <a:rPr lang="es-GT" b="1" dirty="0"/>
              <a:t> </a:t>
            </a:r>
            <a:r>
              <a:rPr lang="es-GT" b="1" dirty="0" err="1"/>
              <a:t>the</a:t>
            </a:r>
            <a:r>
              <a:rPr lang="es-GT" b="1" dirty="0"/>
              <a:t> </a:t>
            </a:r>
            <a:r>
              <a:rPr lang="es-GT" b="1" dirty="0" err="1"/>
              <a:t>participants</a:t>
            </a:r>
            <a:r>
              <a:rPr lang="es-GT" b="1" dirty="0"/>
              <a:t> </a:t>
            </a:r>
            <a:r>
              <a:rPr lang="es-GT" b="1" dirty="0" err="1"/>
              <a:t>to</a:t>
            </a:r>
            <a:r>
              <a:rPr lang="es-GT" b="1" dirty="0"/>
              <a:t> </a:t>
            </a:r>
            <a:r>
              <a:rPr lang="es-GT" b="1" dirty="0" err="1"/>
              <a:t>breakout</a:t>
            </a:r>
            <a:r>
              <a:rPr lang="es-GT" b="1" dirty="0"/>
              <a:t> </a:t>
            </a:r>
            <a:r>
              <a:rPr lang="es-GT" b="1" dirty="0" err="1"/>
              <a:t>rooms</a:t>
            </a:r>
            <a:r>
              <a:rPr lang="es-GT" b="1" dirty="0"/>
              <a:t> </a:t>
            </a:r>
            <a:r>
              <a:rPr lang="es-GT" b="1" dirty="0" err="1"/>
              <a:t>or</a:t>
            </a:r>
            <a:r>
              <a:rPr lang="es-GT" b="1" dirty="0"/>
              <a:t> do a </a:t>
            </a:r>
            <a:r>
              <a:rPr lang="es-GT" b="1" dirty="0" err="1"/>
              <a:t>whole</a:t>
            </a:r>
            <a:r>
              <a:rPr lang="es-GT" b="1" dirty="0"/>
              <a:t> </a:t>
            </a:r>
            <a:r>
              <a:rPr lang="es-GT" b="1" dirty="0" err="1"/>
              <a:t>class</a:t>
            </a:r>
            <a:r>
              <a:rPr lang="es-GT" b="1" dirty="0"/>
              <a:t> </a:t>
            </a:r>
            <a:r>
              <a:rPr lang="es-GT" b="1" dirty="0" err="1"/>
              <a:t>conversation</a:t>
            </a:r>
            <a:r>
              <a:rPr lang="es-GT" b="1" dirty="0"/>
              <a:t> </a:t>
            </a:r>
            <a:r>
              <a:rPr lang="es-GT" b="1" dirty="0" err="1"/>
              <a:t>practice</a:t>
            </a:r>
            <a:r>
              <a:rPr lang="es-GT" b="1" dirty="0"/>
              <a:t>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6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9973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19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8316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0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5995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43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54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701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30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854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727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49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54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985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7EDB11-C0EA-487A-8C22-AE3FBA35FAF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3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99" y="5032068"/>
            <a:ext cx="10572000" cy="779529"/>
          </a:xfrm>
        </p:spPr>
        <p:txBody>
          <a:bodyPr>
            <a:normAutofit/>
          </a:bodyPr>
          <a:lstStyle/>
          <a:p>
            <a:r>
              <a:rPr lang="en-US" sz="4000" dirty="0"/>
              <a:t>Beginner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99" y="5811597"/>
            <a:ext cx="10572000" cy="434974"/>
          </a:xfrm>
        </p:spPr>
        <p:txBody>
          <a:bodyPr>
            <a:normAutofit/>
          </a:bodyPr>
          <a:lstStyle/>
          <a:p>
            <a:r>
              <a:rPr lang="en-US" b="1" dirty="0"/>
              <a:t>Clase 3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413882B-99A5-4D78-4EEC-07BA2D2E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5" b="-2"/>
          <a:stretch/>
        </p:blipFill>
        <p:spPr>
          <a:xfrm>
            <a:off x="1150011" y="891628"/>
            <a:ext cx="8204586" cy="29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5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E2EA-30D2-C96A-C88E-7A489481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Nota: Order of the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34B5-67E3-2CC6-231B-676DDE45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5" y="3009045"/>
            <a:ext cx="10554574" cy="3636511"/>
          </a:xfrm>
        </p:spPr>
        <p:txBody>
          <a:bodyPr>
            <a:normAutofit/>
          </a:bodyPr>
          <a:lstStyle/>
          <a:p>
            <a:r>
              <a:rPr lang="en-US" sz="2000" dirty="0"/>
              <a:t>If an adjective and noun are separated in an English sentence, do not change the order of words when the sentence is translated into Spanish. For example:</a:t>
            </a:r>
          </a:p>
          <a:p>
            <a:endParaRPr lang="en-US" sz="20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English order = Marta is skinny.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Spanish order = Marta es delgada.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502513-EF93-C4F8-3263-7E3B2CC74148}"/>
              </a:ext>
            </a:extLst>
          </p:cNvPr>
          <p:cNvCxnSpPr/>
          <p:nvPr/>
        </p:nvCxnSpPr>
        <p:spPr>
          <a:xfrm>
            <a:off x="1147328" y="4031385"/>
            <a:ext cx="96297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Page 6 | Young adult women Vectors &amp; Illustrations for Free Download |  Freepik">
            <a:extLst>
              <a:ext uri="{FF2B5EF4-FFF2-40B4-BE49-F238E27FC236}">
                <a16:creationId xmlns:a16="http://schemas.microsoft.com/office/drawing/2014/main" id="{7FFAD0C7-D0D9-67E7-9547-3E7257798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502" y="0"/>
            <a:ext cx="2391296" cy="26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6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E6484-CBB6-6B0F-DE54-AE8D96D4C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A6B7-2B83-C744-57E6-D36CA066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Nota: Order of the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D2CE-6FBE-5488-0D88-B6BCE0A5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70" y="2554873"/>
            <a:ext cx="11741447" cy="3636511"/>
          </a:xfrm>
        </p:spPr>
        <p:txBody>
          <a:bodyPr>
            <a:noAutofit/>
          </a:bodyPr>
          <a:lstStyle/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endParaRPr lang="en-US" sz="20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tabLst>
                <a:tab pos="1092200" algn="l"/>
              </a:tabLst>
            </a:pPr>
            <a:r>
              <a:rPr lang="en-US" sz="2000" dirty="0"/>
              <a:t>The order of the words is the same in Spanish and English. However, if there is a situation where a noun and adjective are next to each other in an English sentence, they will trade places in the Spanish sentence. For example: </a:t>
            </a: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endParaRPr lang="en-US" sz="20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Noun next to adjective = Juan is a tall boy</a:t>
            </a: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Spanish – First the noun, then adjective</a:t>
            </a: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Juan es un chico alto.</a:t>
            </a: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F25FB7-06D3-1A7E-7AF7-4FA733E74B4E}"/>
              </a:ext>
            </a:extLst>
          </p:cNvPr>
          <p:cNvCxnSpPr/>
          <p:nvPr/>
        </p:nvCxnSpPr>
        <p:spPr>
          <a:xfrm>
            <a:off x="1281111" y="4373129"/>
            <a:ext cx="96297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Adjetivos: Más de 2,848 ilustraciones y dibujos de stock con licencia  libres de regalías | Shutterstock">
            <a:extLst>
              <a:ext uri="{FF2B5EF4-FFF2-40B4-BE49-F238E27FC236}">
                <a16:creationId xmlns:a16="http://schemas.microsoft.com/office/drawing/2014/main" id="{F8B3923F-84EA-98B3-A322-9F68EE2F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436" y="0"/>
            <a:ext cx="2835564" cy="23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70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E2EA-30D2-C96A-C88E-7A489481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Nota: “Bueno y Malo”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34B5-67E3-2CC6-231B-676DDE45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494" y="2296012"/>
            <a:ext cx="10554574" cy="4114800"/>
          </a:xfrm>
        </p:spPr>
        <p:txBody>
          <a:bodyPr>
            <a:normAutofit/>
          </a:bodyPr>
          <a:lstStyle/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1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Spanish – First the noun, then adjective</a:t>
            </a: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1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Juan is a good boy. = Juan es un chico bueno.</a:t>
            </a: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1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Juana is a good girl.</a:t>
            </a:r>
            <a:r>
              <a:rPr lang="en-US" sz="2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= Juana es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2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chica</a:t>
            </a:r>
            <a:r>
              <a:rPr lang="en-US" sz="2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buena</a:t>
            </a:r>
            <a:r>
              <a:rPr lang="en-US" sz="2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endParaRPr lang="en-US" sz="21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100" b="1" dirty="0">
                <a:highlight>
                  <a:srgbClr val="0000FF"/>
                </a:highligh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Exception</a:t>
            </a: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1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Bueno = </a:t>
            </a:r>
            <a:r>
              <a:rPr lang="en-US" sz="21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buen</a:t>
            </a:r>
            <a:endParaRPr lang="en-US" sz="21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SzPts val="1100"/>
              <a:buNone/>
              <a:tabLst>
                <a:tab pos="1092200" algn="l"/>
              </a:tabLst>
            </a:pPr>
            <a:r>
              <a:rPr lang="en-US" sz="21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Juan es un  </a:t>
            </a:r>
            <a:r>
              <a:rPr lang="en-US" sz="21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buen</a:t>
            </a:r>
            <a:r>
              <a:rPr lang="en-US" sz="21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chico / Juana es </a:t>
            </a:r>
            <a:r>
              <a:rPr lang="en-US" sz="21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21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buena</a:t>
            </a:r>
            <a:r>
              <a:rPr lang="en-US" sz="21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chica</a:t>
            </a:r>
            <a:endParaRPr lang="en-US" sz="21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502513-EF93-C4F8-3263-7E3B2CC74148}"/>
              </a:ext>
            </a:extLst>
          </p:cNvPr>
          <p:cNvCxnSpPr/>
          <p:nvPr/>
        </p:nvCxnSpPr>
        <p:spPr>
          <a:xfrm>
            <a:off x="2648094" y="4086224"/>
            <a:ext cx="96297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Vectores e ilustraciones de Bueno malo para descargar gratis | Freepik">
            <a:extLst>
              <a:ext uri="{FF2B5EF4-FFF2-40B4-BE49-F238E27FC236}">
                <a16:creationId xmlns:a16="http://schemas.microsoft.com/office/drawing/2014/main" id="{E939B351-F4AC-CF8C-E668-F12F8C32D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2" y="2975081"/>
            <a:ext cx="3328114" cy="22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42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DE0D-9769-7599-992E-01BD23D6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55" y="456425"/>
            <a:ext cx="10571998" cy="970450"/>
          </a:xfrm>
        </p:spPr>
        <p:txBody>
          <a:bodyPr/>
          <a:lstStyle/>
          <a:p>
            <a:r>
              <a:rPr lang="en-US" dirty="0"/>
              <a:t>CONVERSATION PRACTICE: 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D7630-D7A1-2B96-CF97-1026B011B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970405"/>
            <a:ext cx="8329613" cy="4641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013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CONVERSATION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222287"/>
            <a:ext cx="5486400" cy="3638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¿</a:t>
            </a:r>
            <a:r>
              <a:rPr lang="en-US" sz="2400" b="1" dirty="0" err="1"/>
              <a:t>Dónde</a:t>
            </a:r>
            <a:r>
              <a:rPr lang="en-US" sz="2400" b="1" dirty="0"/>
              <a:t> </a:t>
            </a:r>
            <a:r>
              <a:rPr lang="en-US" sz="2400" b="1" dirty="0" err="1"/>
              <a:t>está</a:t>
            </a:r>
            <a:r>
              <a:rPr lang="en-US" sz="2400" b="1" dirty="0"/>
              <a:t> la </a:t>
            </a:r>
            <a:r>
              <a:rPr lang="en-US" sz="2400" b="1" dirty="0" err="1"/>
              <a:t>computadora</a:t>
            </a:r>
            <a:r>
              <a:rPr lang="en-US" sz="2400" b="1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es </a:t>
            </a:r>
            <a:r>
              <a:rPr lang="en-US" sz="2400" b="1" dirty="0" err="1"/>
              <a:t>eso</a:t>
            </a:r>
            <a:r>
              <a:rPr lang="en-US" sz="2400" b="1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No </a:t>
            </a:r>
            <a:r>
              <a:rPr lang="en-US" sz="2400" b="1" dirty="0" err="1"/>
              <a:t>encuentro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/la ¿</a:t>
            </a:r>
            <a:r>
              <a:rPr lang="en-US" sz="2400" b="1" dirty="0" err="1"/>
              <a:t>Dónde</a:t>
            </a:r>
            <a:r>
              <a:rPr lang="en-US" sz="2400" b="1" dirty="0"/>
              <a:t> </a:t>
            </a:r>
            <a:r>
              <a:rPr lang="en-US" sz="2400" b="1" dirty="0" err="1"/>
              <a:t>está</a:t>
            </a:r>
            <a:r>
              <a:rPr lang="en-US" sz="2400" b="1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¿</a:t>
            </a:r>
            <a:r>
              <a:rPr lang="en-US" sz="2400" b="1" dirty="0" err="1"/>
              <a:t>Ya</a:t>
            </a:r>
            <a:r>
              <a:rPr lang="en-US" sz="2400" b="1" dirty="0"/>
              <a:t> lo </a:t>
            </a:r>
            <a:r>
              <a:rPr lang="en-US" sz="2400" b="1" dirty="0" err="1"/>
              <a:t>encontraste</a:t>
            </a:r>
            <a:r>
              <a:rPr lang="en-US" sz="2400" b="1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¿</a:t>
            </a:r>
            <a:r>
              <a:rPr lang="en-US" sz="2400" b="1" dirty="0" err="1"/>
              <a:t>Puedes</a:t>
            </a:r>
            <a:r>
              <a:rPr lang="en-US" sz="2400" b="1" dirty="0"/>
              <a:t> </a:t>
            </a:r>
            <a:r>
              <a:rPr lang="en-US" sz="2400" b="1" dirty="0" err="1"/>
              <a:t>buscar</a:t>
            </a:r>
            <a:r>
              <a:rPr lang="en-US" sz="2400" b="1" dirty="0"/>
              <a:t> la </a:t>
            </a:r>
            <a:r>
              <a:rPr lang="en-US" sz="2400" b="1" dirty="0" err="1"/>
              <a:t>revista</a:t>
            </a:r>
            <a:r>
              <a:rPr lang="en-US" sz="2400" b="1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1" y="2222287"/>
            <a:ext cx="5212080" cy="36387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Está  en el escritorio.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Eso es un libro.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Está en la pared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Si/No lo encontré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Si/No la busco …</a:t>
            </a:r>
          </a:p>
        </p:txBody>
      </p:sp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CONVERSATION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215724"/>
            <a:ext cx="5486400" cy="3638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¿</a:t>
            </a:r>
            <a:r>
              <a:rPr lang="en-US" sz="2400" b="1" dirty="0" err="1"/>
              <a:t>Dónde</a:t>
            </a:r>
            <a:r>
              <a:rPr lang="en-US" sz="2400" b="1" dirty="0"/>
              <a:t> </a:t>
            </a:r>
            <a:r>
              <a:rPr lang="en-US" sz="2400" b="1" dirty="0" err="1"/>
              <a:t>dejé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celular</a:t>
            </a:r>
            <a:r>
              <a:rPr lang="en-US" sz="2400" b="1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color es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libro</a:t>
            </a:r>
            <a:r>
              <a:rPr lang="en-US" sz="2400" b="1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¿</a:t>
            </a:r>
            <a:r>
              <a:rPr lang="en-US" sz="2400" b="1" dirty="0" err="1"/>
              <a:t>Cuántos</a:t>
            </a:r>
            <a:r>
              <a:rPr lang="en-US" sz="2400" b="1" dirty="0"/>
              <a:t> ____ hay?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¿</a:t>
            </a:r>
            <a:r>
              <a:rPr lang="en-US" sz="2400" b="1" dirty="0" err="1"/>
              <a:t>Cerca</a:t>
            </a:r>
            <a:r>
              <a:rPr lang="en-US" sz="2400" b="1" dirty="0"/>
              <a:t> de 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está</a:t>
            </a:r>
            <a:r>
              <a:rPr lang="en-US" sz="2400" b="1" dirty="0"/>
              <a:t> la </a:t>
            </a:r>
            <a:r>
              <a:rPr lang="en-US" sz="2400" b="1" dirty="0" err="1"/>
              <a:t>impresora</a:t>
            </a:r>
            <a:r>
              <a:rPr lang="en-US" sz="2400" b="1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¿Por </a:t>
            </a:r>
            <a:r>
              <a:rPr lang="en-US" sz="2400" b="1" dirty="0" err="1"/>
              <a:t>dónde</a:t>
            </a:r>
            <a:r>
              <a:rPr lang="en-US" sz="2400" b="1" dirty="0"/>
              <a:t> </a:t>
            </a:r>
            <a:r>
              <a:rPr lang="en-US" sz="2400" b="1" dirty="0" err="1"/>
              <a:t>está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basurero</a:t>
            </a:r>
            <a:r>
              <a:rPr lang="en-US" sz="2400" b="1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089" y="2222287"/>
            <a:ext cx="5029200" cy="36387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Lo dejé en la casa.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El libro es (verde/azul).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Hay # _______.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La impresora está cerca de la computadora.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Está en la esquina.</a:t>
            </a:r>
          </a:p>
        </p:txBody>
      </p:sp>
    </p:spTree>
    <p:extLst>
      <p:ext uri="{BB962C8B-B14F-4D97-AF65-F5344CB8AC3E}">
        <p14:creationId xmlns:p14="http://schemas.microsoft.com/office/powerpoint/2010/main" val="811814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77D35-B0CA-FB73-599A-CDCFA31E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CA2FA-6600-1719-551F-790F0F7D07ED}"/>
              </a:ext>
            </a:extLst>
          </p:cNvPr>
          <p:cNvSpPr txBox="1"/>
          <p:nvPr/>
        </p:nvSpPr>
        <p:spPr>
          <a:xfrm>
            <a:off x="370498" y="2325167"/>
            <a:ext cx="116217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DIRECCIONES</a:t>
            </a:r>
            <a:r>
              <a:rPr lang="en-US" sz="7200" b="1" dirty="0"/>
              <a:t>: Directions</a:t>
            </a:r>
          </a:p>
        </p:txBody>
      </p:sp>
    </p:spTree>
    <p:extLst>
      <p:ext uri="{BB962C8B-B14F-4D97-AF65-F5344CB8AC3E}">
        <p14:creationId xmlns:p14="http://schemas.microsoft.com/office/powerpoint/2010/main" val="423235127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5861-85E9-15ED-5FA0-8EB65E69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24C50-EB59-F8BD-F63B-9606F55BA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/>
              <a:t>Direcciones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D0F8A-D6E6-F315-82B2-F05F09D8F9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llego</a:t>
            </a:r>
            <a:r>
              <a:rPr lang="en-US" sz="2000" b="1" dirty="0"/>
              <a:t> a …?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estoy</a:t>
            </a:r>
            <a:r>
              <a:rPr lang="en-US" sz="2000" b="1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está</a:t>
            </a:r>
            <a:r>
              <a:rPr lang="en-US" sz="2000" b="1" dirty="0"/>
              <a:t> …?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/>
              <a:t>vaya</a:t>
            </a:r>
            <a:r>
              <a:rPr lang="en-US" sz="2000" b="1" dirty="0"/>
              <a:t> a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/>
              <a:t>seguir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pasar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/>
              <a:t>cruzar</a:t>
            </a:r>
            <a:endParaRPr lang="en-US" sz="2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71EB1-8201-02C4-ACDC-C6A7181F3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Directions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5BA6CC-A9F5-597E-DF95-79BF9B10F9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How do I get to …?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Where am I 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Where is …?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go to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to follow, continue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to come, to past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to cross</a:t>
            </a:r>
          </a:p>
        </p:txBody>
      </p:sp>
    </p:spTree>
    <p:extLst>
      <p:ext uri="{BB962C8B-B14F-4D97-AF65-F5344CB8AC3E}">
        <p14:creationId xmlns:p14="http://schemas.microsoft.com/office/powerpoint/2010/main" val="100090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5861-85E9-15ED-5FA0-8EB65E69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24C50-EB59-F8BD-F63B-9606F55BA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/>
              <a:t>Direcciones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D0F8A-D6E6-F315-82B2-F05F09D8F9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hasta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/>
              <a:t>esquina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antes de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/>
              <a:t>después</a:t>
            </a:r>
            <a:r>
              <a:rPr lang="en-US" sz="2000" b="1" dirty="0"/>
              <a:t> de 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/>
              <a:t>vuelta</a:t>
            </a:r>
            <a:r>
              <a:rPr lang="en-US" sz="2000" b="1" dirty="0"/>
              <a:t> a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la </a:t>
            </a:r>
            <a:r>
              <a:rPr lang="en-US" sz="2000" b="1" dirty="0" err="1"/>
              <a:t>derecha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la </a:t>
            </a:r>
            <a:r>
              <a:rPr lang="en-US" sz="2000" b="1" dirty="0" err="1"/>
              <a:t>izquierda</a:t>
            </a:r>
            <a:endParaRPr lang="en-US" sz="2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71EB1-8201-02C4-ACDC-C6A7181F3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Directions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5BA6CC-A9F5-597E-DF95-79BF9B10F9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until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corner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before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after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turn to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the right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the left</a:t>
            </a:r>
          </a:p>
        </p:txBody>
      </p:sp>
    </p:spTree>
    <p:extLst>
      <p:ext uri="{BB962C8B-B14F-4D97-AF65-F5344CB8AC3E}">
        <p14:creationId xmlns:p14="http://schemas.microsoft.com/office/powerpoint/2010/main" val="645907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5861-85E9-15ED-5FA0-8EB65E69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Practicando</a:t>
            </a:r>
            <a:r>
              <a:rPr lang="en-US" dirty="0"/>
              <a:t> </a:t>
            </a:r>
            <a:r>
              <a:rPr lang="en-US" dirty="0" err="1"/>
              <a:t>locaciones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24C50-EB59-F8BD-F63B-9606F55BA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/>
              <a:t>Direcciones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D0F8A-D6E6-F315-82B2-F05F09D8F9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Derecho, recto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semáforo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la </a:t>
            </a:r>
            <a:r>
              <a:rPr lang="en-US" sz="2000" b="1" dirty="0" err="1"/>
              <a:t>calle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la </a:t>
            </a:r>
            <a:r>
              <a:rPr lang="en-US" sz="2000" b="1" dirty="0" err="1"/>
              <a:t>avenida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la rotonda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/>
              <a:t>lejos</a:t>
            </a:r>
            <a:r>
              <a:rPr lang="en-US" sz="2000" b="1" dirty="0"/>
              <a:t> de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/>
              <a:t>cerca</a:t>
            </a:r>
            <a:r>
              <a:rPr lang="en-US" sz="2000" b="1" dirty="0"/>
              <a:t> de 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71EB1-8201-02C4-ACDC-C6A7181F3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Directions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5BA6CC-A9F5-597E-DF95-79BF9B10F9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straight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the streetlight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the street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the avenue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roundabout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far from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close to, near</a:t>
            </a:r>
          </a:p>
        </p:txBody>
      </p:sp>
    </p:spTree>
    <p:extLst>
      <p:ext uri="{BB962C8B-B14F-4D97-AF65-F5344CB8AC3E}">
        <p14:creationId xmlns:p14="http://schemas.microsoft.com/office/powerpoint/2010/main" val="280602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22393-57ED-EA97-227C-A48232B717A9}"/>
              </a:ext>
            </a:extLst>
          </p:cNvPr>
          <p:cNvSpPr txBox="1"/>
          <p:nvPr/>
        </p:nvSpPr>
        <p:spPr>
          <a:xfrm>
            <a:off x="398207" y="1946476"/>
            <a:ext cx="116217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ADJETIVOS SIMPLES: Simple Adjectives </a:t>
            </a:r>
          </a:p>
        </p:txBody>
      </p:sp>
    </p:spTree>
    <p:extLst>
      <p:ext uri="{BB962C8B-B14F-4D97-AF65-F5344CB8AC3E}">
        <p14:creationId xmlns:p14="http://schemas.microsoft.com/office/powerpoint/2010/main" val="260475582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841415"/>
            <a:ext cx="10571998" cy="970450"/>
          </a:xfrm>
        </p:spPr>
        <p:txBody>
          <a:bodyPr/>
          <a:lstStyle/>
          <a:p>
            <a:r>
              <a:rPr lang="en-US" sz="4800" dirty="0"/>
              <a:t>CONVERSATION</a:t>
            </a:r>
            <a:br>
              <a:rPr lang="en-US" sz="4800" dirty="0"/>
            </a:br>
            <a:r>
              <a:rPr lang="en-US" sz="4800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068" y="2176105"/>
            <a:ext cx="5760720" cy="38404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llego</a:t>
            </a:r>
            <a:r>
              <a:rPr lang="en-US" sz="2400" b="1" dirty="0"/>
              <a:t> a la casa de mi amigo?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Dónde</a:t>
            </a:r>
            <a:r>
              <a:rPr lang="en-US" sz="2400" b="1" dirty="0"/>
              <a:t> </a:t>
            </a:r>
            <a:r>
              <a:rPr lang="en-US" sz="2400" b="1" dirty="0" err="1"/>
              <a:t>está</a:t>
            </a:r>
            <a:r>
              <a:rPr lang="en-US" sz="2400" b="1" dirty="0"/>
              <a:t> la plaza?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¿La </a:t>
            </a:r>
            <a:r>
              <a:rPr lang="en-US" sz="2400" b="1" dirty="0" err="1"/>
              <a:t>iglesia</a:t>
            </a:r>
            <a:r>
              <a:rPr lang="en-US" sz="2400" b="1" dirty="0"/>
              <a:t> </a:t>
            </a:r>
            <a:r>
              <a:rPr lang="en-US" sz="2400" b="1" dirty="0" err="1"/>
              <a:t>está</a:t>
            </a:r>
            <a:r>
              <a:rPr lang="en-US" sz="2400" b="1" dirty="0"/>
              <a:t> </a:t>
            </a:r>
            <a:r>
              <a:rPr lang="en-US" sz="2400" b="1" dirty="0" err="1"/>
              <a:t>lejos</a:t>
            </a:r>
            <a:r>
              <a:rPr lang="en-US" sz="2400" b="1" dirty="0"/>
              <a:t> de la playa?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hay </a:t>
            </a:r>
            <a:r>
              <a:rPr lang="en-US" sz="2400" b="1" dirty="0" err="1"/>
              <a:t>cerca</a:t>
            </a:r>
            <a:r>
              <a:rPr lang="en-US" sz="2400" b="1" dirty="0"/>
              <a:t> del </a:t>
            </a:r>
            <a:r>
              <a:rPr lang="en-US" sz="2400" b="1" dirty="0" err="1"/>
              <a:t>parque</a:t>
            </a:r>
            <a:r>
              <a:rPr lang="en-US" sz="2400" b="1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6DD0FA-36BB-209D-9F82-680A32974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7382" y="480060"/>
            <a:ext cx="6202217" cy="5897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163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A1BF15-58B0-9C33-C19C-61E2DC8AF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080" y="480060"/>
            <a:ext cx="7863840" cy="5897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42080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B8EC-340C-A6BE-A196-93BCAD2B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¡Hasta la </a:t>
            </a:r>
            <a:r>
              <a:rPr lang="en-US" sz="5400" dirty="0" err="1"/>
              <a:t>próxima</a:t>
            </a:r>
            <a:r>
              <a:rPr lang="en-US" sz="5400" dirty="0"/>
              <a:t> </a:t>
            </a:r>
            <a:r>
              <a:rPr lang="en-US" sz="5400" dirty="0" err="1"/>
              <a:t>semana</a:t>
            </a:r>
            <a:r>
              <a:rPr lang="en-US" sz="5400" dirty="0"/>
              <a:t>!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AF4F936C-65F0-75EB-4EE7-4E86E8771FA4}"/>
              </a:ext>
            </a:extLst>
          </p:cNvPr>
          <p:cNvSpPr/>
          <p:nvPr/>
        </p:nvSpPr>
        <p:spPr>
          <a:xfrm>
            <a:off x="1219200" y="2809461"/>
            <a:ext cx="1789044" cy="18553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53FF6-55C5-BCF8-FDB9-3FA4B21F5A07}"/>
              </a:ext>
            </a:extLst>
          </p:cNvPr>
          <p:cNvSpPr txBox="1"/>
          <p:nvPr/>
        </p:nvSpPr>
        <p:spPr>
          <a:xfrm>
            <a:off x="1464365" y="3506280"/>
            <a:ext cx="12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</a:t>
            </a:r>
            <a:r>
              <a:rPr lang="en-US" sz="2400" b="1" dirty="0" err="1"/>
              <a:t>Adiós</a:t>
            </a:r>
            <a:r>
              <a:rPr lang="en-US" sz="2400" b="1" dirty="0"/>
              <a:t>!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4FC964C6-A797-0B8F-CC4D-12AC7CF8F96C}"/>
              </a:ext>
            </a:extLst>
          </p:cNvPr>
          <p:cNvSpPr/>
          <p:nvPr/>
        </p:nvSpPr>
        <p:spPr>
          <a:xfrm>
            <a:off x="2758764" y="4530453"/>
            <a:ext cx="2882347" cy="19670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D7D71B-8728-1FA1-B18E-8C766FEA2ABD}"/>
              </a:ext>
            </a:extLst>
          </p:cNvPr>
          <p:cNvSpPr/>
          <p:nvPr/>
        </p:nvSpPr>
        <p:spPr>
          <a:xfrm>
            <a:off x="4396407" y="2248108"/>
            <a:ext cx="2546422" cy="20077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669818BD-D92F-95AA-E0AE-33B8EAF11D65}"/>
              </a:ext>
            </a:extLst>
          </p:cNvPr>
          <p:cNvSpPr/>
          <p:nvPr/>
        </p:nvSpPr>
        <p:spPr>
          <a:xfrm>
            <a:off x="8273980" y="2352261"/>
            <a:ext cx="2546422" cy="2590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E0E4A-0168-E032-E74D-528000C17481}"/>
              </a:ext>
            </a:extLst>
          </p:cNvPr>
          <p:cNvSpPr txBox="1"/>
          <p:nvPr/>
        </p:nvSpPr>
        <p:spPr>
          <a:xfrm>
            <a:off x="4600505" y="2967335"/>
            <a:ext cx="241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pronto!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179241-5962-82A0-358B-3A5558DF6417}"/>
              </a:ext>
            </a:extLst>
          </p:cNvPr>
          <p:cNvSpPr txBox="1"/>
          <p:nvPr/>
        </p:nvSpPr>
        <p:spPr>
          <a:xfrm>
            <a:off x="8426379" y="3416828"/>
            <a:ext cx="254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la vista!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7927CB-0F75-4832-D33B-5B9D3FE4DBC0}"/>
              </a:ext>
            </a:extLst>
          </p:cNvPr>
          <p:cNvSpPr txBox="1"/>
          <p:nvPr/>
        </p:nvSpPr>
        <p:spPr>
          <a:xfrm>
            <a:off x="3169580" y="5200692"/>
            <a:ext cx="206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¡Nos </a:t>
            </a:r>
            <a:r>
              <a:rPr lang="en-US" sz="2400" b="1" dirty="0" err="1"/>
              <a:t>vemos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41017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D7AEB-A039-967D-890E-8BD7227C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35" y="0"/>
            <a:ext cx="4101539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VOCABULARIO – ADJETIVOS SINGULARES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2FA0F3-82E7-AE79-A179-01B62C65D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808555"/>
              </p:ext>
            </p:extLst>
          </p:nvPr>
        </p:nvGraphicFramePr>
        <p:xfrm>
          <a:off x="4815191" y="314779"/>
          <a:ext cx="7224220" cy="622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009">
                  <a:extLst>
                    <a:ext uri="{9D8B030D-6E8A-4147-A177-3AD203B41FA5}">
                      <a16:colId xmlns:a16="http://schemas.microsoft.com/office/drawing/2014/main" val="797476257"/>
                    </a:ext>
                  </a:extLst>
                </a:gridCol>
                <a:gridCol w="3297211">
                  <a:extLst>
                    <a:ext uri="{9D8B030D-6E8A-4147-A177-3AD203B41FA5}">
                      <a16:colId xmlns:a16="http://schemas.microsoft.com/office/drawing/2014/main" val="416462062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Adjetivos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singulares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dirty="0">
                          <a:effectLst/>
                        </a:rPr>
                        <a:t>Singular </a:t>
                      </a:r>
                      <a:r>
                        <a:rPr lang="en-US" sz="2400" b="1" dirty="0" err="1">
                          <a:effectLst/>
                        </a:rPr>
                        <a:t>adjetives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extLst>
                  <a:ext uri="{0D108BD9-81ED-4DB2-BD59-A6C34878D82A}">
                    <a16:rowId xmlns:a16="http://schemas.microsoft.com/office/drawing/2014/main" val="3745828064"/>
                  </a:ext>
                </a:extLst>
              </a:tr>
              <a:tr h="49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alto – tall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bajo - short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extLst>
                  <a:ext uri="{0D108BD9-81ED-4DB2-BD59-A6C34878D82A}">
                    <a16:rowId xmlns:a16="http://schemas.microsoft.com/office/drawing/2014/main" val="4050039561"/>
                  </a:ext>
                </a:extLst>
              </a:tr>
              <a:tr h="49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s-MX" sz="1800" b="1" dirty="0">
                          <a:effectLst/>
                        </a:rPr>
                        <a:t>bueno – </a:t>
                      </a:r>
                      <a:r>
                        <a:rPr lang="es-MX" sz="1800" b="1" dirty="0" err="1">
                          <a:effectLst/>
                        </a:rPr>
                        <a:t>good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malo</a:t>
                      </a:r>
                      <a:r>
                        <a:rPr lang="en-US" sz="1800" b="1" dirty="0">
                          <a:effectLst/>
                        </a:rPr>
                        <a:t> - bad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extLst>
                  <a:ext uri="{0D108BD9-81ED-4DB2-BD59-A6C34878D82A}">
                    <a16:rowId xmlns:a16="http://schemas.microsoft.com/office/drawing/2014/main" val="1668216823"/>
                  </a:ext>
                </a:extLst>
              </a:tr>
              <a:tr h="49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interesante</a:t>
                      </a:r>
                      <a:r>
                        <a:rPr lang="en-US" sz="1800" b="1" dirty="0">
                          <a:effectLst/>
                        </a:rPr>
                        <a:t> -interesting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aburrido</a:t>
                      </a:r>
                      <a:r>
                        <a:rPr lang="en-US" sz="1800" b="1" dirty="0">
                          <a:effectLst/>
                        </a:rPr>
                        <a:t> - boring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extLst>
                  <a:ext uri="{0D108BD9-81ED-4DB2-BD59-A6C34878D82A}">
                    <a16:rowId xmlns:a16="http://schemas.microsoft.com/office/drawing/2014/main" val="3809244498"/>
                  </a:ext>
                </a:extLst>
              </a:tr>
              <a:tr h="1085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simp</a:t>
                      </a:r>
                      <a:r>
                        <a:rPr lang="es-MX" sz="1800" b="1" dirty="0">
                          <a:effectLst/>
                        </a:rPr>
                        <a:t>ático – </a:t>
                      </a:r>
                      <a:r>
                        <a:rPr lang="es-MX" sz="1800" b="1" dirty="0" err="1">
                          <a:effectLst/>
                        </a:rPr>
                        <a:t>nice</a:t>
                      </a:r>
                      <a:r>
                        <a:rPr lang="es-MX" sz="1800" b="1" dirty="0">
                          <a:effectLst/>
                        </a:rPr>
                        <a:t>, </a:t>
                      </a:r>
                      <a:r>
                        <a:rPr lang="es-MX" sz="1800" b="1" dirty="0" err="1">
                          <a:effectLst/>
                        </a:rPr>
                        <a:t>pleasant</a:t>
                      </a:r>
                      <a:r>
                        <a:rPr lang="es-MX" sz="1800" b="1" dirty="0">
                          <a:effectLst/>
                        </a:rPr>
                        <a:t>, </a:t>
                      </a:r>
                      <a:r>
                        <a:rPr lang="es-MX" sz="1800" b="1" dirty="0" err="1">
                          <a:effectLst/>
                        </a:rPr>
                        <a:t>likeable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   </a:t>
                      </a:r>
                      <a:r>
                        <a:rPr lang="en-US" sz="1800" b="1" dirty="0" err="1">
                          <a:effectLst/>
                        </a:rPr>
                        <a:t>antipático</a:t>
                      </a:r>
                      <a:r>
                        <a:rPr lang="en-US" sz="1800" b="1" dirty="0">
                          <a:effectLst/>
                        </a:rPr>
                        <a:t> – unpleasant, disagreeable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extLst>
                  <a:ext uri="{0D108BD9-81ED-4DB2-BD59-A6C34878D82A}">
                    <a16:rowId xmlns:a16="http://schemas.microsoft.com/office/drawing/2014/main" val="1632447319"/>
                  </a:ext>
                </a:extLst>
              </a:tr>
              <a:tr h="49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largo - long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corto</a:t>
                      </a:r>
                      <a:r>
                        <a:rPr lang="en-US" sz="1800" b="1" dirty="0">
                          <a:effectLst/>
                        </a:rPr>
                        <a:t> - short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extLst>
                  <a:ext uri="{0D108BD9-81ED-4DB2-BD59-A6C34878D82A}">
                    <a16:rowId xmlns:a16="http://schemas.microsoft.com/office/drawing/2014/main" val="3832016123"/>
                  </a:ext>
                </a:extLst>
              </a:tr>
              <a:tr h="49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grande</a:t>
                      </a:r>
                      <a:r>
                        <a:rPr lang="en-US" sz="1800" b="1" dirty="0">
                          <a:effectLst/>
                        </a:rPr>
                        <a:t> - big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chico - small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extLst>
                  <a:ext uri="{0D108BD9-81ED-4DB2-BD59-A6C34878D82A}">
                    <a16:rowId xmlns:a16="http://schemas.microsoft.com/office/drawing/2014/main" val="3123054378"/>
                  </a:ext>
                </a:extLst>
              </a:tr>
              <a:tr h="1533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guapo</a:t>
                      </a:r>
                      <a:r>
                        <a:rPr lang="en-US" sz="1800" b="1" dirty="0">
                          <a:effectLst/>
                        </a:rPr>
                        <a:t>  – handsome   (man)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bonita</a:t>
                      </a:r>
                      <a:r>
                        <a:rPr lang="en-US" sz="1800" b="1" dirty="0">
                          <a:effectLst/>
                        </a:rPr>
                        <a:t> – pretty  (woman)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bonito/</a:t>
                      </a:r>
                      <a:r>
                        <a:rPr lang="en-US" sz="1800" b="1" dirty="0" err="1">
                          <a:effectLst/>
                        </a:rPr>
                        <a:t>bonita</a:t>
                      </a:r>
                      <a:r>
                        <a:rPr lang="en-US" sz="1800" b="1" dirty="0">
                          <a:effectLst/>
                        </a:rPr>
                        <a:t> – pretty (a thing)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feo</a:t>
                      </a:r>
                      <a:r>
                        <a:rPr lang="en-US" sz="1800" b="1" dirty="0">
                          <a:effectLst/>
                        </a:rPr>
                        <a:t> - ugly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1800" b="1" dirty="0" err="1">
                          <a:effectLst/>
                        </a:rPr>
                        <a:t>fea</a:t>
                      </a:r>
                      <a:r>
                        <a:rPr lang="en-US" sz="1800" b="1" dirty="0">
                          <a:effectLst/>
                        </a:rPr>
                        <a:t> – ugly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1800" b="1" dirty="0" err="1">
                          <a:effectLst/>
                        </a:rPr>
                        <a:t>feo</a:t>
                      </a:r>
                      <a:r>
                        <a:rPr lang="en-US" sz="1800" b="1" dirty="0">
                          <a:effectLst/>
                        </a:rPr>
                        <a:t>/ </a:t>
                      </a:r>
                      <a:r>
                        <a:rPr lang="en-US" sz="1800" b="1" dirty="0" err="1">
                          <a:effectLst/>
                        </a:rPr>
                        <a:t>fea</a:t>
                      </a:r>
                      <a:r>
                        <a:rPr lang="en-US" sz="1800" b="1" dirty="0">
                          <a:effectLst/>
                        </a:rPr>
                        <a:t>  - ugly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extLst>
                  <a:ext uri="{0D108BD9-81ED-4DB2-BD59-A6C34878D82A}">
                    <a16:rowId xmlns:a16="http://schemas.microsoft.com/office/drawing/2014/main" val="4092127753"/>
                  </a:ext>
                </a:extLst>
              </a:tr>
              <a:tr h="49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delgado</a:t>
                      </a:r>
                      <a:r>
                        <a:rPr lang="en-US" sz="1800" b="1" dirty="0">
                          <a:effectLst/>
                        </a:rPr>
                        <a:t> – thin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gordo</a:t>
                      </a:r>
                      <a:r>
                        <a:rPr lang="en-US" sz="1800" b="1" dirty="0">
                          <a:effectLst/>
                        </a:rPr>
                        <a:t> - fat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8" marR="59098" marT="59098" marB="59098"/>
                </a:tc>
                <a:extLst>
                  <a:ext uri="{0D108BD9-81ED-4DB2-BD59-A6C34878D82A}">
                    <a16:rowId xmlns:a16="http://schemas.microsoft.com/office/drawing/2014/main" val="65109921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449B7AB-3564-7734-D8EA-C3BEBC35B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7287" y="5760802"/>
            <a:ext cx="4572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A62826-982C-41DB-A083-D148298D9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55586" y="5887863"/>
            <a:ext cx="640080" cy="700305"/>
          </a:xfrm>
          <a:prstGeom prst="rect">
            <a:avLst/>
          </a:prstGeom>
        </p:spPr>
      </p:pic>
      <p:pic>
        <p:nvPicPr>
          <p:cNvPr id="26" name="Picture 25" descr="A person in a tie and a person in a white shirt&#10;&#10;Description automatically generated with low confidence">
            <a:extLst>
              <a:ext uri="{FF2B5EF4-FFF2-40B4-BE49-F238E27FC236}">
                <a16:creationId xmlns:a16="http://schemas.microsoft.com/office/drawing/2014/main" id="{56018FB6-C9B4-03D1-4052-9ABDE8B26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65887" y="826659"/>
            <a:ext cx="963228" cy="606172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CEC234B6-5732-0BAC-D490-B988CE914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6860" y="1229154"/>
            <a:ext cx="640080" cy="640080"/>
          </a:xfrm>
          <a:prstGeom prst="rect">
            <a:avLst/>
          </a:prstGeom>
        </p:spPr>
      </p:pic>
      <p:pic>
        <p:nvPicPr>
          <p:cNvPr id="38" name="Picture 3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EF5EF8A-FD87-A169-0B88-9D663DBE3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9818" y="1754761"/>
            <a:ext cx="1005840" cy="670560"/>
          </a:xfrm>
          <a:prstGeom prst="rect">
            <a:avLst/>
          </a:prstGeom>
        </p:spPr>
      </p:pic>
      <p:pic>
        <p:nvPicPr>
          <p:cNvPr id="41" name="Picture 4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22889F-FD0D-46CC-9B80-90C4679FE7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3170" y="3340074"/>
            <a:ext cx="1097280" cy="617220"/>
          </a:xfrm>
          <a:prstGeom prst="rect">
            <a:avLst/>
          </a:prstGeom>
        </p:spPr>
      </p:pic>
      <p:pic>
        <p:nvPicPr>
          <p:cNvPr id="47" name="Picture 46" descr="A dog with its tongue out&#10;&#10;Description automatically generated with medium confidence">
            <a:extLst>
              <a:ext uri="{FF2B5EF4-FFF2-40B4-BE49-F238E27FC236}">
                <a16:creationId xmlns:a16="http://schemas.microsoft.com/office/drawing/2014/main" id="{14AE5917-936B-1BCF-6E02-598CD638B2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42131" y="4689385"/>
            <a:ext cx="1097280" cy="65836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60A7710-15C2-E0FD-A4BD-E6BAAE7BE489}"/>
              </a:ext>
            </a:extLst>
          </p:cNvPr>
          <p:cNvSpPr txBox="1"/>
          <p:nvPr/>
        </p:nvSpPr>
        <p:spPr>
          <a:xfrm>
            <a:off x="10942131" y="8118385"/>
            <a:ext cx="1097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undajeremias.blogspot.com/2010/06/se-trata-de-miss-ellie-que-fue-coronad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50" name="Picture 49" descr="A small white dog&#10;&#10;Description automatically generated with low confidence">
            <a:extLst>
              <a:ext uri="{FF2B5EF4-FFF2-40B4-BE49-F238E27FC236}">
                <a16:creationId xmlns:a16="http://schemas.microsoft.com/office/drawing/2014/main" id="{A0A74B76-C70B-14DE-7891-468030E14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4487" y="4631600"/>
            <a:ext cx="731520" cy="72644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AB7EDD7-70DA-B72B-F7C3-FAC2B98F29D4}"/>
              </a:ext>
            </a:extLst>
          </p:cNvPr>
          <p:cNvSpPr txBox="1"/>
          <p:nvPr/>
        </p:nvSpPr>
        <p:spPr>
          <a:xfrm>
            <a:off x="8608033" y="11431655"/>
            <a:ext cx="731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s.wikipedia.org/wiki/Archivo:Perros-Bonitos-Acostado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53" name="Picture 52" descr="A picture containing toy, indoor, yellow, stuffed&#10;&#10;Description automatically generated">
            <a:extLst>
              <a:ext uri="{FF2B5EF4-FFF2-40B4-BE49-F238E27FC236}">
                <a16:creationId xmlns:a16="http://schemas.microsoft.com/office/drawing/2014/main" id="{2BC66940-0E04-E5F5-E6AF-BD305EF9D2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6195" y="2790342"/>
            <a:ext cx="914400" cy="6858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CF27B13-75B1-0BEC-239A-6C20E9A11F23}"/>
              </a:ext>
            </a:extLst>
          </p:cNvPr>
          <p:cNvSpPr txBox="1"/>
          <p:nvPr/>
        </p:nvSpPr>
        <p:spPr>
          <a:xfrm>
            <a:off x="5395894" y="9641609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katerha/4914478820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58" name="Picture 57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19E7BF7A-85C9-A9B3-C248-639CCCC120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7803" y="2830619"/>
            <a:ext cx="914400" cy="5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9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D7AEB-A039-967D-890E-8BD7227C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27" y="246859"/>
            <a:ext cx="3930500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VOCABULARIO – ADJETIVOS SINGULARES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494C79-87AC-9C17-0C7C-E2F50198A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19865"/>
              </p:ext>
            </p:extLst>
          </p:nvPr>
        </p:nvGraphicFramePr>
        <p:xfrm>
          <a:off x="5278784" y="610240"/>
          <a:ext cx="6269752" cy="5690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629">
                  <a:extLst>
                    <a:ext uri="{9D8B030D-6E8A-4147-A177-3AD203B41FA5}">
                      <a16:colId xmlns:a16="http://schemas.microsoft.com/office/drawing/2014/main" val="2413275122"/>
                    </a:ext>
                  </a:extLst>
                </a:gridCol>
                <a:gridCol w="3455123">
                  <a:extLst>
                    <a:ext uri="{9D8B030D-6E8A-4147-A177-3AD203B41FA5}">
                      <a16:colId xmlns:a16="http://schemas.microsoft.com/office/drawing/2014/main" val="3136698910"/>
                    </a:ext>
                  </a:extLst>
                </a:gridCol>
              </a:tblGrid>
              <a:tr h="1183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Adjetivos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singulares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57363" marB="5736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dirty="0">
                          <a:effectLst/>
                        </a:rPr>
                        <a:t>Singular </a:t>
                      </a:r>
                      <a:r>
                        <a:rPr lang="en-US" sz="2400" b="1" dirty="0" err="1">
                          <a:effectLst/>
                        </a:rPr>
                        <a:t>adjetives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57363" marB="57363"/>
                </a:tc>
                <a:extLst>
                  <a:ext uri="{0D108BD9-81ED-4DB2-BD59-A6C34878D82A}">
                    <a16:rowId xmlns:a16="http://schemas.microsoft.com/office/drawing/2014/main" val="170801692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moreno</a:t>
                      </a:r>
                      <a:r>
                        <a:rPr lang="en-US" sz="1800" b="1" dirty="0">
                          <a:effectLst/>
                        </a:rPr>
                        <a:t> - brunette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rubio - blond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extLst>
                  <a:ext uri="{0D108BD9-81ED-4DB2-BD59-A6C34878D82A}">
                    <a16:rowId xmlns:a16="http://schemas.microsoft.com/office/drawing/2014/main" val="3747515360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caro</a:t>
                      </a:r>
                      <a:r>
                        <a:rPr lang="en-US" sz="1800" b="1" dirty="0">
                          <a:effectLst/>
                        </a:rPr>
                        <a:t> - expensive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barato - cheap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extLst>
                  <a:ext uri="{0D108BD9-81ED-4DB2-BD59-A6C34878D82A}">
                    <a16:rowId xmlns:a16="http://schemas.microsoft.com/office/drawing/2014/main" val="3047897736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nuevo - new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viejo</a:t>
                      </a:r>
                      <a:r>
                        <a:rPr lang="en-US" sz="1800" b="1" dirty="0">
                          <a:effectLst/>
                        </a:rPr>
                        <a:t>- old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extLst>
                  <a:ext uri="{0D108BD9-81ED-4DB2-BD59-A6C34878D82A}">
                    <a16:rowId xmlns:a16="http://schemas.microsoft.com/office/drawing/2014/main" val="569289580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1800" b="1" dirty="0" err="1">
                          <a:effectLst/>
                        </a:rPr>
                        <a:t>joven</a:t>
                      </a:r>
                      <a:r>
                        <a:rPr lang="en-US" sz="1800" b="1" dirty="0">
                          <a:effectLst/>
                        </a:rPr>
                        <a:t> - young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anciano</a:t>
                      </a:r>
                      <a:r>
                        <a:rPr lang="en-US" sz="1800" b="1" dirty="0">
                          <a:effectLst/>
                        </a:rPr>
                        <a:t>/ </a:t>
                      </a:r>
                      <a:r>
                        <a:rPr lang="en-US" sz="1800" b="1" dirty="0" err="1">
                          <a:effectLst/>
                        </a:rPr>
                        <a:t>viejo</a:t>
                      </a:r>
                      <a:r>
                        <a:rPr lang="en-US" sz="1800" b="1" dirty="0">
                          <a:effectLst/>
                        </a:rPr>
                        <a:t> – elderly / old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extLst>
                  <a:ext uri="{0D108BD9-81ED-4DB2-BD59-A6C34878D82A}">
                    <a16:rowId xmlns:a16="http://schemas.microsoft.com/office/drawing/2014/main" val="2905543832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1800" b="1" dirty="0" err="1">
                          <a:effectLst/>
                        </a:rPr>
                        <a:t>pesado</a:t>
                      </a:r>
                      <a:r>
                        <a:rPr lang="en-US" sz="1800" b="1" dirty="0">
                          <a:effectLst/>
                        </a:rPr>
                        <a:t> – heavy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ligero - light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extLst>
                  <a:ext uri="{0D108BD9-81ED-4DB2-BD59-A6C34878D82A}">
                    <a16:rowId xmlns:a16="http://schemas.microsoft.com/office/drawing/2014/main" val="1187125929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ancho - wide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delgado</a:t>
                      </a:r>
                      <a:r>
                        <a:rPr lang="en-US" sz="1800" b="1" dirty="0">
                          <a:effectLst/>
                        </a:rPr>
                        <a:t> - narrow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extLst>
                  <a:ext uri="{0D108BD9-81ED-4DB2-BD59-A6C34878D82A}">
                    <a16:rowId xmlns:a16="http://schemas.microsoft.com/office/drawing/2014/main" val="263812794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65659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	</a:t>
                      </a:r>
                      <a:r>
                        <a:rPr lang="en-US" sz="1800" b="1" dirty="0" err="1">
                          <a:effectLst/>
                        </a:rPr>
                        <a:t>fuerte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s-MX" sz="1800" b="1" dirty="0">
                          <a:effectLst/>
                        </a:rPr>
                        <a:t>– </a:t>
                      </a:r>
                      <a:r>
                        <a:rPr lang="es-MX" sz="1800" b="1" dirty="0" err="1">
                          <a:effectLst/>
                        </a:rPr>
                        <a:t>strong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d</a:t>
                      </a:r>
                      <a:r>
                        <a:rPr lang="es-MX" sz="1800" b="1" dirty="0" err="1">
                          <a:effectLst/>
                        </a:rPr>
                        <a:t>ébil</a:t>
                      </a:r>
                      <a:r>
                        <a:rPr lang="es-MX" sz="1800" b="1" dirty="0">
                          <a:effectLst/>
                        </a:rPr>
                        <a:t> - </a:t>
                      </a:r>
                      <a:r>
                        <a:rPr lang="es-MX" sz="1800" b="1" dirty="0" err="1">
                          <a:effectLst/>
                        </a:rPr>
                        <a:t>weak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extLst>
                  <a:ext uri="{0D108BD9-81ED-4DB2-BD59-A6C34878D82A}">
                    <a16:rowId xmlns:a16="http://schemas.microsoft.com/office/drawing/2014/main" val="4173454594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amable</a:t>
                      </a:r>
                      <a:r>
                        <a:rPr lang="en-US" sz="1800" b="1" dirty="0">
                          <a:effectLst/>
                        </a:rPr>
                        <a:t> – kind, polite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grosero</a:t>
                      </a:r>
                      <a:r>
                        <a:rPr lang="en-US" sz="1800" b="1" dirty="0">
                          <a:effectLst/>
                        </a:rPr>
                        <a:t> - rude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extLst>
                  <a:ext uri="{0D108BD9-81ED-4DB2-BD59-A6C34878D82A}">
                    <a16:rowId xmlns:a16="http://schemas.microsoft.com/office/drawing/2014/main" val="4072894146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inteligente</a:t>
                      </a:r>
                      <a:r>
                        <a:rPr lang="en-US" sz="1800" b="1" dirty="0">
                          <a:effectLst/>
                        </a:rPr>
                        <a:t> - intelligent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tonto - dumb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extLst>
                  <a:ext uri="{0D108BD9-81ED-4DB2-BD59-A6C34878D82A}">
                    <a16:rowId xmlns:a16="http://schemas.microsoft.com/office/drawing/2014/main" val="1995463013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dif</a:t>
                      </a:r>
                      <a:r>
                        <a:rPr lang="es-MX" sz="1800" b="1" dirty="0" err="1">
                          <a:effectLst/>
                        </a:rPr>
                        <a:t>ícil</a:t>
                      </a:r>
                      <a:r>
                        <a:rPr lang="es-MX" sz="1800" b="1" dirty="0">
                          <a:effectLst/>
                        </a:rPr>
                        <a:t> – </a:t>
                      </a:r>
                      <a:r>
                        <a:rPr lang="es-MX" sz="1800" b="1" dirty="0" err="1">
                          <a:effectLst/>
                        </a:rPr>
                        <a:t>difficult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fácil</a:t>
                      </a:r>
                      <a:r>
                        <a:rPr lang="en-US" sz="1800" b="1" dirty="0">
                          <a:effectLst/>
                        </a:rPr>
                        <a:t> - easy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6" marR="61636" marT="61636" marB="61636"/>
                </a:tc>
                <a:extLst>
                  <a:ext uri="{0D108BD9-81ED-4DB2-BD59-A6C34878D82A}">
                    <a16:rowId xmlns:a16="http://schemas.microsoft.com/office/drawing/2014/main" val="399273675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0BC3DE9-AA1D-9F66-F06C-206FB81F21E6}"/>
              </a:ext>
            </a:extLst>
          </p:cNvPr>
          <p:cNvSpPr txBox="1"/>
          <p:nvPr/>
        </p:nvSpPr>
        <p:spPr>
          <a:xfrm>
            <a:off x="7283282" y="8314356"/>
            <a:ext cx="1188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unmardepalabrasblog.com/category/mar-menor-razonamiento-verbal-nivel-basico/page/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7" name="Picture 16" descr="A yellow toy car&#10;&#10;Description automatically generated with medium confidence">
            <a:extLst>
              <a:ext uri="{FF2B5EF4-FFF2-40B4-BE49-F238E27FC236}">
                <a16:creationId xmlns:a16="http://schemas.microsoft.com/office/drawing/2014/main" id="{8ECD1395-5DDA-8D0D-B0C1-620358A94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07507" y="2695932"/>
            <a:ext cx="1097280" cy="582930"/>
          </a:xfrm>
          <a:prstGeom prst="rect">
            <a:avLst/>
          </a:prstGeom>
        </p:spPr>
      </p:pic>
      <p:pic>
        <p:nvPicPr>
          <p:cNvPr id="19" name="Picture 18" descr="A cartoon of a car&#10;&#10;Description automatically generated with low confidence">
            <a:extLst>
              <a:ext uri="{FF2B5EF4-FFF2-40B4-BE49-F238E27FC236}">
                <a16:creationId xmlns:a16="http://schemas.microsoft.com/office/drawing/2014/main" id="{C9893322-149F-9AFB-1226-49B00820E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7178" y="2629995"/>
            <a:ext cx="822960" cy="511781"/>
          </a:xfrm>
          <a:prstGeom prst="rect">
            <a:avLst/>
          </a:prstGeom>
        </p:spPr>
      </p:pic>
      <p:pic>
        <p:nvPicPr>
          <p:cNvPr id="1026" name="Picture 2" descr="Weak Strong Images – Browse 19,282 Stock Photos, Vectors, and Video | Adobe  Stock">
            <a:extLst>
              <a:ext uri="{FF2B5EF4-FFF2-40B4-BE49-F238E27FC236}">
                <a16:creationId xmlns:a16="http://schemas.microsoft.com/office/drawing/2014/main" id="{D4FF2ADE-EAB7-C651-8E29-8665F48F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52" y="4542567"/>
            <a:ext cx="1136155" cy="6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15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0DF-3B8B-0661-33A7-B1B2E467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Conversación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51" y="2165348"/>
            <a:ext cx="5486400" cy="41148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eres</a:t>
            </a:r>
            <a:r>
              <a:rPr lang="en-US" b="1" dirty="0"/>
              <a:t>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es </a:t>
            </a:r>
            <a:r>
              <a:rPr lang="en-US" b="1" dirty="0" err="1"/>
              <a:t>ella</a:t>
            </a:r>
            <a:r>
              <a:rPr lang="en-US" b="1" dirty="0"/>
              <a:t>?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es </a:t>
            </a:r>
            <a:r>
              <a:rPr lang="en-US" b="1" dirty="0" err="1"/>
              <a:t>tu</a:t>
            </a:r>
            <a:r>
              <a:rPr lang="en-US" b="1" dirty="0"/>
              <a:t> amigo?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Martha no es </a:t>
            </a:r>
            <a:r>
              <a:rPr lang="en-US" b="1" dirty="0" err="1"/>
              <a:t>alta</a:t>
            </a:r>
            <a:r>
              <a:rPr lang="en-US" b="1" dirty="0"/>
              <a:t>, </a:t>
            </a:r>
            <a:r>
              <a:rPr lang="en-US" b="1" dirty="0" err="1"/>
              <a:t>ella</a:t>
            </a:r>
            <a:r>
              <a:rPr lang="en-US" b="1" dirty="0"/>
              <a:t> es…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s-MX" b="1" dirty="0"/>
              <a:t>¿Qué te gusta de él?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es </a:t>
            </a:r>
            <a:r>
              <a:rPr lang="en-US" b="1" dirty="0" err="1"/>
              <a:t>tu</a:t>
            </a:r>
            <a:r>
              <a:rPr lang="en-US" b="1" dirty="0"/>
              <a:t> casa?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quieres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coche</a:t>
            </a:r>
            <a:r>
              <a:rPr lang="en-US" b="1" dirty="0"/>
              <a:t>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es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mascota</a:t>
            </a:r>
            <a:r>
              <a:rPr lang="en-US" b="1" dirty="0"/>
              <a:t>?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no </a:t>
            </a:r>
            <a:r>
              <a:rPr lang="en-US" b="1" dirty="0" err="1"/>
              <a:t>quieres</a:t>
            </a:r>
            <a:r>
              <a:rPr lang="en-US" b="1" dirty="0"/>
              <a:t> ser?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4009" y="2073908"/>
            <a:ext cx="5120640" cy="420624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b="1" dirty="0" err="1"/>
              <a:t>Yo</a:t>
            </a:r>
            <a:r>
              <a:rPr lang="en-US" b="1" dirty="0"/>
              <a:t> soy …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/>
              <a:t>Ella es …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/>
              <a:t>Él</a:t>
            </a:r>
            <a:r>
              <a:rPr lang="en-US" b="1" dirty="0"/>
              <a:t> es …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Me </a:t>
            </a:r>
            <a:r>
              <a:rPr lang="en-US" b="1" dirty="0" err="1"/>
              <a:t>gusta</a:t>
            </a:r>
            <a:r>
              <a:rPr lang="en-US" b="1" dirty="0"/>
              <a:t> que es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Mi casa es…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Lo </a:t>
            </a:r>
            <a:r>
              <a:rPr lang="en-US" b="1" dirty="0" err="1"/>
              <a:t>quiero</a:t>
            </a:r>
            <a:r>
              <a:rPr lang="en-US" b="1" dirty="0"/>
              <a:t>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/>
              <a:t>Él</a:t>
            </a:r>
            <a:r>
              <a:rPr lang="en-US" b="1" dirty="0"/>
              <a:t>/Ella es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No </a:t>
            </a:r>
            <a:r>
              <a:rPr lang="en-US" b="1" dirty="0" err="1"/>
              <a:t>quiero</a:t>
            </a:r>
            <a:r>
              <a:rPr lang="en-US" b="1" dirty="0"/>
              <a:t> ser …</a:t>
            </a:r>
          </a:p>
        </p:txBody>
      </p:sp>
    </p:spTree>
    <p:extLst>
      <p:ext uri="{BB962C8B-B14F-4D97-AF65-F5344CB8AC3E}">
        <p14:creationId xmlns:p14="http://schemas.microsoft.com/office/powerpoint/2010/main" val="2010190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785F6-AA9C-7643-80B0-F2173AB0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6D75E8-1A72-F358-6E20-CCB9E8099D95}"/>
              </a:ext>
            </a:extLst>
          </p:cNvPr>
          <p:cNvSpPr txBox="1"/>
          <p:nvPr/>
        </p:nvSpPr>
        <p:spPr>
          <a:xfrm>
            <a:off x="398207" y="1946476"/>
            <a:ext cx="116217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LUGARES Y POSICIONES: Places and Positions</a:t>
            </a:r>
          </a:p>
        </p:txBody>
      </p:sp>
    </p:spTree>
    <p:extLst>
      <p:ext uri="{BB962C8B-B14F-4D97-AF65-F5344CB8AC3E}">
        <p14:creationId xmlns:p14="http://schemas.microsoft.com/office/powerpoint/2010/main" val="61023981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D7AEB-A039-967D-890E-8BD7227C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LUGARES – POSICIONES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83FF8C-11E4-5104-5E39-844F59574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03410"/>
              </p:ext>
            </p:extLst>
          </p:nvPr>
        </p:nvGraphicFramePr>
        <p:xfrm>
          <a:off x="5024582" y="373198"/>
          <a:ext cx="6662593" cy="601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217">
                  <a:extLst>
                    <a:ext uri="{9D8B030D-6E8A-4147-A177-3AD203B41FA5}">
                      <a16:colId xmlns:a16="http://schemas.microsoft.com/office/drawing/2014/main" val="4078162326"/>
                    </a:ext>
                  </a:extLst>
                </a:gridCol>
                <a:gridCol w="3410376">
                  <a:extLst>
                    <a:ext uri="{9D8B030D-6E8A-4147-A177-3AD203B41FA5}">
                      <a16:colId xmlns:a16="http://schemas.microsoft.com/office/drawing/2014/main" val="2914824563"/>
                    </a:ext>
                  </a:extLst>
                </a:gridCol>
              </a:tblGrid>
              <a:tr h="92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 err="1">
                          <a:effectLst/>
                        </a:rPr>
                        <a:t>Lugares</a:t>
                      </a:r>
                      <a:r>
                        <a:rPr lang="en-US" sz="2400" dirty="0">
                          <a:effectLst/>
                        </a:rPr>
                        <a:t> y </a:t>
                      </a:r>
                      <a:r>
                        <a:rPr lang="en-US" sz="2400" dirty="0" err="1">
                          <a:effectLst/>
                        </a:rPr>
                        <a:t>Posiciones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Places and Positions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extLst>
                  <a:ext uri="{0D108BD9-81ED-4DB2-BD59-A6C34878D82A}">
                    <a16:rowId xmlns:a16="http://schemas.microsoft.com/office/drawing/2014/main" val="695495360"/>
                  </a:ext>
                </a:extLst>
              </a:tr>
              <a:tr h="1126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¿</a:t>
                      </a:r>
                      <a:r>
                        <a:rPr lang="en-US" sz="1800" b="1" dirty="0" err="1">
                          <a:effectLst/>
                        </a:rPr>
                        <a:t>Dónde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está</a:t>
                      </a:r>
                      <a:r>
                        <a:rPr lang="en-US" sz="1800" b="1" dirty="0">
                          <a:effectLst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¿</a:t>
                      </a:r>
                      <a:r>
                        <a:rPr lang="en-US" sz="1800" b="1" dirty="0" err="1">
                          <a:effectLst/>
                        </a:rPr>
                        <a:t>Dónde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están</a:t>
                      </a:r>
                      <a:r>
                        <a:rPr lang="en-US" sz="1800" b="1" dirty="0">
                          <a:effectLst/>
                        </a:rPr>
                        <a:t>?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Where is?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Where are?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extLst>
                  <a:ext uri="{0D108BD9-81ED-4DB2-BD59-A6C34878D82A}">
                    <a16:rowId xmlns:a16="http://schemas.microsoft.com/office/drawing/2014/main" val="3050436564"/>
                  </a:ext>
                </a:extLst>
              </a:tr>
              <a:tr h="660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de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of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extLst>
                  <a:ext uri="{0D108BD9-81ED-4DB2-BD59-A6C34878D82A}">
                    <a16:rowId xmlns:a16="http://schemas.microsoft.com/office/drawing/2014/main" val="3988923931"/>
                  </a:ext>
                </a:extLst>
              </a:tr>
              <a:tr h="660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de + </a:t>
                      </a:r>
                      <a:r>
                        <a:rPr lang="en-US" sz="1800" b="1" dirty="0" err="1">
                          <a:effectLst/>
                        </a:rPr>
                        <a:t>el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del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extLst>
                  <a:ext uri="{0D108BD9-81ED-4DB2-BD59-A6C34878D82A}">
                    <a16:rowId xmlns:a16="http://schemas.microsoft.com/office/drawing/2014/main" val="3091446665"/>
                  </a:ext>
                </a:extLst>
              </a:tr>
              <a:tr h="660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s-MX" sz="1800" b="1" dirty="0">
                          <a:effectLst/>
                        </a:rPr>
                        <a:t>encima de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on top of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extLst>
                  <a:ext uri="{0D108BD9-81ED-4DB2-BD59-A6C34878D82A}">
                    <a16:rowId xmlns:a16="http://schemas.microsoft.com/office/drawing/2014/main" val="2708477107"/>
                  </a:ext>
                </a:extLst>
              </a:tr>
              <a:tr h="660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debajo</a:t>
                      </a:r>
                      <a:r>
                        <a:rPr lang="en-US" sz="1800" b="1" dirty="0">
                          <a:effectLst/>
                        </a:rPr>
                        <a:t> de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underneath of / below of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extLst>
                  <a:ext uri="{0D108BD9-81ED-4DB2-BD59-A6C34878D82A}">
                    <a16:rowId xmlns:a16="http://schemas.microsoft.com/office/drawing/2014/main" val="3581582922"/>
                  </a:ext>
                </a:extLst>
              </a:tr>
              <a:tr h="660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arriba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above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extLst>
                  <a:ext uri="{0D108BD9-81ED-4DB2-BD59-A6C34878D82A}">
                    <a16:rowId xmlns:a16="http://schemas.microsoft.com/office/drawing/2014/main" val="1453477291"/>
                  </a:ext>
                </a:extLst>
              </a:tr>
              <a:tr h="660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abajo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down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96" marR="90296" marT="90296" marB="90296"/>
                </a:tc>
                <a:extLst>
                  <a:ext uri="{0D108BD9-81ED-4DB2-BD59-A6C34878D82A}">
                    <a16:rowId xmlns:a16="http://schemas.microsoft.com/office/drawing/2014/main" val="67335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303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D7AEB-A039-967D-890E-8BD7227C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288902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LUGARES – POSICIONES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76B643-A282-5238-A7DE-4BC41229B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9578"/>
              </p:ext>
            </p:extLst>
          </p:nvPr>
        </p:nvGraphicFramePr>
        <p:xfrm>
          <a:off x="5132533" y="457199"/>
          <a:ext cx="6745961" cy="59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229">
                  <a:extLst>
                    <a:ext uri="{9D8B030D-6E8A-4147-A177-3AD203B41FA5}">
                      <a16:colId xmlns:a16="http://schemas.microsoft.com/office/drawing/2014/main" val="1375135232"/>
                    </a:ext>
                  </a:extLst>
                </a:gridCol>
                <a:gridCol w="3234732">
                  <a:extLst>
                    <a:ext uri="{9D8B030D-6E8A-4147-A177-3AD203B41FA5}">
                      <a16:colId xmlns:a16="http://schemas.microsoft.com/office/drawing/2014/main" val="3867595914"/>
                    </a:ext>
                  </a:extLst>
                </a:gridCol>
              </a:tblGrid>
              <a:tr h="116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Lugares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Posiciones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Places and Positions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1247229952"/>
                  </a:ext>
                </a:extLst>
              </a:tr>
              <a:tr h="872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s-MX" sz="1800" b="1" dirty="0">
                          <a:effectLst/>
                        </a:rPr>
                        <a:t>adelante de/ en frente de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in front of/ forward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2991709171"/>
                  </a:ext>
                </a:extLst>
              </a:tr>
              <a:tr h="55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atrás</a:t>
                      </a:r>
                      <a:r>
                        <a:rPr lang="en-US" sz="1800" b="1" dirty="0">
                          <a:effectLst/>
                        </a:rPr>
                        <a:t> de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back / backward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237789195"/>
                  </a:ext>
                </a:extLst>
              </a:tr>
              <a:tr h="55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entre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among, between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2180666856"/>
                  </a:ext>
                </a:extLst>
              </a:tr>
              <a:tr h="55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a </a:t>
                      </a:r>
                      <a:r>
                        <a:rPr lang="en-US" sz="1800" b="1" dirty="0" err="1">
                          <a:effectLst/>
                        </a:rPr>
                        <a:t>lado</a:t>
                      </a:r>
                      <a:r>
                        <a:rPr lang="en-US" sz="1800" b="1" dirty="0">
                          <a:effectLst/>
                        </a:rPr>
                        <a:t> de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next to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3291856565"/>
                  </a:ext>
                </a:extLst>
              </a:tr>
              <a:tr h="55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adentro</a:t>
                      </a:r>
                      <a:r>
                        <a:rPr lang="en-US" sz="1800" b="1" dirty="0">
                          <a:effectLst/>
                        </a:rPr>
                        <a:t> (de)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inside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2297898842"/>
                  </a:ext>
                </a:extLst>
              </a:tr>
              <a:tr h="55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afuera</a:t>
                      </a:r>
                      <a:r>
                        <a:rPr lang="en-US" sz="1800" b="1" dirty="0">
                          <a:effectLst/>
                        </a:rPr>
                        <a:t> (de)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outside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1419711547"/>
                  </a:ext>
                </a:extLst>
              </a:tr>
              <a:tr h="55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izquierda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left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2123282844"/>
                  </a:ext>
                </a:extLst>
              </a:tr>
              <a:tr h="55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derecha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right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16491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743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D7AEB-A039-967D-890E-8BD7227C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Lugares – Posiciones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49B9C6-2D23-C9E6-5A32-341E0CB78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61719"/>
              </p:ext>
            </p:extLst>
          </p:nvPr>
        </p:nvGraphicFramePr>
        <p:xfrm>
          <a:off x="5278784" y="457200"/>
          <a:ext cx="6516052" cy="588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561">
                  <a:extLst>
                    <a:ext uri="{9D8B030D-6E8A-4147-A177-3AD203B41FA5}">
                      <a16:colId xmlns:a16="http://schemas.microsoft.com/office/drawing/2014/main" val="453874847"/>
                    </a:ext>
                  </a:extLst>
                </a:gridCol>
                <a:gridCol w="3223491">
                  <a:extLst>
                    <a:ext uri="{9D8B030D-6E8A-4147-A177-3AD203B41FA5}">
                      <a16:colId xmlns:a16="http://schemas.microsoft.com/office/drawing/2014/main" val="415417426"/>
                    </a:ext>
                  </a:extLst>
                </a:gridCol>
              </a:tblGrid>
              <a:tr h="131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Lugares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400" b="1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Posiciones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8" marR="65058" marT="65058" marB="6505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Places and Positions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8" marR="65058" marT="65058" marB="65058"/>
                </a:tc>
                <a:extLst>
                  <a:ext uri="{0D108BD9-81ED-4DB2-BD59-A6C34878D82A}">
                    <a16:rowId xmlns:a16="http://schemas.microsoft.com/office/drawing/2014/main" val="3639525754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en la </a:t>
                      </a:r>
                      <a:r>
                        <a:rPr lang="en-US" sz="1800" b="1" dirty="0" err="1">
                          <a:effectLst/>
                        </a:rPr>
                        <a:t>esquina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in the corner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939512186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antes de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before of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326816731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después</a:t>
                      </a:r>
                      <a:r>
                        <a:rPr lang="en-US" sz="1800" b="1" dirty="0">
                          <a:effectLst/>
                        </a:rPr>
                        <a:t> de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after of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179942397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no lo </a:t>
                      </a:r>
                      <a:r>
                        <a:rPr lang="en-US" sz="1800" b="1" dirty="0" err="1">
                          <a:effectLst/>
                        </a:rPr>
                        <a:t>encuentro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i</a:t>
                      </a:r>
                      <a:r>
                        <a:rPr lang="en-US" sz="1800" b="1" dirty="0">
                          <a:effectLst/>
                        </a:rPr>
                        <a:t> can´t find it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873491556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lo </a:t>
                      </a:r>
                      <a:r>
                        <a:rPr lang="en-US" sz="1800" b="1" dirty="0" err="1">
                          <a:effectLst/>
                        </a:rPr>
                        <a:t>encontré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i</a:t>
                      </a:r>
                      <a:r>
                        <a:rPr lang="en-US" sz="1800" b="1" dirty="0">
                          <a:effectLst/>
                        </a:rPr>
                        <a:t> found it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904375078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>
                          <a:effectLst/>
                        </a:rPr>
                        <a:t>¿Puedes buscar...?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Can you find...?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2592858481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>
                          <a:effectLst/>
                        </a:rPr>
                        <a:t>Estoy buscando…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I´m looking for…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1650331538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s-MX" sz="1800" b="1">
                          <a:effectLst/>
                        </a:rPr>
                        <a:t>¿</a:t>
                      </a:r>
                      <a:r>
                        <a:rPr lang="en-US" sz="1800" b="1">
                          <a:effectLst/>
                        </a:rPr>
                        <a:t>Puedes mover?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</a:rPr>
                        <a:t>Can you move?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74" marR="64274" marT="64274" marB="64274"/>
                </a:tc>
                <a:extLst>
                  <a:ext uri="{0D108BD9-81ED-4DB2-BD59-A6C34878D82A}">
                    <a16:rowId xmlns:a16="http://schemas.microsoft.com/office/drawing/2014/main" val="3039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754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4526</TotalTime>
  <Words>1083</Words>
  <Application>Microsoft Office PowerPoint</Application>
  <PresentationFormat>Widescreen</PresentationFormat>
  <Paragraphs>252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Wingdings 2</vt:lpstr>
      <vt:lpstr>Quotable</vt:lpstr>
      <vt:lpstr>Beginner Part 2</vt:lpstr>
      <vt:lpstr>PowerPoint Presentation</vt:lpstr>
      <vt:lpstr>VOCABULARIO – ADJETIVOS SINGULARES</vt:lpstr>
      <vt:lpstr>VOCABULARIO – ADJETIVOS SINGULARES</vt:lpstr>
      <vt:lpstr>Conversación</vt:lpstr>
      <vt:lpstr>PowerPoint Presentation</vt:lpstr>
      <vt:lpstr>LUGARES – POSICIONES</vt:lpstr>
      <vt:lpstr>LUGARES – POSICIONES</vt:lpstr>
      <vt:lpstr>Lugares – Posiciones</vt:lpstr>
      <vt:lpstr>Nota: Order of the sentences</vt:lpstr>
      <vt:lpstr>Nota: Order of the sentences</vt:lpstr>
      <vt:lpstr>Nota: “Bueno y Malo”</vt:lpstr>
      <vt:lpstr>CONVERSATION PRACTICE: ¿Dónde está?</vt:lpstr>
      <vt:lpstr>CONVERSATION PRACTICE</vt:lpstr>
      <vt:lpstr>CONVERSATION PRACTICE</vt:lpstr>
      <vt:lpstr>PowerPoint Presentation</vt:lpstr>
      <vt:lpstr>Vocabulary</vt:lpstr>
      <vt:lpstr>Vocabulary</vt:lpstr>
      <vt:lpstr>Practicando locaciones</vt:lpstr>
      <vt:lpstr>CONVERSATION PRACTICE</vt:lpstr>
      <vt:lpstr>PowerPoint Presentation</vt:lpstr>
      <vt:lpstr>¡Hasta la próxima semana!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</dc:title>
  <dc:creator>Emma Garcia</dc:creator>
  <cp:lastModifiedBy>Don Anderson</cp:lastModifiedBy>
  <cp:revision>99</cp:revision>
  <dcterms:created xsi:type="dcterms:W3CDTF">2022-06-07T13:31:42Z</dcterms:created>
  <dcterms:modified xsi:type="dcterms:W3CDTF">2025-01-20T19:35:04Z</dcterms:modified>
</cp:coreProperties>
</file>