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8"/>
  </p:notesMasterIdLst>
  <p:sldIdLst>
    <p:sldId id="366" r:id="rId2"/>
    <p:sldId id="338" r:id="rId3"/>
    <p:sldId id="358" r:id="rId4"/>
    <p:sldId id="359" r:id="rId5"/>
    <p:sldId id="335" r:id="rId6"/>
    <p:sldId id="360" r:id="rId7"/>
    <p:sldId id="367" r:id="rId8"/>
    <p:sldId id="361" r:id="rId9"/>
    <p:sldId id="362" r:id="rId10"/>
    <p:sldId id="363" r:id="rId11"/>
    <p:sldId id="368" r:id="rId12"/>
    <p:sldId id="369" r:id="rId13"/>
    <p:sldId id="258" r:id="rId14"/>
    <p:sldId id="364" r:id="rId15"/>
    <p:sldId id="365" r:id="rId16"/>
    <p:sldId id="33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3680" autoAdjust="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CD5B-004A-4084-87E8-F3641E535C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7EF9-9609-416D-A3D1-A64F3250B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 err="1"/>
              <a:t>Dear</a:t>
            </a:r>
            <a:r>
              <a:rPr lang="es-GT" b="1" dirty="0"/>
              <a:t> </a:t>
            </a:r>
            <a:r>
              <a:rPr lang="es-GT" b="1" dirty="0" err="1"/>
              <a:t>teacher</a:t>
            </a:r>
            <a:r>
              <a:rPr lang="es-GT" b="1" dirty="0"/>
              <a:t>: </a:t>
            </a:r>
            <a:r>
              <a:rPr lang="es-GT" b="1" dirty="0" err="1"/>
              <a:t>there</a:t>
            </a:r>
            <a:r>
              <a:rPr lang="es-GT" b="1" dirty="0"/>
              <a:t> are </a:t>
            </a:r>
            <a:r>
              <a:rPr lang="es-GT" b="1" dirty="0" err="1"/>
              <a:t>some</a:t>
            </a:r>
            <a:r>
              <a:rPr lang="es-GT" b="1" dirty="0"/>
              <a:t> notes at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end</a:t>
            </a:r>
            <a:r>
              <a:rPr lang="es-GT" b="1" dirty="0"/>
              <a:t> </a:t>
            </a:r>
            <a:r>
              <a:rPr lang="es-GT" b="1" dirty="0" err="1"/>
              <a:t>of</a:t>
            </a:r>
            <a:r>
              <a:rPr lang="es-GT" b="1" dirty="0"/>
              <a:t> </a:t>
            </a:r>
            <a:r>
              <a:rPr lang="es-GT" b="1" dirty="0" err="1"/>
              <a:t>certain</a:t>
            </a:r>
            <a:r>
              <a:rPr lang="es-GT" b="1" dirty="0"/>
              <a:t> </a:t>
            </a:r>
            <a:r>
              <a:rPr lang="es-GT" b="1" dirty="0" err="1"/>
              <a:t>slides</a:t>
            </a:r>
            <a:r>
              <a:rPr lang="es-GT" b="1" dirty="0"/>
              <a:t> </a:t>
            </a:r>
            <a:r>
              <a:rPr lang="es-GT" b="1" dirty="0" err="1"/>
              <a:t>for</a:t>
            </a:r>
            <a:r>
              <a:rPr lang="es-GT" b="1" dirty="0"/>
              <a:t> </a:t>
            </a:r>
            <a:r>
              <a:rPr lang="es-GT" b="1" dirty="0" err="1"/>
              <a:t>your</a:t>
            </a:r>
            <a:r>
              <a:rPr lang="es-GT" b="1" dirty="0"/>
              <a:t> </a:t>
            </a:r>
            <a:r>
              <a:rPr lang="es-GT" b="1" dirty="0" err="1"/>
              <a:t>reference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ask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take</a:t>
            </a:r>
            <a:r>
              <a:rPr lang="es-GT" b="1" dirty="0"/>
              <a:t> a </a:t>
            </a:r>
            <a:r>
              <a:rPr lang="es-GT" b="1" dirty="0" err="1"/>
              <a:t>picture</a:t>
            </a:r>
            <a:r>
              <a:rPr lang="es-GT" b="1" dirty="0"/>
              <a:t> </a:t>
            </a:r>
            <a:r>
              <a:rPr lang="es-GT" b="1" dirty="0" err="1"/>
              <a:t>of</a:t>
            </a:r>
            <a:r>
              <a:rPr lang="es-GT" b="1" dirty="0"/>
              <a:t> </a:t>
            </a:r>
            <a:r>
              <a:rPr lang="es-GT" b="1" dirty="0" err="1"/>
              <a:t>this</a:t>
            </a:r>
            <a:r>
              <a:rPr lang="es-GT" b="1" dirty="0"/>
              <a:t> </a:t>
            </a:r>
            <a:r>
              <a:rPr lang="es-GT" b="1" dirty="0" err="1"/>
              <a:t>slide</a:t>
            </a:r>
            <a:r>
              <a:rPr lang="es-GT" b="1" dirty="0"/>
              <a:t> and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them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 </a:t>
            </a:r>
            <a:r>
              <a:rPr lang="es-GT" b="1" dirty="0" err="1"/>
              <a:t>for</a:t>
            </a:r>
            <a:r>
              <a:rPr lang="es-GT" b="1" dirty="0"/>
              <a:t> </a:t>
            </a:r>
            <a:r>
              <a:rPr lang="es-GT" b="1" dirty="0" err="1"/>
              <a:t>practice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1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</a:t>
            </a:r>
            <a:r>
              <a:rPr lang="es-GT" b="1" dirty="0" err="1"/>
              <a:t>encourage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complete </a:t>
            </a:r>
            <a:r>
              <a:rPr lang="es-GT" b="1" dirty="0" err="1"/>
              <a:t>their</a:t>
            </a:r>
            <a:r>
              <a:rPr lang="es-GT" b="1" dirty="0"/>
              <a:t> </a:t>
            </a:r>
            <a:r>
              <a:rPr lang="es-GT" b="1" dirty="0" err="1"/>
              <a:t>handout</a:t>
            </a:r>
            <a:r>
              <a:rPr lang="es-GT" b="1" dirty="0"/>
              <a:t> </a:t>
            </a:r>
            <a:r>
              <a:rPr lang="es-GT" b="1" dirty="0" err="1"/>
              <a:t>along</a:t>
            </a:r>
            <a:r>
              <a:rPr lang="es-GT" b="1" dirty="0"/>
              <a:t> </a:t>
            </a:r>
            <a:r>
              <a:rPr lang="es-GT" b="1" dirty="0" err="1"/>
              <a:t>with</a:t>
            </a:r>
            <a:r>
              <a:rPr lang="es-GT" b="1" dirty="0"/>
              <a:t> </a:t>
            </a:r>
            <a:r>
              <a:rPr lang="es-GT" b="1" dirty="0" err="1"/>
              <a:t>you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4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0DD6-5FE4-47F2-2126-220EDD90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2A5E7-D4BE-FD61-16FE-8BEFE5CB7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676D3-5EAA-BE06-F73F-4C6DA7672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1F9D3-D698-362E-BA71-6914CC2AF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6515-718A-BFF0-F19E-9E1043D7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3CEAD-B2F4-BDE0-6754-206BC4093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C0897-359D-F71F-C316-89EAD963D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ask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take</a:t>
            </a:r>
            <a:r>
              <a:rPr lang="es-GT" b="1" dirty="0"/>
              <a:t> a </a:t>
            </a:r>
            <a:r>
              <a:rPr lang="es-GT" b="1" dirty="0" err="1"/>
              <a:t>picture</a:t>
            </a:r>
            <a:r>
              <a:rPr lang="es-GT" b="1" dirty="0"/>
              <a:t> </a:t>
            </a:r>
            <a:r>
              <a:rPr lang="es-GT" b="1" dirty="0" err="1"/>
              <a:t>of</a:t>
            </a:r>
            <a:r>
              <a:rPr lang="es-GT" b="1" dirty="0"/>
              <a:t> </a:t>
            </a:r>
            <a:r>
              <a:rPr lang="es-GT" b="1" dirty="0" err="1"/>
              <a:t>this</a:t>
            </a:r>
            <a:r>
              <a:rPr lang="es-GT" b="1" dirty="0"/>
              <a:t> </a:t>
            </a:r>
            <a:r>
              <a:rPr lang="es-GT" b="1" dirty="0" err="1"/>
              <a:t>slide</a:t>
            </a:r>
            <a:r>
              <a:rPr lang="es-GT" b="1" dirty="0"/>
              <a:t> and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them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 </a:t>
            </a:r>
            <a:r>
              <a:rPr lang="es-GT" b="1" dirty="0" err="1"/>
              <a:t>for</a:t>
            </a:r>
            <a:r>
              <a:rPr lang="es-GT" b="1" dirty="0"/>
              <a:t> </a:t>
            </a:r>
            <a:r>
              <a:rPr lang="es-GT" b="1" dirty="0" err="1"/>
              <a:t>practice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F3EEA-9C8C-1DEE-2136-901BEB32E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B2CA-5045-0AE2-6682-64EA0A3E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34DD9-38E5-30C8-44D4-DE18463C2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7494F-F122-0631-86DA-A964ADC2A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BFA6D-7C02-8FC9-C55A-43B59989B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4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97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19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3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95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4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54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01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30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54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27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49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54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85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epngimg.com/png/88489-text-symbol-question-drawing-mark-free-download-png-h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introwgss/chapter/the-famil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5186843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/>
              <a:t>Beginner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966372"/>
            <a:ext cx="10572000" cy="434974"/>
          </a:xfrm>
        </p:spPr>
        <p:txBody>
          <a:bodyPr>
            <a:normAutofit/>
          </a:bodyPr>
          <a:lstStyle/>
          <a:p>
            <a:r>
              <a:rPr lang="en-US" b="1" dirty="0"/>
              <a:t>Clase 4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413882B-99A5-4D78-4EEC-07BA2D2E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5" b="-2"/>
          <a:stretch/>
        </p:blipFill>
        <p:spPr>
          <a:xfrm>
            <a:off x="1150011" y="891628"/>
            <a:ext cx="8204586" cy="29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0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D5C9-1196-AB87-C246-01C6BFEA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9F1342-CD85-523A-9EAA-41DC9F6A8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61143"/>
              </p:ext>
            </p:extLst>
          </p:nvPr>
        </p:nvGraphicFramePr>
        <p:xfrm>
          <a:off x="5053176" y="348667"/>
          <a:ext cx="6695479" cy="616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685">
                  <a:extLst>
                    <a:ext uri="{9D8B030D-6E8A-4147-A177-3AD203B41FA5}">
                      <a16:colId xmlns:a16="http://schemas.microsoft.com/office/drawing/2014/main" val="3862246761"/>
                    </a:ext>
                  </a:extLst>
                </a:gridCol>
                <a:gridCol w="3609794">
                  <a:extLst>
                    <a:ext uri="{9D8B030D-6E8A-4147-A177-3AD203B41FA5}">
                      <a16:colId xmlns:a16="http://schemas.microsoft.com/office/drawing/2014/main" val="1401259508"/>
                    </a:ext>
                  </a:extLst>
                </a:gridCol>
              </a:tblGrid>
              <a:tr h="745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La Familia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The family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extLst>
                  <a:ext uri="{0D108BD9-81ED-4DB2-BD59-A6C34878D82A}">
                    <a16:rowId xmlns:a16="http://schemas.microsoft.com/office/drawing/2014/main" val="1293727447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abuelo / la abuela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grandfather / the grandmother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91492350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esposo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esposa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husband / the wife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856776875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cuñado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cuñada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brother-in-law/ sister-in-law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766463052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suegra</a:t>
                      </a:r>
                      <a:r>
                        <a:rPr lang="en-US" sz="2000" b="1" dirty="0">
                          <a:effectLst/>
                        </a:rPr>
                        <a:t>/ </a:t>
                      </a: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suegro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mother-in-law / the father-in-law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78585147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primo / la prima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cousin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1754360835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tío</a:t>
                      </a:r>
                      <a:r>
                        <a:rPr lang="en-US" sz="2000" b="1" dirty="0">
                          <a:effectLst/>
                        </a:rPr>
                        <a:t> /la </a:t>
                      </a:r>
                      <a:r>
                        <a:rPr lang="en-US" sz="2000" b="1" dirty="0" err="1">
                          <a:effectLst/>
                        </a:rPr>
                        <a:t>tía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uncle / the aunt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949333849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sobrino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sobrina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nephew /niece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531866231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mascota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pet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41717792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EDB7AA8-9661-3C30-03F5-C274C63F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50311" y="958640"/>
            <a:ext cx="2730774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ACCE-1177-8B2C-99B2-C906AAF20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0053-2BE6-23DF-E20C-1460FCF2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264" y="375010"/>
            <a:ext cx="10571998" cy="970450"/>
          </a:xfrm>
        </p:spPr>
        <p:txBody>
          <a:bodyPr/>
          <a:lstStyle/>
          <a:p>
            <a:r>
              <a:rPr lang="en-US" sz="4800" dirty="0"/>
              <a:t>CONVERSATION PRACTICE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1AB9EF6-9810-AD50-12D2-1D89A0D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239" y="2315862"/>
            <a:ext cx="683841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 es?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Look at the image below and ask questions to find out who that family member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is. Use the word bank from </a:t>
            </a:r>
            <a:r>
              <a:rPr lang="en-US" altLang="en-US" sz="16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 handout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help you with the vocabulary.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 es él?                             Él es ________________.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 es ella?                          Ella es _______________.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¿Quiénes son ellos?                  Ellos son ______________.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¿Quiénes son ellas?                  Ellas son ______________.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2" descr="Family Tree (Pohon Keluarga) dalam Bahasa Inggris dan Contohnya">
            <a:extLst>
              <a:ext uri="{FF2B5EF4-FFF2-40B4-BE49-F238E27FC236}">
                <a16:creationId xmlns:a16="http://schemas.microsoft.com/office/drawing/2014/main" id="{8B796D9E-0A19-7FAA-751B-5026A2DA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1" y="1345460"/>
            <a:ext cx="4892675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ED2BA78-A4C6-D941-83D4-FB1C4F2B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73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91477-2377-05C6-0AC9-95EFA1CE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FB9BA-93A5-5663-B6D9-E17C7CFC98DE}"/>
              </a:ext>
            </a:extLst>
          </p:cNvPr>
          <p:cNvSpPr txBox="1"/>
          <p:nvPr/>
        </p:nvSpPr>
        <p:spPr>
          <a:xfrm>
            <a:off x="-752536" y="2274838"/>
            <a:ext cx="13998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7200" b="1" dirty="0"/>
              <a:t>EL VERBO TENER: </a:t>
            </a:r>
            <a:r>
              <a:rPr lang="es-GT" sz="7200" b="1" dirty="0" err="1"/>
              <a:t>The</a:t>
            </a:r>
            <a:r>
              <a:rPr lang="es-GT" sz="7200" b="1" dirty="0"/>
              <a:t> </a:t>
            </a:r>
            <a:r>
              <a:rPr lang="es-GT" sz="7200" b="1" dirty="0" err="1"/>
              <a:t>verb</a:t>
            </a:r>
            <a:r>
              <a:rPr lang="es-GT" sz="7200" b="1" dirty="0"/>
              <a:t> </a:t>
            </a:r>
          </a:p>
          <a:p>
            <a:pPr algn="ctr"/>
            <a:r>
              <a:rPr lang="es-GT" sz="7200" b="1" dirty="0" err="1"/>
              <a:t>to</a:t>
            </a:r>
            <a:r>
              <a:rPr lang="es-GT" sz="7200" b="1" dirty="0"/>
              <a:t> </a:t>
            </a:r>
            <a:r>
              <a:rPr lang="es-GT" sz="7200" b="1" dirty="0" err="1"/>
              <a:t>have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649242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D20-984A-4B28-AE89-7F04BE06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5" y="511724"/>
            <a:ext cx="10571998" cy="97045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Conjugaciones</a:t>
            </a:r>
            <a:r>
              <a:rPr lang="en-US" sz="4800" b="1" dirty="0">
                <a:solidFill>
                  <a:schemeClr val="tx1"/>
                </a:solidFill>
              </a:rPr>
              <a:t> del Verbo Tener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A846-7076-4393-B2B5-31002E945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B1887-0C9B-41C4-9B3E-AAD5B6B67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856005"/>
            <a:ext cx="5189856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Yo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tengo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cs typeface="Calibri" panose="020F0502020204030204" pitchFamily="34" charset="0"/>
              </a:rPr>
              <a:t>Tú </a:t>
            </a:r>
            <a:r>
              <a:rPr lang="en-US" sz="3200" b="1" dirty="0" err="1">
                <a:cs typeface="Calibri" panose="020F0502020204030204" pitchFamily="34" charset="0"/>
              </a:rPr>
              <a:t>tienes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Él</a:t>
            </a:r>
            <a:r>
              <a:rPr lang="en-US" sz="3200" b="1" dirty="0">
                <a:cs typeface="Calibri" panose="020F0502020204030204" pitchFamily="34" charset="0"/>
              </a:rPr>
              <a:t> /Ella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FE738-1A22-4545-8B12-4F261A4E8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C433B-9468-4355-B67E-2B6A50820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7118" y="2962996"/>
            <a:ext cx="4995175" cy="3383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Nosotros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tenemos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Vosotros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tenéis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Ustedes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Ellos</a:t>
            </a:r>
            <a:r>
              <a:rPr lang="en-US" sz="3200" b="1" dirty="0">
                <a:cs typeface="Calibri" panose="020F0502020204030204" pitchFamily="34" charset="0"/>
              </a:rPr>
              <a:t>/</a:t>
            </a:r>
            <a:r>
              <a:rPr lang="en-US" sz="3200" b="1" dirty="0" err="1">
                <a:cs typeface="Calibri" panose="020F0502020204030204" pitchFamily="34" charset="0"/>
              </a:rPr>
              <a:t>Ellas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28B8F1B-4597-841D-FF79-2D0275C09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41583" y="214527"/>
            <a:ext cx="2115451" cy="156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96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57FD-38E3-3CDF-7A49-24998587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r>
              <a:rPr lang="en-US" sz="4800" dirty="0"/>
              <a:t> Ramírez</a:t>
            </a:r>
          </a:p>
        </p:txBody>
      </p:sp>
      <p:pic>
        <p:nvPicPr>
          <p:cNvPr id="3" name="Picture 2" descr="Árbol Genealógico - La Familia - Juego interactivo">
            <a:extLst>
              <a:ext uri="{FF2B5EF4-FFF2-40B4-BE49-F238E27FC236}">
                <a16:creationId xmlns:a16="http://schemas.microsoft.com/office/drawing/2014/main" id="{652E4191-253B-51C6-61BB-B95AB99E3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128838"/>
            <a:ext cx="8586786" cy="460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420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5714-E53C-0856-D8DF-3A54030D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familia -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4568-1E52-7935-06EC-0EB52D53A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Pregunta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42EBA-9898-05CD-9C67-9373C52AD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57784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Roberto de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Pedro con Sofía?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Sofía de Carolina?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Vicente?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Victoria de Pedro?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9D527-C8C4-E002-9758-94D4BFE2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3D37F-0574-0153-025E-1522EDDE0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129" y="2773361"/>
            <a:ext cx="530352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y Jorge son </a:t>
            </a:r>
            <a:r>
              <a:rPr lang="en-US" sz="2000" dirty="0" err="1">
                <a:solidFill>
                  <a:srgbClr val="FFFF00"/>
                </a:solidFill>
              </a:rPr>
              <a:t>esposos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Roberto es </a:t>
            </a:r>
            <a:r>
              <a:rPr lang="en-US" sz="2000" dirty="0" err="1">
                <a:solidFill>
                  <a:srgbClr val="FFFF00"/>
                </a:solidFill>
              </a:rPr>
              <a:t>hijo</a:t>
            </a:r>
            <a:r>
              <a:rPr lang="en-US" sz="2000" dirty="0">
                <a:solidFill>
                  <a:srgbClr val="FFFF00"/>
                </a:solidFill>
              </a:rPr>
              <a:t> de Jorge.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Pedro y Sofía son </a:t>
            </a:r>
            <a:r>
              <a:rPr lang="en-US" sz="2000" dirty="0" err="1">
                <a:solidFill>
                  <a:srgbClr val="FFFF00"/>
                </a:solidFill>
              </a:rPr>
              <a:t>hermanos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Sofía es prima de Carolina.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es abuela de Vicente.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Victoria es </a:t>
            </a:r>
            <a:r>
              <a:rPr lang="en-US" sz="2000" dirty="0" err="1">
                <a:solidFill>
                  <a:srgbClr val="FFFF00"/>
                </a:solidFill>
              </a:rPr>
              <a:t>tía</a:t>
            </a:r>
            <a:r>
              <a:rPr lang="en-US" sz="2000" dirty="0">
                <a:solidFill>
                  <a:srgbClr val="FFFF00"/>
                </a:solidFill>
              </a:rPr>
              <a:t> de Pedro.</a:t>
            </a:r>
          </a:p>
        </p:txBody>
      </p:sp>
    </p:spTree>
    <p:extLst>
      <p:ext uri="{BB962C8B-B14F-4D97-AF65-F5344CB8AC3E}">
        <p14:creationId xmlns:p14="http://schemas.microsoft.com/office/powerpoint/2010/main" val="282074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¡Nos </a:t>
            </a:r>
            <a:r>
              <a:rPr lang="en-US" sz="2400" b="1" dirty="0" err="1"/>
              <a:t>vemos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22393-57ED-EA97-227C-A48232B717A9}"/>
              </a:ext>
            </a:extLst>
          </p:cNvPr>
          <p:cNvSpPr txBox="1"/>
          <p:nvPr/>
        </p:nvSpPr>
        <p:spPr>
          <a:xfrm>
            <a:off x="-903365" y="1896855"/>
            <a:ext cx="13998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6000" b="1" dirty="0"/>
              <a:t>PALABRAS PARA PREGUNTAR</a:t>
            </a:r>
            <a:r>
              <a:rPr lang="es-GT" sz="7200" b="1" dirty="0"/>
              <a:t>: </a:t>
            </a:r>
            <a:r>
              <a:rPr lang="es-GT" sz="7200" b="1" dirty="0" err="1"/>
              <a:t>Question</a:t>
            </a:r>
            <a:r>
              <a:rPr lang="es-GT" sz="7200" b="1" dirty="0"/>
              <a:t> </a:t>
            </a:r>
            <a:r>
              <a:rPr lang="es-GT" sz="7200" b="1" dirty="0" err="1"/>
              <a:t>Words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6047558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3171"/>
              </p:ext>
            </p:extLst>
          </p:nvPr>
        </p:nvGraphicFramePr>
        <p:xfrm>
          <a:off x="5290386" y="314326"/>
          <a:ext cx="6258150" cy="625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de </a:t>
                      </a:r>
                      <a:r>
                        <a:rPr lang="en-US" sz="2400" dirty="0" err="1"/>
                        <a:t>pregunta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Question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¿Por 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Cuándo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16548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¿A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Cuál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Which?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57961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/a?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/as?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¿Quién?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25894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1976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338" y="639097"/>
            <a:ext cx="3474720" cy="19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76" y="2903757"/>
            <a:ext cx="3934982" cy="181111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324612"/>
            <a:r>
              <a:rPr lang="en-US" sz="5400" b="1" kern="1200" dirty="0" err="1">
                <a:solidFill>
                  <a:srgbClr val="FEFEFE"/>
                </a:solidFill>
              </a:rPr>
              <a:t>Preguntas</a:t>
            </a:r>
            <a:r>
              <a:rPr lang="en-US" sz="5400" b="1" kern="1200" dirty="0">
                <a:solidFill>
                  <a:srgbClr val="FEFEFE"/>
                </a:solidFill>
              </a:rPr>
              <a:t> </a:t>
            </a:r>
            <a:r>
              <a:rPr lang="en-US" sz="5400" b="1" kern="1200" dirty="0" err="1">
                <a:solidFill>
                  <a:srgbClr val="FEFEFE"/>
                </a:solidFill>
              </a:rPr>
              <a:t>útiles</a:t>
            </a:r>
            <a:endParaRPr lang="en-US" sz="5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62593"/>
              </p:ext>
            </p:extLst>
          </p:nvPr>
        </p:nvGraphicFramePr>
        <p:xfrm>
          <a:off x="5020833" y="699887"/>
          <a:ext cx="6258150" cy="47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</a:t>
                      </a:r>
                      <a:r>
                        <a:rPr lang="en-US" sz="2400" dirty="0" err="1"/>
                        <a:t>útiles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Handy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 es </a:t>
                      </a:r>
                      <a:r>
                        <a:rPr lang="en-US" sz="2000" b="1" dirty="0" err="1"/>
                        <a:t>eso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that?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¿Quién 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está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¿A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vas?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going?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eres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 cuesta?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 does it cost?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 hay?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 se llama?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his/her/you(f)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87546" y="930016"/>
            <a:ext cx="2489209" cy="13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3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72" y="456424"/>
            <a:ext cx="10571998" cy="970450"/>
          </a:xfrm>
        </p:spPr>
        <p:txBody>
          <a:bodyPr/>
          <a:lstStyle/>
          <a:p>
            <a:r>
              <a:rPr lang="en-US" sz="4800" dirty="0"/>
              <a:t>CONVERSATION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haces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vas a </a:t>
            </a:r>
            <a:r>
              <a:rPr lang="en-US" sz="2000" b="1" dirty="0" err="1"/>
              <a:t>trabajar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Cuántas</a:t>
            </a:r>
            <a:r>
              <a:rPr lang="en-US" sz="2000" b="1" dirty="0"/>
              <a:t> </a:t>
            </a:r>
            <a:r>
              <a:rPr lang="en-US" sz="2000" b="1" dirty="0" err="1"/>
              <a:t>mascotas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¿De </a:t>
            </a:r>
            <a:r>
              <a:rPr lang="en-US" sz="2000" b="1" dirty="0" err="1"/>
              <a:t>quién</a:t>
            </a:r>
            <a:r>
              <a:rPr lang="en-US" sz="2000" b="1" dirty="0"/>
              <a:t> es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libro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¿Quién toca la puerta?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Cuál</a:t>
            </a:r>
            <a:r>
              <a:rPr lang="en-US" sz="2000" b="1" dirty="0"/>
              <a:t> </a:t>
            </a:r>
            <a:r>
              <a:rPr lang="en-US" sz="2000" b="1" dirty="0" err="1"/>
              <a:t>fruta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¿Por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estudias</a:t>
            </a:r>
            <a:r>
              <a:rPr lang="en-US" sz="2000" b="1" dirty="0"/>
              <a:t> </a:t>
            </a:r>
            <a:r>
              <a:rPr lang="en-US" sz="2000" b="1" dirty="0" err="1"/>
              <a:t>español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centro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</a:t>
            </a:r>
            <a:r>
              <a:rPr lang="en-US" sz="2000" b="1" dirty="0"/>
              <a:t> ….?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cocinando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estudiando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trabajar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toda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semana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: un </a:t>
            </a:r>
            <a:r>
              <a:rPr lang="en-US" sz="2000" b="1" dirty="0" err="1">
                <a:solidFill>
                  <a:srgbClr val="FFFF00"/>
                </a:solidFill>
              </a:rPr>
              <a:t>pez</a:t>
            </a:r>
            <a:r>
              <a:rPr lang="en-US" sz="2000" b="1" dirty="0">
                <a:solidFill>
                  <a:srgbClr val="FFFF00"/>
                </a:solidFill>
              </a:rPr>
              <a:t>, un </a:t>
            </a:r>
            <a:r>
              <a:rPr lang="en-US" sz="2000" b="1" dirty="0" err="1">
                <a:solidFill>
                  <a:srgbClr val="FFFF00"/>
                </a:solidFill>
              </a:rPr>
              <a:t>perro</a:t>
            </a:r>
            <a:r>
              <a:rPr lang="en-US" sz="2000" b="1" dirty="0">
                <a:solidFill>
                  <a:srgbClr val="FFFF00"/>
                </a:solidFill>
              </a:rPr>
              <a:t> y un </a:t>
            </a:r>
            <a:r>
              <a:rPr lang="en-US" sz="2000" b="1" dirty="0" err="1">
                <a:solidFill>
                  <a:srgbClr val="FFFF00"/>
                </a:solidFill>
              </a:rPr>
              <a:t>gato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libro</a:t>
            </a:r>
            <a:r>
              <a:rPr lang="en-US" sz="2000" b="1" dirty="0">
                <a:solidFill>
                  <a:srgbClr val="FFFF00"/>
                </a:solidFill>
              </a:rPr>
              <a:t> es de mi amigo Juan.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vecino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toca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puerta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Me </a:t>
            </a:r>
            <a:r>
              <a:rPr lang="en-US" sz="2000" b="1" dirty="0" err="1">
                <a:solidFill>
                  <a:srgbClr val="FFFF00"/>
                </a:solidFill>
              </a:rPr>
              <a:t>gusta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más</a:t>
            </a:r>
            <a:r>
              <a:rPr lang="en-US" sz="2000" b="1" dirty="0">
                <a:solidFill>
                  <a:srgbClr val="FFFF00"/>
                </a:solidFill>
              </a:rPr>
              <a:t> la manzana.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quiero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comunicarme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centro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millas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bien, ¿y </a:t>
            </a:r>
            <a:r>
              <a:rPr lang="en-US" sz="2000" b="1" dirty="0" err="1">
                <a:solidFill>
                  <a:srgbClr val="FFFF00"/>
                </a:solidFill>
              </a:rPr>
              <a:t>tú</a:t>
            </a:r>
            <a:r>
              <a:rPr lang="en-US" sz="20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hijo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tiene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veintiun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años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19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800" dirty="0"/>
              <a:t>W</a:t>
            </a:r>
            <a:r>
              <a:rPr lang="en-US" sz="4800" dirty="0"/>
              <a:t>RITTEN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es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nombre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b="1" dirty="0" err="1"/>
              <a:t>tú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usted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Carla?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                 cuesta?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</a:t>
            </a:r>
            <a:r>
              <a:rPr lang="en-US" sz="2000" b="1" dirty="0" err="1"/>
              <a:t>clases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coche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vas de </a:t>
            </a:r>
            <a:r>
              <a:rPr lang="en-US" sz="2000" b="1" dirty="0" err="1"/>
              <a:t>vacaciones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no comes?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es </a:t>
            </a:r>
            <a:r>
              <a:rPr lang="en-US" sz="2000" b="1" dirty="0" err="1"/>
              <a:t>tu</a:t>
            </a:r>
            <a:r>
              <a:rPr lang="en-US" sz="2000" b="1" dirty="0"/>
              <a:t> amigo?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nombre</a:t>
            </a:r>
            <a:r>
              <a:rPr lang="en-US" sz="2000" b="1" dirty="0">
                <a:solidFill>
                  <a:srgbClr val="FFFF00"/>
                </a:solidFill>
              </a:rPr>
              <a:t> es María.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soy de México.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bien, gracias.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Ella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escuela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Cuesta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dólares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clases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el </a:t>
            </a:r>
            <a:r>
              <a:rPr lang="en-US" sz="2000" b="1" dirty="0" err="1">
                <a:solidFill>
                  <a:srgbClr val="FFFF00"/>
                </a:solidFill>
              </a:rPr>
              <a:t>estacionamiento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España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no </a:t>
            </a:r>
            <a:r>
              <a:rPr lang="en-US" sz="2000" b="1" dirty="0" err="1">
                <a:solidFill>
                  <a:srgbClr val="FFFF00"/>
                </a:solidFill>
              </a:rPr>
              <a:t>tengo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hambre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Él</a:t>
            </a:r>
            <a:r>
              <a:rPr lang="en-US" sz="2000" b="1" dirty="0">
                <a:solidFill>
                  <a:srgbClr val="FFFF00"/>
                </a:solidFill>
              </a:rPr>
              <a:t> es alto y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agradable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28AAC-625A-4973-CD34-1BBC0DA66473}"/>
              </a:ext>
            </a:extLst>
          </p:cNvPr>
          <p:cNvSpPr/>
          <p:nvPr/>
        </p:nvSpPr>
        <p:spPr>
          <a:xfrm>
            <a:off x="1138067" y="3117848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D06D31-C917-0936-7FDA-AA3EFF714A5B}"/>
              </a:ext>
            </a:extLst>
          </p:cNvPr>
          <p:cNvSpPr/>
          <p:nvPr/>
        </p:nvSpPr>
        <p:spPr>
          <a:xfrm>
            <a:off x="1121704" y="356330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FDCC0-564F-3E43-C57B-1E0240918812}"/>
              </a:ext>
            </a:extLst>
          </p:cNvPr>
          <p:cNvSpPr/>
          <p:nvPr/>
        </p:nvSpPr>
        <p:spPr>
          <a:xfrm>
            <a:off x="1138067" y="404812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Cuánto</a:t>
            </a:r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92AA5-794B-EFC0-6531-98F332A79712}"/>
              </a:ext>
            </a:extLst>
          </p:cNvPr>
          <p:cNvSpPr/>
          <p:nvPr/>
        </p:nvSpPr>
        <p:spPr>
          <a:xfrm>
            <a:off x="1121704" y="4460559"/>
            <a:ext cx="1280160" cy="271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Cuántas</a:t>
            </a:r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072684-6BD5-5DA2-BAF7-E17734528D24}"/>
              </a:ext>
            </a:extLst>
          </p:cNvPr>
          <p:cNvSpPr/>
          <p:nvPr/>
        </p:nvSpPr>
        <p:spPr>
          <a:xfrm>
            <a:off x="1141706" y="493299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AD55F-3E7F-D2E0-83A5-A1FD843B0D12}"/>
              </a:ext>
            </a:extLst>
          </p:cNvPr>
          <p:cNvSpPr/>
          <p:nvPr/>
        </p:nvSpPr>
        <p:spPr>
          <a:xfrm>
            <a:off x="1138067" y="576415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Por </a:t>
            </a:r>
            <a:r>
              <a:rPr lang="en-US" sz="2000" b="1" dirty="0" err="1"/>
              <a:t>qué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52E68-3936-C644-B262-5E0AF29997E5}"/>
              </a:ext>
            </a:extLst>
          </p:cNvPr>
          <p:cNvSpPr/>
          <p:nvPr/>
        </p:nvSpPr>
        <p:spPr>
          <a:xfrm>
            <a:off x="1151061" y="617372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67D45-5B41-BF3A-EFD0-6845F715D5EE}"/>
              </a:ext>
            </a:extLst>
          </p:cNvPr>
          <p:cNvSpPr/>
          <p:nvPr/>
        </p:nvSpPr>
        <p:spPr>
          <a:xfrm>
            <a:off x="1151061" y="534257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A </a:t>
            </a:r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E46C6-D473-E3A8-6120-7DE4ACB00639}"/>
              </a:ext>
            </a:extLst>
          </p:cNvPr>
          <p:cNvSpPr/>
          <p:nvPr/>
        </p:nvSpPr>
        <p:spPr>
          <a:xfrm>
            <a:off x="1151061" y="2672712"/>
            <a:ext cx="14630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De </a:t>
            </a:r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A079B8-74B3-5E6A-D105-B3E2D358215C}"/>
              </a:ext>
            </a:extLst>
          </p:cNvPr>
          <p:cNvSpPr/>
          <p:nvPr/>
        </p:nvSpPr>
        <p:spPr>
          <a:xfrm>
            <a:off x="1121704" y="2209637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633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5ECBA-25B5-9F41-6657-CC9C6969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165AA-E509-E3E5-B0CD-DF309323736E}"/>
              </a:ext>
            </a:extLst>
          </p:cNvPr>
          <p:cNvSpPr txBox="1"/>
          <p:nvPr/>
        </p:nvSpPr>
        <p:spPr>
          <a:xfrm>
            <a:off x="-903365" y="2340200"/>
            <a:ext cx="13998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7200" b="1" dirty="0"/>
              <a:t>LA FAMILIA: FAMILY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4560655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546F4-B082-5395-F582-B965865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492106-F4DB-0758-7D90-2F6501230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87572"/>
              </p:ext>
            </p:extLst>
          </p:nvPr>
        </p:nvGraphicFramePr>
        <p:xfrm>
          <a:off x="5284896" y="349187"/>
          <a:ext cx="626364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147">
                  <a:extLst>
                    <a:ext uri="{9D8B030D-6E8A-4147-A177-3AD203B41FA5}">
                      <a16:colId xmlns:a16="http://schemas.microsoft.com/office/drawing/2014/main" val="782081760"/>
                    </a:ext>
                  </a:extLst>
                </a:gridCol>
                <a:gridCol w="3424493">
                  <a:extLst>
                    <a:ext uri="{9D8B030D-6E8A-4147-A177-3AD203B41FA5}">
                      <a16:colId xmlns:a16="http://schemas.microsoft.com/office/drawing/2014/main" val="3454201640"/>
                    </a:ext>
                  </a:extLst>
                </a:gridCol>
              </a:tblGrid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4052538369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la madre / </a:t>
                      </a:r>
                      <a:r>
                        <a:rPr lang="en-US" sz="2000" b="1" dirty="0" err="1">
                          <a:effectLst/>
                        </a:rPr>
                        <a:t>mamá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mother/ mom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53832590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padre/ </a:t>
                      </a:r>
                      <a:r>
                        <a:rPr lang="en-US" sz="2000" b="1" dirty="0" err="1">
                          <a:effectLst/>
                        </a:rPr>
                        <a:t>papá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father/ dad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1764195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padres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parents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79826412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hijo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hija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son / the 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527897407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hijos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693520089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nieto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nieta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grandson/ granddaughter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499920338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nietos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358254502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madrastra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stepmother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10824654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A0A1F9A9-61C1-3278-403C-5F7609599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528637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890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393B2-4D0D-2C9E-D998-15A87665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EA50D5-9689-7416-DE59-BEB72A1A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96028"/>
              </p:ext>
            </p:extLst>
          </p:nvPr>
        </p:nvGraphicFramePr>
        <p:xfrm>
          <a:off x="5290386" y="457199"/>
          <a:ext cx="6263640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33">
                  <a:extLst>
                    <a:ext uri="{9D8B030D-6E8A-4147-A177-3AD203B41FA5}">
                      <a16:colId xmlns:a16="http://schemas.microsoft.com/office/drawing/2014/main" val="1132174391"/>
                    </a:ext>
                  </a:extLst>
                </a:gridCol>
                <a:gridCol w="3275407">
                  <a:extLst>
                    <a:ext uri="{9D8B030D-6E8A-4147-A177-3AD203B41FA5}">
                      <a16:colId xmlns:a16="http://schemas.microsoft.com/office/drawing/2014/main" val="2324734505"/>
                    </a:ext>
                  </a:extLst>
                </a:gridCol>
              </a:tblGrid>
              <a:tr h="60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extLst>
                  <a:ext uri="{0D108BD9-81ED-4DB2-BD59-A6C34878D82A}">
                    <a16:rowId xmlns:a16="http://schemas.microsoft.com/office/drawing/2014/main" val="3601119922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padrastro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the stepfather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4073440962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hermanastro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hermanastra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the stepbrother/ stepsister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6319573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hermano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brother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06271327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sister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37292477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hermanos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siblings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28758294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mayor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older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02664964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 err="1">
                          <a:effectLst/>
                        </a:rPr>
                        <a:t>menor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younger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372469290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66FA0E64-7D97-7C6C-DD3B-28ECAB51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740171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485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6137</TotalTime>
  <Words>957</Words>
  <Application>Microsoft Office PowerPoint</Application>
  <PresentationFormat>Widescreen</PresentationFormat>
  <Paragraphs>223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2</vt:lpstr>
      <vt:lpstr>Quotable</vt:lpstr>
      <vt:lpstr>Beginner Part 2</vt:lpstr>
      <vt:lpstr>PowerPoint Presentation</vt:lpstr>
      <vt:lpstr>Question words</vt:lpstr>
      <vt:lpstr>Preguntas útiles</vt:lpstr>
      <vt:lpstr>CONVERSATION PRACTICE</vt:lpstr>
      <vt:lpstr>WRITTEN PRACTICE</vt:lpstr>
      <vt:lpstr>PowerPoint Presentation</vt:lpstr>
      <vt:lpstr>La familia</vt:lpstr>
      <vt:lpstr>La familia</vt:lpstr>
      <vt:lpstr>La familia</vt:lpstr>
      <vt:lpstr>CONVERSATION PRACTICE</vt:lpstr>
      <vt:lpstr>PowerPoint Presentation</vt:lpstr>
      <vt:lpstr>Conjugaciones del Verbo Tener</vt:lpstr>
      <vt:lpstr>La familia Ramírez</vt:lpstr>
      <vt:lpstr>La familia - Relationships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Don Anderson</cp:lastModifiedBy>
  <cp:revision>124</cp:revision>
  <dcterms:created xsi:type="dcterms:W3CDTF">2022-06-07T13:31:42Z</dcterms:created>
  <dcterms:modified xsi:type="dcterms:W3CDTF">2025-01-20T19:56:36Z</dcterms:modified>
</cp:coreProperties>
</file>