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notesMasterIdLst>
    <p:notesMasterId r:id="rId34"/>
  </p:notesMasterIdLst>
  <p:sldIdLst>
    <p:sldId id="377" r:id="rId2"/>
    <p:sldId id="338" r:id="rId3"/>
    <p:sldId id="378" r:id="rId4"/>
    <p:sldId id="366" r:id="rId5"/>
    <p:sldId id="367" r:id="rId6"/>
    <p:sldId id="379" r:id="rId7"/>
    <p:sldId id="314" r:id="rId8"/>
    <p:sldId id="259" r:id="rId9"/>
    <p:sldId id="272" r:id="rId10"/>
    <p:sldId id="315" r:id="rId11"/>
    <p:sldId id="317" r:id="rId12"/>
    <p:sldId id="316" r:id="rId13"/>
    <p:sldId id="261" r:id="rId14"/>
    <p:sldId id="318" r:id="rId15"/>
    <p:sldId id="269" r:id="rId16"/>
    <p:sldId id="267" r:id="rId17"/>
    <p:sldId id="274" r:id="rId18"/>
    <p:sldId id="273" r:id="rId19"/>
    <p:sldId id="275" r:id="rId20"/>
    <p:sldId id="319" r:id="rId21"/>
    <p:sldId id="320" r:id="rId22"/>
    <p:sldId id="321" r:id="rId23"/>
    <p:sldId id="322" r:id="rId24"/>
    <p:sldId id="323" r:id="rId25"/>
    <p:sldId id="381" r:id="rId26"/>
    <p:sldId id="380" r:id="rId27"/>
    <p:sldId id="349" r:id="rId28"/>
    <p:sldId id="350" r:id="rId29"/>
    <p:sldId id="354" r:id="rId30"/>
    <p:sldId id="368" r:id="rId31"/>
    <p:sldId id="369" r:id="rId32"/>
    <p:sldId id="33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3661" autoAdjust="0"/>
  </p:normalViewPr>
  <p:slideViewPr>
    <p:cSldViewPr snapToGrid="0">
      <p:cViewPr varScale="1">
        <p:scale>
          <a:sx n="80" d="100"/>
          <a:sy n="80" d="100"/>
        </p:scale>
        <p:origin x="77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2CD5B-004A-4084-87E8-F3641E535C8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47EF9-9609-416D-A3D1-A64F3250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1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b="1" dirty="0" err="1"/>
              <a:t>Dear</a:t>
            </a:r>
            <a:r>
              <a:rPr lang="es-GT" b="1" dirty="0"/>
              <a:t> </a:t>
            </a:r>
            <a:r>
              <a:rPr lang="es-GT" b="1" dirty="0" err="1"/>
              <a:t>teacher</a:t>
            </a:r>
            <a:r>
              <a:rPr lang="es-GT" b="1" dirty="0"/>
              <a:t>: </a:t>
            </a:r>
            <a:r>
              <a:rPr lang="es-GT" b="1" dirty="0" err="1"/>
              <a:t>there</a:t>
            </a:r>
            <a:r>
              <a:rPr lang="es-GT" b="1" dirty="0"/>
              <a:t> are </a:t>
            </a:r>
            <a:r>
              <a:rPr lang="es-GT" b="1" dirty="0" err="1"/>
              <a:t>some</a:t>
            </a:r>
            <a:r>
              <a:rPr lang="es-GT" b="1" dirty="0"/>
              <a:t> notes at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end</a:t>
            </a:r>
            <a:r>
              <a:rPr lang="es-GT" b="1" dirty="0"/>
              <a:t> </a:t>
            </a:r>
            <a:r>
              <a:rPr lang="es-GT" b="1" dirty="0" err="1"/>
              <a:t>of</a:t>
            </a:r>
            <a:r>
              <a:rPr lang="es-GT" b="1" dirty="0"/>
              <a:t> </a:t>
            </a:r>
            <a:r>
              <a:rPr lang="es-GT" b="1" dirty="0" err="1"/>
              <a:t>certain</a:t>
            </a:r>
            <a:r>
              <a:rPr lang="es-GT" b="1" dirty="0"/>
              <a:t> </a:t>
            </a:r>
            <a:r>
              <a:rPr lang="es-GT" b="1" dirty="0" err="1"/>
              <a:t>slides</a:t>
            </a:r>
            <a:r>
              <a:rPr lang="es-GT" b="1" dirty="0"/>
              <a:t> </a:t>
            </a:r>
            <a:r>
              <a:rPr lang="es-GT" b="1" dirty="0" err="1"/>
              <a:t>for</a:t>
            </a:r>
            <a:r>
              <a:rPr lang="es-GT" b="1" dirty="0"/>
              <a:t> </a:t>
            </a:r>
            <a:r>
              <a:rPr lang="es-GT" b="1" dirty="0" err="1"/>
              <a:t>your</a:t>
            </a:r>
            <a:r>
              <a:rPr lang="es-GT" b="1" dirty="0"/>
              <a:t> </a:t>
            </a:r>
            <a:r>
              <a:rPr lang="es-GT" b="1" dirty="0" err="1"/>
              <a:t>reference</a:t>
            </a:r>
            <a:r>
              <a:rPr lang="es-GT" b="1" dirty="0"/>
              <a:t>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BCE1D-45BE-19AE-2407-050D0C49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6797A-299D-5FE8-2F0D-EDB66D962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F46B9-A9C4-34B7-65C7-4638CEBCF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62F32-57AF-C5F8-5605-E14F445FB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4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ask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take</a:t>
            </a:r>
            <a:r>
              <a:rPr lang="es-GT" b="1" dirty="0"/>
              <a:t> a </a:t>
            </a:r>
            <a:r>
              <a:rPr lang="es-GT" b="1" dirty="0" err="1"/>
              <a:t>picture</a:t>
            </a:r>
            <a:r>
              <a:rPr lang="es-GT" b="1" dirty="0"/>
              <a:t> </a:t>
            </a:r>
            <a:r>
              <a:rPr lang="es-GT" b="1" dirty="0" err="1"/>
              <a:t>of</a:t>
            </a:r>
            <a:r>
              <a:rPr lang="es-GT" b="1" dirty="0"/>
              <a:t> </a:t>
            </a:r>
            <a:r>
              <a:rPr lang="es-GT" b="1" dirty="0" err="1"/>
              <a:t>this</a:t>
            </a:r>
            <a:r>
              <a:rPr lang="es-GT" b="1" dirty="0"/>
              <a:t> </a:t>
            </a:r>
            <a:r>
              <a:rPr lang="es-GT" b="1" dirty="0" err="1"/>
              <a:t>slide</a:t>
            </a:r>
            <a:r>
              <a:rPr lang="es-GT" b="1" dirty="0"/>
              <a:t> and </a:t>
            </a:r>
            <a:r>
              <a:rPr lang="es-GT" b="1" dirty="0" err="1"/>
              <a:t>encourage</a:t>
            </a:r>
            <a:r>
              <a:rPr lang="es-GT" b="1" dirty="0"/>
              <a:t> </a:t>
            </a:r>
            <a:r>
              <a:rPr lang="es-GT" b="1" dirty="0" err="1"/>
              <a:t>them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build</a:t>
            </a:r>
            <a:r>
              <a:rPr lang="es-GT" b="1" dirty="0"/>
              <a:t> </a:t>
            </a:r>
            <a:r>
              <a:rPr lang="es-GT" b="1" dirty="0" err="1"/>
              <a:t>their</a:t>
            </a:r>
            <a:r>
              <a:rPr lang="es-GT" b="1" dirty="0"/>
              <a:t> </a:t>
            </a:r>
            <a:r>
              <a:rPr lang="es-GT" b="1" dirty="0" err="1"/>
              <a:t>own</a:t>
            </a:r>
            <a:r>
              <a:rPr lang="es-GT" b="1" dirty="0"/>
              <a:t> </a:t>
            </a:r>
            <a:r>
              <a:rPr lang="es-GT" b="1" dirty="0" err="1"/>
              <a:t>conversations</a:t>
            </a:r>
            <a:r>
              <a:rPr lang="es-GT" b="1" dirty="0"/>
              <a:t> </a:t>
            </a:r>
            <a:r>
              <a:rPr lang="es-GT" b="1" dirty="0" err="1"/>
              <a:t>by</a:t>
            </a:r>
            <a:r>
              <a:rPr lang="es-GT" b="1" dirty="0"/>
              <a:t> </a:t>
            </a:r>
            <a:r>
              <a:rPr lang="es-GT" b="1" dirty="0" err="1"/>
              <a:t>using</a:t>
            </a:r>
            <a:r>
              <a:rPr lang="es-GT" b="1" dirty="0"/>
              <a:t> positive and negative </a:t>
            </a:r>
            <a:r>
              <a:rPr lang="es-GT" b="1" dirty="0" err="1"/>
              <a:t>statements</a:t>
            </a:r>
            <a:r>
              <a:rPr lang="es-GT" b="1" dirty="0"/>
              <a:t>.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4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0E60A-0608-7472-59A7-7071757C3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13059-656E-0A1E-5BAD-04CE2B45C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C4AA4-E3D4-2297-B7CC-AB7648FA50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F03EC-59F6-3505-F38D-361B7F817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7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6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2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0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b="1" dirty="0"/>
              <a:t>TEACHER: after </a:t>
            </a:r>
            <a:r>
              <a:rPr lang="es-GT" b="1" dirty="0" err="1"/>
              <a:t>you</a:t>
            </a:r>
            <a:r>
              <a:rPr lang="es-GT" b="1" dirty="0"/>
              <a:t> </a:t>
            </a:r>
            <a:r>
              <a:rPr lang="es-GT" b="1" dirty="0" err="1"/>
              <a:t>review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vocabulary</a:t>
            </a:r>
            <a:r>
              <a:rPr lang="es-GT" b="1" dirty="0"/>
              <a:t>, </a:t>
            </a:r>
            <a:r>
              <a:rPr lang="es-GT" b="1" dirty="0" err="1"/>
              <a:t>ask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take</a:t>
            </a:r>
            <a:r>
              <a:rPr lang="es-GT" b="1" dirty="0"/>
              <a:t> a </a:t>
            </a:r>
            <a:r>
              <a:rPr lang="es-GT" b="1" dirty="0" err="1"/>
              <a:t>picture</a:t>
            </a:r>
            <a:r>
              <a:rPr lang="es-GT" b="1" dirty="0"/>
              <a:t> </a:t>
            </a:r>
            <a:r>
              <a:rPr lang="es-GT" b="1" dirty="0" err="1"/>
              <a:t>of</a:t>
            </a:r>
            <a:r>
              <a:rPr lang="es-GT" b="1" dirty="0"/>
              <a:t> </a:t>
            </a:r>
            <a:r>
              <a:rPr lang="es-GT" b="1" dirty="0" err="1"/>
              <a:t>this</a:t>
            </a:r>
            <a:r>
              <a:rPr lang="es-GT" b="1" dirty="0"/>
              <a:t> </a:t>
            </a:r>
            <a:r>
              <a:rPr lang="es-GT" b="1" dirty="0" err="1"/>
              <a:t>slide</a:t>
            </a:r>
            <a:r>
              <a:rPr lang="es-GT" b="1" dirty="0"/>
              <a:t> and </a:t>
            </a:r>
            <a:r>
              <a:rPr lang="es-GT" b="1" dirty="0" err="1"/>
              <a:t>encourage</a:t>
            </a:r>
            <a:r>
              <a:rPr lang="es-GT" b="1" dirty="0"/>
              <a:t> </a:t>
            </a:r>
            <a:r>
              <a:rPr lang="es-GT" b="1" dirty="0" err="1"/>
              <a:t>them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build</a:t>
            </a:r>
            <a:r>
              <a:rPr lang="es-GT" b="1" dirty="0"/>
              <a:t> </a:t>
            </a:r>
            <a:r>
              <a:rPr lang="es-GT" b="1" dirty="0" err="1"/>
              <a:t>their</a:t>
            </a:r>
            <a:r>
              <a:rPr lang="es-GT" b="1" dirty="0"/>
              <a:t> </a:t>
            </a:r>
            <a:r>
              <a:rPr lang="es-GT" b="1" dirty="0" err="1"/>
              <a:t>own</a:t>
            </a:r>
            <a:r>
              <a:rPr lang="es-GT" b="1" dirty="0"/>
              <a:t> </a:t>
            </a:r>
            <a:r>
              <a:rPr lang="es-GT" b="1" dirty="0" err="1"/>
              <a:t>conversation</a:t>
            </a:r>
            <a:r>
              <a:rPr lang="es-GT" b="1" dirty="0"/>
              <a:t> </a:t>
            </a:r>
            <a:r>
              <a:rPr lang="es-GT" b="1" dirty="0" err="1"/>
              <a:t>pretending</a:t>
            </a:r>
            <a:r>
              <a:rPr lang="es-GT" b="1" dirty="0"/>
              <a:t> </a:t>
            </a:r>
            <a:r>
              <a:rPr lang="es-GT" b="1" dirty="0" err="1"/>
              <a:t>that</a:t>
            </a:r>
            <a:r>
              <a:rPr lang="es-GT" b="1" dirty="0"/>
              <a:t> </a:t>
            </a:r>
            <a:r>
              <a:rPr lang="es-GT" b="1" dirty="0" err="1"/>
              <a:t>they</a:t>
            </a:r>
            <a:r>
              <a:rPr lang="es-GT" b="1" dirty="0"/>
              <a:t> are </a:t>
            </a:r>
            <a:r>
              <a:rPr lang="es-GT" b="1" dirty="0" err="1"/>
              <a:t>dining</a:t>
            </a:r>
            <a:r>
              <a:rPr lang="es-GT" b="1" dirty="0"/>
              <a:t> </a:t>
            </a:r>
            <a:r>
              <a:rPr lang="es-GT" b="1" dirty="0" err="1"/>
              <a:t>out</a:t>
            </a:r>
            <a:r>
              <a:rPr lang="es-GT" b="1" dirty="0"/>
              <a:t>. </a:t>
            </a:r>
            <a:r>
              <a:rPr lang="es-GT" b="1" dirty="0" err="1"/>
              <a:t>Send</a:t>
            </a:r>
            <a:r>
              <a:rPr lang="es-GT" b="1" dirty="0"/>
              <a:t> </a:t>
            </a:r>
            <a:r>
              <a:rPr lang="es-GT" b="1" dirty="0" err="1"/>
              <a:t>the</a:t>
            </a:r>
            <a:r>
              <a:rPr lang="es-GT" b="1" dirty="0"/>
              <a:t> </a:t>
            </a:r>
            <a:r>
              <a:rPr lang="es-GT" b="1" dirty="0" err="1"/>
              <a:t>participants</a:t>
            </a:r>
            <a:r>
              <a:rPr lang="es-GT" b="1" dirty="0"/>
              <a:t> </a:t>
            </a:r>
            <a:r>
              <a:rPr lang="es-GT" b="1" dirty="0" err="1"/>
              <a:t>to</a:t>
            </a:r>
            <a:r>
              <a:rPr lang="es-GT" b="1" dirty="0"/>
              <a:t> </a:t>
            </a:r>
            <a:r>
              <a:rPr lang="es-GT" b="1" dirty="0" err="1"/>
              <a:t>breakout</a:t>
            </a:r>
            <a:r>
              <a:rPr lang="es-GT" b="1" dirty="0"/>
              <a:t> </a:t>
            </a:r>
            <a:r>
              <a:rPr lang="es-GT" b="1" dirty="0" err="1"/>
              <a:t>rooms</a:t>
            </a:r>
            <a:r>
              <a:rPr lang="es-GT" b="1" dirty="0"/>
              <a:t>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EF9-9609-416D-A3D1-A64F3250BE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3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1770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78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104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604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014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0683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5058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9806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205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6597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4634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8578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4422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9010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67EDB11-C0EA-487A-8C22-AE3FBA35FAFC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01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lgourmeturbano.blogspot.com/search/label/panader%C3%ADa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www.innaturale.com/cosa-sono-gli-snack-neanche-i-nutrizionisti-lo-sann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dfreephotos.com/food/stash-of-potato-chips.jpg.php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s://www.foodista.com/recipe/88MPNWLK/schezwan-sandwic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mujermadreargentina.com.ar/blog/ir-a-la-verduleria-esa-aventura-diara/" TargetMode="External"/><Relationship Id="rId5" Type="http://schemas.openxmlformats.org/officeDocument/2006/relationships/image" Target="../media/image16.jpg"/><Relationship Id="rId4" Type="http://schemas.openxmlformats.org/officeDocument/2006/relationships/hyperlink" Target="https://www.pngall.com/french-fries-png/download/3637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rutasgil.blogspot.com/2010/09/frutas-de-temporada-ecologicas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foodandspice.blogspot.com/2015/09/urad-dal-tomato-soup.html" TargetMode="Externa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alad-lettuce-tomatoes-healthy-1310865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hotos/elsiehui/15668813681" TargetMode="Externa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irculodeestudios-centrohistorico.blogspot.com/2013/04/beneficios-de-comer-pescado-alarga-la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hotos/polloasadoelhornero/5460981425/" TargetMode="Externa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elebratinglatinfood.blogspot.com/2010_09_01_archive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boutespanol.com/10-alimentos-buenos-para-la-diabetes-2123497" TargetMode="Externa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how-to-up-your-home-coffee-game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juice-png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udamorales.com.gt/agua-tesoro-para-la-salud-columna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rawpixel.com/image/425293/free-photo-image-beer-alcohol-alcoholism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economiablog.blogspot.com/2012/12/del-monopolio-la-competencia-perfecta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ice-cream-png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rystal-hotels-timeshare/7161346832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loquecomadonmanuel.com/2020/11/14/comida-para-llevar-en-getxo/" TargetMode="Externa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5418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cents-change-coins-finance-259204/" TargetMode="Externa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sociologos.com/2017/11/01/dinero-circulacion-de-mercancias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en/practice-emoji-words-mindfulness-615644/" TargetMode="Externa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5jRouoB2S_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about:bla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eakfast!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lunch-box-png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38163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lifestyletodaynews.com/food/5-summer-drinks-to-beat-the-heat/" TargetMode="Externa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wumpihum.blogspot.com/2015/07/blog-post_9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oodista.com/blog/2011/04/19/organic-egg-co-op-violates-federal-standards/" TargetMode="Externa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999" y="5066915"/>
            <a:ext cx="10572000" cy="779529"/>
          </a:xfrm>
        </p:spPr>
        <p:txBody>
          <a:bodyPr>
            <a:normAutofit/>
          </a:bodyPr>
          <a:lstStyle/>
          <a:p>
            <a:r>
              <a:rPr lang="en-US" sz="4000" dirty="0"/>
              <a:t>Beginner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999" y="5846444"/>
            <a:ext cx="10572000" cy="434974"/>
          </a:xfrm>
        </p:spPr>
        <p:txBody>
          <a:bodyPr>
            <a:normAutofit/>
          </a:bodyPr>
          <a:lstStyle/>
          <a:p>
            <a:r>
              <a:rPr lang="en-US" b="1" dirty="0"/>
              <a:t>Clase 5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413882B-99A5-4D78-4EEC-07BA2D2E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5" b="-2"/>
          <a:stretch/>
        </p:blipFill>
        <p:spPr>
          <a:xfrm>
            <a:off x="1150011" y="891628"/>
            <a:ext cx="8204586" cy="29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39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355786"/>
            <a:ext cx="7024347" cy="576262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/>
              <a:t>el</a:t>
            </a:r>
            <a:r>
              <a:rPr lang="en-US" sz="2800" dirty="0"/>
              <a:t> bocadillo, la </a:t>
            </a:r>
            <a:r>
              <a:rPr lang="en-US" sz="2800" dirty="0" err="1"/>
              <a:t>merienda</a:t>
            </a:r>
            <a:r>
              <a:rPr lang="en-US" sz="2800" dirty="0"/>
              <a:t> /snack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3140" y="2446242"/>
            <a:ext cx="5194583" cy="576262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/>
              <a:t>el</a:t>
            </a:r>
            <a:r>
              <a:rPr lang="en-US" sz="4000" dirty="0"/>
              <a:t> pan</a:t>
            </a:r>
          </a:p>
        </p:txBody>
      </p:sp>
      <p:pic>
        <p:nvPicPr>
          <p:cNvPr id="10" name="Content Placeholder 9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42B76C09-BF65-4A5E-BC32-8BC43D9F7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1716" y="3112959"/>
            <a:ext cx="4657626" cy="3108960"/>
          </a:xfrm>
        </p:spPr>
      </p:pic>
      <p:pic>
        <p:nvPicPr>
          <p:cNvPr id="8" name="Content Placeholder 10" descr="A picture containing nut, fruit, handwear, bread&#10;&#10;Description automatically generated">
            <a:extLst>
              <a:ext uri="{FF2B5EF4-FFF2-40B4-BE49-F238E27FC236}">
                <a16:creationId xmlns:a16="http://schemas.microsoft.com/office/drawing/2014/main" id="{06E3B74A-68AD-0AF2-E938-AF44FDF98B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52272" y="3112960"/>
            <a:ext cx="4664868" cy="3109912"/>
          </a:xfrm>
        </p:spPr>
      </p:pic>
    </p:spTree>
    <p:extLst>
      <p:ext uri="{BB962C8B-B14F-4D97-AF65-F5344CB8AC3E}">
        <p14:creationId xmlns:p14="http://schemas.microsoft.com/office/powerpoint/2010/main" val="2512894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sándwich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las papas </a:t>
            </a:r>
            <a:r>
              <a:rPr lang="en-US" sz="4400" dirty="0" err="1"/>
              <a:t>fritas</a:t>
            </a:r>
            <a:endParaRPr lang="en-US" sz="4400" dirty="0"/>
          </a:p>
        </p:txBody>
      </p:sp>
      <p:pic>
        <p:nvPicPr>
          <p:cNvPr id="12" name="Content Placeholder 11" descr="A picture containing sandwich, food, snack food, plate&#10;&#10;Description automatically generated">
            <a:extLst>
              <a:ext uri="{FF2B5EF4-FFF2-40B4-BE49-F238E27FC236}">
                <a16:creationId xmlns:a16="http://schemas.microsoft.com/office/drawing/2014/main" id="{B9FC6274-C161-7152-68E7-E32E8F6FE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60816" y="2934019"/>
            <a:ext cx="4297680" cy="3631841"/>
          </a:xfrm>
        </p:spPr>
      </p:pic>
      <p:pic>
        <p:nvPicPr>
          <p:cNvPr id="8" name="Content Placeholder 7" descr="A picture containing chip, snack food, food, indoor&#10;&#10;Description automatically generated">
            <a:extLst>
              <a:ext uri="{FF2B5EF4-FFF2-40B4-BE49-F238E27FC236}">
                <a16:creationId xmlns:a16="http://schemas.microsoft.com/office/drawing/2014/main" id="{613306D6-A77D-FD6B-8CC9-CB510497EF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4551" y="2934017"/>
            <a:ext cx="4663440" cy="3436452"/>
          </a:xfrm>
        </p:spPr>
      </p:pic>
    </p:spTree>
    <p:extLst>
      <p:ext uri="{BB962C8B-B14F-4D97-AF65-F5344CB8AC3E}">
        <p14:creationId xmlns:p14="http://schemas.microsoft.com/office/powerpoint/2010/main" val="462861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4400" dirty="0"/>
              <a:t>las papas a la </a:t>
            </a:r>
            <a:r>
              <a:rPr lang="en-US" sz="4400" dirty="0" err="1"/>
              <a:t>francesa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4400" dirty="0"/>
              <a:t>las </a:t>
            </a:r>
            <a:r>
              <a:rPr lang="en-US" sz="4400" dirty="0" err="1"/>
              <a:t>verduras</a:t>
            </a:r>
            <a:endParaRPr lang="en-US" sz="4400" dirty="0"/>
          </a:p>
        </p:txBody>
      </p:sp>
      <p:pic>
        <p:nvPicPr>
          <p:cNvPr id="21" name="Content Placeholder 14" descr="A pile of pasta&#10;&#10;Description automatically generated with medium confidence">
            <a:extLst>
              <a:ext uri="{FF2B5EF4-FFF2-40B4-BE49-F238E27FC236}">
                <a16:creationId xmlns:a16="http://schemas.microsoft.com/office/drawing/2014/main" id="{DE64D3D0-3D3F-4A2E-0CB0-315A2F7E91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77936" y="2977571"/>
            <a:ext cx="4663440" cy="3433241"/>
          </a:xfrm>
        </p:spPr>
      </p:pic>
      <p:pic>
        <p:nvPicPr>
          <p:cNvPr id="22" name="Content Placeholder 7" descr="A group of vegetables&#10;&#10;Description automatically generated with medium confidence">
            <a:extLst>
              <a:ext uri="{FF2B5EF4-FFF2-40B4-BE49-F238E27FC236}">
                <a16:creationId xmlns:a16="http://schemas.microsoft.com/office/drawing/2014/main" id="{AA7E2C50-A674-CA18-3A1E-E888D2E9887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87698" y="2977571"/>
            <a:ext cx="5194300" cy="2765964"/>
          </a:xfrm>
        </p:spPr>
      </p:pic>
    </p:spTree>
    <p:extLst>
      <p:ext uri="{BB962C8B-B14F-4D97-AF65-F5344CB8AC3E}">
        <p14:creationId xmlns:p14="http://schemas.microsoft.com/office/powerpoint/2010/main" val="2473039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fruta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sopa</a:t>
            </a:r>
            <a:endParaRPr lang="en-US" sz="4400" dirty="0"/>
          </a:p>
        </p:txBody>
      </p:sp>
      <p:pic>
        <p:nvPicPr>
          <p:cNvPr id="9" name="Content Placeholder 12" descr="A picture containing food, fruit, bowl, vegetable&#10;&#10;Description automatically generated">
            <a:extLst>
              <a:ext uri="{FF2B5EF4-FFF2-40B4-BE49-F238E27FC236}">
                <a16:creationId xmlns:a16="http://schemas.microsoft.com/office/drawing/2014/main" id="{E2084273-D6C3-C85D-4AF6-7458432E9D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936" y="2913232"/>
            <a:ext cx="4663440" cy="3497580"/>
          </a:xfrm>
        </p:spPr>
      </p:pic>
      <p:pic>
        <p:nvPicPr>
          <p:cNvPr id="11" name="Content Placeholder 16" descr="A bowl of soup&#10;&#10;Description automatically generated">
            <a:extLst>
              <a:ext uri="{FF2B5EF4-FFF2-40B4-BE49-F238E27FC236}">
                <a16:creationId xmlns:a16="http://schemas.microsoft.com/office/drawing/2014/main" id="{DDC591B9-F07C-1990-4F68-2DA51263C8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2986" y="2913232"/>
            <a:ext cx="4663440" cy="3497580"/>
          </a:xfrm>
        </p:spPr>
      </p:pic>
    </p:spTree>
    <p:extLst>
      <p:ext uri="{BB962C8B-B14F-4D97-AF65-F5344CB8AC3E}">
        <p14:creationId xmlns:p14="http://schemas.microsoft.com/office/powerpoint/2010/main" val="3953461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ensalada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bistec</a:t>
            </a:r>
            <a:endParaRPr lang="en-US" sz="4400" dirty="0"/>
          </a:p>
        </p:txBody>
      </p:sp>
      <p:pic>
        <p:nvPicPr>
          <p:cNvPr id="12" name="Content Placeholder 11" descr="A picture containing food, salad, vegetable, dish&#10;&#10;Description automatically generated">
            <a:extLst>
              <a:ext uri="{FF2B5EF4-FFF2-40B4-BE49-F238E27FC236}">
                <a16:creationId xmlns:a16="http://schemas.microsoft.com/office/drawing/2014/main" id="{2F464E95-017E-4F2C-80A9-7BAD6C89FD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3656" y="2872365"/>
            <a:ext cx="4663440" cy="3108960"/>
          </a:xfrm>
        </p:spPr>
      </p:pic>
      <p:pic>
        <p:nvPicPr>
          <p:cNvPr id="7" name="Content Placeholder 1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E39E4A6-2D1F-E9B2-D382-D30F7B8B67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3410" y="2872365"/>
            <a:ext cx="4662591" cy="3109912"/>
          </a:xfrm>
        </p:spPr>
      </p:pic>
    </p:spTree>
    <p:extLst>
      <p:ext uri="{BB962C8B-B14F-4D97-AF65-F5344CB8AC3E}">
        <p14:creationId xmlns:p14="http://schemas.microsoft.com/office/powerpoint/2010/main" val="85806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pescado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pollo</a:t>
            </a:r>
          </a:p>
        </p:txBody>
      </p:sp>
      <p:pic>
        <p:nvPicPr>
          <p:cNvPr id="10" name="Content Placeholder 9" descr="A picture containing plate, food, dish, snack food&#10;&#10;Description automatically generated">
            <a:extLst>
              <a:ext uri="{FF2B5EF4-FFF2-40B4-BE49-F238E27FC236}">
                <a16:creationId xmlns:a16="http://schemas.microsoft.com/office/drawing/2014/main" id="{E1349CF2-5AA4-4B21-B1EB-C26F28D17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4887" y="2964931"/>
            <a:ext cx="4669537" cy="3109912"/>
          </a:xfrm>
        </p:spPr>
      </p:pic>
      <p:pic>
        <p:nvPicPr>
          <p:cNvPr id="14" name="Content Placeholder 1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C742B025-51F4-4069-8C8C-D2F322079C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09998" y="2954992"/>
            <a:ext cx="4572000" cy="3051808"/>
          </a:xfrm>
        </p:spPr>
      </p:pic>
    </p:spTree>
    <p:extLst>
      <p:ext uri="{BB962C8B-B14F-4D97-AF65-F5344CB8AC3E}">
        <p14:creationId xmlns:p14="http://schemas.microsoft.com/office/powerpoint/2010/main" val="3833316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arroz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los frijoles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273AED-7FD9-43F8-AA8B-7384D87540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6722" y="2751137"/>
            <a:ext cx="4664868" cy="3109912"/>
          </a:xfrm>
        </p:spPr>
      </p:pic>
      <p:pic>
        <p:nvPicPr>
          <p:cNvPr id="17" name="Content Placeholder 16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61D4747C-1569-49D5-AD78-68F27ACA53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2791" y="2751138"/>
            <a:ext cx="4664868" cy="3109912"/>
          </a:xfrm>
        </p:spPr>
      </p:pic>
    </p:spTree>
    <p:extLst>
      <p:ext uri="{BB962C8B-B14F-4D97-AF65-F5344CB8AC3E}">
        <p14:creationId xmlns:p14="http://schemas.microsoft.com/office/powerpoint/2010/main" val="4065137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café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 jugo</a:t>
            </a:r>
          </a:p>
        </p:txBody>
      </p:sp>
      <p:pic>
        <p:nvPicPr>
          <p:cNvPr id="11" name="Content Placeholder 10" descr="A cup of coffee with coffee beans&#10;&#10;Description automatically generated with medium confidence">
            <a:extLst>
              <a:ext uri="{FF2B5EF4-FFF2-40B4-BE49-F238E27FC236}">
                <a16:creationId xmlns:a16="http://schemas.microsoft.com/office/drawing/2014/main" id="{24D70DF1-0B35-4856-B76F-E239FA6662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9336" y="3119289"/>
            <a:ext cx="5120640" cy="2881524"/>
          </a:xfrm>
        </p:spPr>
      </p:pic>
      <p:pic>
        <p:nvPicPr>
          <p:cNvPr id="7" name="Content Placeholder 24" descr="A picture containing orange, food, fruit, oranges&#10;&#10;Description automatically generated">
            <a:extLst>
              <a:ext uri="{FF2B5EF4-FFF2-40B4-BE49-F238E27FC236}">
                <a16:creationId xmlns:a16="http://schemas.microsoft.com/office/drawing/2014/main" id="{1B9A1E83-109B-8B06-5A9F-2320F0F91F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10186" y="2751137"/>
            <a:ext cx="3749040" cy="3617826"/>
          </a:xfrm>
        </p:spPr>
      </p:pic>
    </p:spTree>
    <p:extLst>
      <p:ext uri="{BB962C8B-B14F-4D97-AF65-F5344CB8AC3E}">
        <p14:creationId xmlns:p14="http://schemas.microsoft.com/office/powerpoint/2010/main" val="4250770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cerveza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agua</a:t>
            </a:r>
            <a:endParaRPr lang="en-US" sz="4400" dirty="0"/>
          </a:p>
        </p:txBody>
      </p:sp>
      <p:pic>
        <p:nvPicPr>
          <p:cNvPr id="17" name="Content Placeholder 16" descr="A picture containing indoor, glass, container&#10;&#10;Description automatically generated">
            <a:extLst>
              <a:ext uri="{FF2B5EF4-FFF2-40B4-BE49-F238E27FC236}">
                <a16:creationId xmlns:a16="http://schemas.microsoft.com/office/drawing/2014/main" id="{E893D48F-37CE-401C-B22F-A3D9160308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5127" y="2883073"/>
            <a:ext cx="2468880" cy="3527739"/>
          </a:xfrm>
        </p:spPr>
      </p:pic>
      <p:pic>
        <p:nvPicPr>
          <p:cNvPr id="8" name="Content Placeholder 7" descr="A picture containing indoor, cup, mug, yellow&#10;&#10;Description automatically generated">
            <a:extLst>
              <a:ext uri="{FF2B5EF4-FFF2-40B4-BE49-F238E27FC236}">
                <a16:creationId xmlns:a16="http://schemas.microsoft.com/office/drawing/2014/main" id="{743A23CF-2892-D0AE-E4E9-8C33101188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58451" y="2795281"/>
            <a:ext cx="2468880" cy="3703321"/>
          </a:xfrm>
        </p:spPr>
      </p:pic>
    </p:spTree>
    <p:extLst>
      <p:ext uri="{BB962C8B-B14F-4D97-AF65-F5344CB8AC3E}">
        <p14:creationId xmlns:p14="http://schemas.microsoft.com/office/powerpoint/2010/main" val="681608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leche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 </a:t>
            </a:r>
            <a:r>
              <a:rPr lang="en-US" sz="4400" dirty="0" err="1"/>
              <a:t>helado</a:t>
            </a:r>
            <a:endParaRPr lang="en-US" sz="4400" dirty="0"/>
          </a:p>
        </p:txBody>
      </p:sp>
      <p:pic>
        <p:nvPicPr>
          <p:cNvPr id="28" name="Content Placeholder 27" descr="A picture containing cup, beverage, milk&#10;&#10;Description automatically generated">
            <a:extLst>
              <a:ext uri="{FF2B5EF4-FFF2-40B4-BE49-F238E27FC236}">
                <a16:creationId xmlns:a16="http://schemas.microsoft.com/office/drawing/2014/main" id="{0C829B93-B32C-4D70-8090-B56C5195A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9336" y="3244658"/>
            <a:ext cx="5120640" cy="2878371"/>
          </a:xfrm>
        </p:spPr>
      </p:pic>
      <p:pic>
        <p:nvPicPr>
          <p:cNvPr id="7" name="Content Placeholder 9" descr="A picture containing food, dessert, hand, cream&#10;&#10;Description automatically generated">
            <a:extLst>
              <a:ext uri="{FF2B5EF4-FFF2-40B4-BE49-F238E27FC236}">
                <a16:creationId xmlns:a16="http://schemas.microsoft.com/office/drawing/2014/main" id="{88319276-EF30-3B08-CFF2-4D3AB7027A5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13106" y="2751137"/>
            <a:ext cx="2743200" cy="3865417"/>
          </a:xfrm>
        </p:spPr>
      </p:pic>
    </p:spTree>
    <p:extLst>
      <p:ext uri="{BB962C8B-B14F-4D97-AF65-F5344CB8AC3E}">
        <p14:creationId xmlns:p14="http://schemas.microsoft.com/office/powerpoint/2010/main" val="3816684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D22393-57ED-EA97-227C-A48232B717A9}"/>
              </a:ext>
            </a:extLst>
          </p:cNvPr>
          <p:cNvSpPr txBox="1"/>
          <p:nvPr/>
        </p:nvSpPr>
        <p:spPr>
          <a:xfrm>
            <a:off x="388682" y="2156026"/>
            <a:ext cx="11621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EL VERBO TENER: The verb to have</a:t>
            </a:r>
          </a:p>
        </p:txBody>
      </p:sp>
    </p:spTree>
    <p:extLst>
      <p:ext uri="{BB962C8B-B14F-4D97-AF65-F5344CB8AC3E}">
        <p14:creationId xmlns:p14="http://schemas.microsoft.com/office/powerpoint/2010/main" val="26047558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restaurante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para </a:t>
            </a:r>
            <a:r>
              <a:rPr lang="en-US" sz="4400" dirty="0" err="1"/>
              <a:t>llevar</a:t>
            </a:r>
            <a:endParaRPr lang="en-US" sz="4400" dirty="0"/>
          </a:p>
        </p:txBody>
      </p:sp>
      <p:pic>
        <p:nvPicPr>
          <p:cNvPr id="9" name="Content Placeholder 14" descr="A picture containing text, table, indoor, ceiling&#10;&#10;Description automatically generated">
            <a:extLst>
              <a:ext uri="{FF2B5EF4-FFF2-40B4-BE49-F238E27FC236}">
                <a16:creationId xmlns:a16="http://schemas.microsoft.com/office/drawing/2014/main" id="{EEAB999B-03BF-C7D2-A5CB-F0FFA12F9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861" y="2751138"/>
            <a:ext cx="4662591" cy="3109912"/>
          </a:xfrm>
        </p:spPr>
      </p:pic>
      <p:pic>
        <p:nvPicPr>
          <p:cNvPr id="18" name="Content Placeholder 17" descr="A person wearing a mask and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9EE0DFC6-13D6-EEF9-7E56-2DF16B23B5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88075" y="2845197"/>
            <a:ext cx="5029200" cy="2828924"/>
          </a:xfrm>
        </p:spPr>
      </p:pic>
    </p:spTree>
    <p:extLst>
      <p:ext uri="{BB962C8B-B14F-4D97-AF65-F5344CB8AC3E}">
        <p14:creationId xmlns:p14="http://schemas.microsoft.com/office/powerpoint/2010/main" val="364974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dólar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 centavo</a:t>
            </a:r>
          </a:p>
        </p:txBody>
      </p:sp>
      <p:pic>
        <p:nvPicPr>
          <p:cNvPr id="9" name="Content Placeholder 8" descr="A close-up of some money&#10;&#10;Description automatically generated with medium confidence">
            <a:extLst>
              <a:ext uri="{FF2B5EF4-FFF2-40B4-BE49-F238E27FC236}">
                <a16:creationId xmlns:a16="http://schemas.microsoft.com/office/drawing/2014/main" id="{AA953CA4-3BD0-F04B-FE11-00E5912B47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8248" y="3173169"/>
            <a:ext cx="4664868" cy="3109912"/>
          </a:xfrm>
        </p:spPr>
      </p:pic>
      <p:pic>
        <p:nvPicPr>
          <p:cNvPr id="13" name="Content Placeholder 12" descr="A picture containing grill, pile, cooking, bunch&#10;&#10;Description automatically generated">
            <a:extLst>
              <a:ext uri="{FF2B5EF4-FFF2-40B4-BE49-F238E27FC236}">
                <a16:creationId xmlns:a16="http://schemas.microsoft.com/office/drawing/2014/main" id="{AE06E345-342E-07A5-D93F-9D38E672946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87698" y="3173169"/>
            <a:ext cx="5194300" cy="2714021"/>
          </a:xfrm>
        </p:spPr>
      </p:pic>
    </p:spTree>
    <p:extLst>
      <p:ext uri="{BB962C8B-B14F-4D97-AF65-F5344CB8AC3E}">
        <p14:creationId xmlns:p14="http://schemas.microsoft.com/office/powerpoint/2010/main" val="219996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cambio</a:t>
            </a:r>
            <a:r>
              <a:rPr lang="en-US" sz="4400" dirty="0"/>
              <a:t> / </a:t>
            </a:r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efectivo</a:t>
            </a:r>
            <a:endParaRPr lang="en-US" sz="4400" dirty="0"/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8BF13043-540C-6903-99CF-39EAEC54C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936" y="2913232"/>
            <a:ext cx="4663440" cy="3497580"/>
          </a:xfrm>
        </p:spPr>
      </p:pic>
      <p:pic>
        <p:nvPicPr>
          <p:cNvPr id="10" name="Content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3E1F50DF-E8FC-E567-29F3-C5EB805BD6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18558" y="2860694"/>
            <a:ext cx="4663440" cy="36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7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Builder Phrases: Dining Out</a:t>
            </a:r>
            <a:endParaRPr lang="en-US" sz="4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87C7-3571-3554-93B5-93344FCC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187" y="2097892"/>
            <a:ext cx="5189856" cy="4572000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Cuánto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cuesta?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Cuánto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cuestan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¿Que le gustaría para comer?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Me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gustaría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Me gusta…</a:t>
            </a:r>
            <a:endParaRPr lang="es-MX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No me gusta…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¿Tiene?</a:t>
            </a:r>
            <a:r>
              <a:rPr lang="es-MX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¿Que tiene para….?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¡Qu</a:t>
            </a:r>
            <a:r>
              <a:rPr lang="en-US" sz="2000" b="1" dirty="0">
                <a:ea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rico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Bueno</a:t>
            </a:r>
            <a:r>
              <a:rPr lang="en-US" sz="2000" b="1" dirty="0">
                <a:ea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Malo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¿Hay….?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¿No hay?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CFD546-7A1B-8892-2CA4-D5EFDB4E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959" y="2097892"/>
            <a:ext cx="5194583" cy="4572000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How much is it?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How much are they?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would like…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like… 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don’t like…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Do you have?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What do you have for….?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Delicious!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Good / Bad (as it refers to food)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Is/Are there any….? 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There is not…?</a:t>
            </a:r>
          </a:p>
        </p:txBody>
      </p:sp>
    </p:spTree>
    <p:extLst>
      <p:ext uri="{BB962C8B-B14F-4D97-AF65-F5344CB8AC3E}">
        <p14:creationId xmlns:p14="http://schemas.microsoft.com/office/powerpoint/2010/main" val="3701426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Builder Phrases: Dining Out</a:t>
            </a:r>
            <a:endParaRPr lang="en-US" sz="4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87C7-3571-3554-93B5-93344FCC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12" y="2192396"/>
            <a:ext cx="5189856" cy="4572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La cuenta por favor? </a:t>
            </a:r>
            <a:endParaRPr lang="es-MX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¿Cuánto es?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 err="1"/>
              <a:t>Precio</a:t>
            </a:r>
            <a:r>
              <a:rPr lang="en-US" sz="2000" dirty="0"/>
              <a:t> / </a:t>
            </a:r>
            <a:r>
              <a:rPr lang="en-US" sz="2000" b="1" dirty="0" err="1"/>
              <a:t>Costo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Cambio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 err="1"/>
              <a:t>Descuento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Pago en efectivo</a:t>
            </a:r>
            <a:endParaRPr lang="es-MX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Pago con tarjeta de crédito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Buen provecho/ Provecho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 err="1"/>
              <a:t>Vamos</a:t>
            </a:r>
            <a:r>
              <a:rPr lang="en-US" sz="2000" b="1" dirty="0"/>
              <a:t> a </a:t>
            </a:r>
            <a:r>
              <a:rPr lang="en-US" sz="2000" b="1" dirty="0" err="1"/>
              <a:t>desayunar</a:t>
            </a:r>
            <a:r>
              <a:rPr lang="en-US" sz="2000" b="1" dirty="0"/>
              <a:t>, comer, </a:t>
            </a:r>
            <a:r>
              <a:rPr lang="en-US" sz="2000" b="1" dirty="0" err="1"/>
              <a:t>cenar</a:t>
            </a:r>
            <a:r>
              <a:rPr lang="en-US" sz="2000" b="1" dirty="0"/>
              <a:t>.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Tengo </a:t>
            </a:r>
            <a:r>
              <a:rPr lang="en-US" sz="2000" b="1" dirty="0" err="1"/>
              <a:t>hambre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Por favor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Gracias</a:t>
            </a:r>
            <a:endParaRPr lang="en-US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CFD546-7A1B-8892-2CA4-D5EFDB4E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7433" y="2192396"/>
            <a:ext cx="5959342" cy="457200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The check please?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How much it is?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Price / Cost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Exchange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Discount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Pay with cash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Pay with credit card</a:t>
            </a:r>
            <a:endParaRPr lang="en-US" sz="8000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Enjoy your meal. </a:t>
            </a:r>
            <a:endParaRPr lang="en-US" sz="8000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Let’s go to have breakfast, lunch, dinner…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I’m hungry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Please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b="1" dirty="0"/>
              <a:t>T</a:t>
            </a:r>
            <a:r>
              <a:rPr lang="en-US" sz="8000" dirty="0"/>
              <a:t>hank you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98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A989D-84E0-A725-8AD0-789F7D4B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CONVERSATION PRACTICE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225D3-9738-E25A-F6A0-1F310FDA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920" y="1560513"/>
            <a:ext cx="8854157" cy="49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8531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3F961-B833-ABE9-3B05-07C7A92AA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B39AD9-809B-BFDA-DDC9-999EACB881DE}"/>
              </a:ext>
            </a:extLst>
          </p:cNvPr>
          <p:cNvSpPr txBox="1"/>
          <p:nvPr/>
        </p:nvSpPr>
        <p:spPr>
          <a:xfrm>
            <a:off x="388682" y="2156026"/>
            <a:ext cx="11621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EL VERBO GUSTAR: The verb to like, to please</a:t>
            </a:r>
          </a:p>
        </p:txBody>
      </p:sp>
    </p:spTree>
    <p:extLst>
      <p:ext uri="{BB962C8B-B14F-4D97-AF65-F5344CB8AC3E}">
        <p14:creationId xmlns:p14="http://schemas.microsoft.com/office/powerpoint/2010/main" val="131158816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BEE9-2B7B-E331-DE3F-6DDB3785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Gustar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5291D-1D9D-DEB7-051C-725AD9AF7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/>
              <a:t>The verb </a:t>
            </a:r>
            <a:r>
              <a:rPr lang="en-US" sz="2800" b="1" dirty="0" err="1"/>
              <a:t>gustar</a:t>
            </a:r>
            <a:r>
              <a:rPr lang="en-US" sz="2800" b="1" dirty="0"/>
              <a:t> means “to please”.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/>
              <a:t>Use it to express that someone likes something.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/>
              <a:t>*General Pattern: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b="1" dirty="0"/>
              <a:t>Indirect object pronoun + conjugated verb + object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hlinkClick r:id="rId2"/>
              </a:rPr>
              <a:t>https://www.youtube.com/watch?v=5jRouoB2S_0</a:t>
            </a:r>
            <a:r>
              <a:rPr lang="en-US" sz="2800" dirty="0"/>
              <a:t> 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076CF64-54AD-5B1F-AE98-2F9BC1E6B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12707" y="152123"/>
            <a:ext cx="1560579" cy="15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2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A986-410E-4D22-9D8B-CD7C03C8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Gustar</a:t>
            </a:r>
            <a:endParaRPr lang="en-US" sz="4000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D943784-8CAF-851A-ACEA-557379CCAC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8909" y="2164523"/>
          <a:ext cx="896112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280">
                  <a:extLst>
                    <a:ext uri="{9D8B030D-6E8A-4147-A177-3AD203B41FA5}">
                      <a16:colId xmlns:a16="http://schemas.microsoft.com/office/drawing/2014/main" val="4159607461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3144034912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603312369"/>
                    </a:ext>
                  </a:extLst>
                </a:gridCol>
                <a:gridCol w="2240280">
                  <a:extLst>
                    <a:ext uri="{9D8B030D-6E8A-4147-A177-3AD203B41FA5}">
                      <a16:colId xmlns:a16="http://schemas.microsoft.com/office/drawing/2014/main" val="402101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Personal pronoun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Indirect </a:t>
                      </a:r>
                      <a:r>
                        <a:rPr lang="en-US" sz="2400" dirty="0" err="1"/>
                        <a:t>pronun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508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Yo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gusta</a:t>
                      </a:r>
                      <a:endParaRPr lang="en-US" dirty="0"/>
                    </a:p>
                    <a:p>
                      <a:r>
                        <a:rPr lang="en-US" dirty="0"/>
                        <a:t>no me </a:t>
                      </a:r>
                      <a:r>
                        <a:rPr lang="en-US" dirty="0" err="1"/>
                        <a:t>gusta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33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tí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gusta</a:t>
                      </a:r>
                      <a:endParaRPr lang="en-US" dirty="0"/>
                    </a:p>
                    <a:p>
                      <a:r>
                        <a:rPr lang="en-US" dirty="0"/>
                        <a:t>no </a:t>
                      </a:r>
                      <a:r>
                        <a:rPr lang="en-US" dirty="0" err="1"/>
                        <a:t>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gusta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561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Él</a:t>
                      </a:r>
                      <a:endParaRPr lang="en-US" dirty="0"/>
                    </a:p>
                    <a:p>
                      <a:r>
                        <a:rPr lang="en-US" dirty="0"/>
                        <a:t>Ella</a:t>
                      </a:r>
                    </a:p>
                    <a:p>
                      <a:r>
                        <a:rPr lang="en-US" dirty="0" err="1"/>
                        <a:t>Usted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él</a:t>
                      </a:r>
                      <a:endParaRPr lang="en-US" dirty="0"/>
                    </a:p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ella</a:t>
                      </a:r>
                      <a:endParaRPr lang="en-US" dirty="0"/>
                    </a:p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usted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gusta</a:t>
                      </a:r>
                      <a:endParaRPr lang="en-US" dirty="0"/>
                    </a:p>
                    <a:p>
                      <a:r>
                        <a:rPr lang="en-US" dirty="0"/>
                        <a:t>no le </a:t>
                      </a:r>
                      <a:r>
                        <a:rPr lang="en-US" dirty="0" err="1"/>
                        <a:t>gusta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255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Nosotros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nosotros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gusta</a:t>
                      </a:r>
                      <a:endParaRPr lang="en-US" dirty="0"/>
                    </a:p>
                    <a:p>
                      <a:r>
                        <a:rPr lang="en-US" dirty="0"/>
                        <a:t>no </a:t>
                      </a:r>
                      <a:r>
                        <a:rPr lang="en-US" dirty="0" err="1"/>
                        <a:t>nos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gusta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471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Ellos</a:t>
                      </a:r>
                      <a:endParaRPr lang="en-US" dirty="0"/>
                    </a:p>
                    <a:p>
                      <a:r>
                        <a:rPr lang="en-US" dirty="0" err="1"/>
                        <a:t>Ellas</a:t>
                      </a:r>
                      <a:endParaRPr lang="en-US" dirty="0"/>
                    </a:p>
                    <a:p>
                      <a:r>
                        <a:rPr lang="en-US" dirty="0" err="1"/>
                        <a:t>Ustedes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ellos</a:t>
                      </a:r>
                      <a:endParaRPr lang="en-US" dirty="0"/>
                    </a:p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ellas</a:t>
                      </a:r>
                      <a:endParaRPr lang="en-US" dirty="0"/>
                    </a:p>
                    <a:p>
                      <a:r>
                        <a:rPr lang="en-US" dirty="0"/>
                        <a:t>A </a:t>
                      </a:r>
                      <a:r>
                        <a:rPr lang="en-US" dirty="0" err="1"/>
                        <a:t>ustedes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gusta</a:t>
                      </a:r>
                      <a:endParaRPr lang="en-US" dirty="0"/>
                    </a:p>
                    <a:p>
                      <a:r>
                        <a:rPr lang="en-US" dirty="0"/>
                        <a:t>no les </a:t>
                      </a:r>
                      <a:r>
                        <a:rPr lang="en-US" dirty="0" err="1"/>
                        <a:t>gusta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96196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69D2B7-EA80-958B-3D45-4E6CF4D9FC7F}"/>
              </a:ext>
            </a:extLst>
          </p:cNvPr>
          <p:cNvCxnSpPr>
            <a:cxnSpLocks/>
          </p:cNvCxnSpPr>
          <p:nvPr/>
        </p:nvCxnSpPr>
        <p:spPr>
          <a:xfrm flipV="1">
            <a:off x="4359965" y="3140765"/>
            <a:ext cx="1391478" cy="185531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046974-4BF6-2AAB-41C8-28D80200345C}"/>
              </a:ext>
            </a:extLst>
          </p:cNvPr>
          <p:cNvCxnSpPr>
            <a:cxnSpLocks/>
          </p:cNvCxnSpPr>
          <p:nvPr/>
        </p:nvCxnSpPr>
        <p:spPr>
          <a:xfrm flipV="1">
            <a:off x="4359965" y="3810000"/>
            <a:ext cx="1391478" cy="15240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25EA96-DC38-3383-0A48-C7BABEE4EBFF}"/>
              </a:ext>
            </a:extLst>
          </p:cNvPr>
          <p:cNvCxnSpPr>
            <a:cxnSpLocks/>
          </p:cNvCxnSpPr>
          <p:nvPr/>
        </p:nvCxnSpPr>
        <p:spPr>
          <a:xfrm flipV="1">
            <a:off x="4577748" y="4574212"/>
            <a:ext cx="1325217" cy="21424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FF7898-0D0A-29C7-8A6E-7352A8432770}"/>
              </a:ext>
            </a:extLst>
          </p:cNvPr>
          <p:cNvCxnSpPr>
            <a:cxnSpLocks/>
          </p:cNvCxnSpPr>
          <p:nvPr/>
        </p:nvCxnSpPr>
        <p:spPr>
          <a:xfrm flipV="1">
            <a:off x="5055704" y="5400266"/>
            <a:ext cx="695739" cy="125891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77F4E9-97ED-8AEF-244E-909034498729}"/>
              </a:ext>
            </a:extLst>
          </p:cNvPr>
          <p:cNvCxnSpPr>
            <a:cxnSpLocks/>
          </p:cNvCxnSpPr>
          <p:nvPr/>
        </p:nvCxnSpPr>
        <p:spPr>
          <a:xfrm flipV="1">
            <a:off x="4577747" y="6104772"/>
            <a:ext cx="1325217" cy="21424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AAB00E-64F5-BF4D-D05E-69EF92748EC0}"/>
              </a:ext>
            </a:extLst>
          </p:cNvPr>
          <p:cNvCxnSpPr>
            <a:cxnSpLocks/>
          </p:cNvCxnSpPr>
          <p:nvPr/>
        </p:nvCxnSpPr>
        <p:spPr>
          <a:xfrm>
            <a:off x="4359965" y="3429000"/>
            <a:ext cx="3637722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4A9F11-941C-ECAD-EF17-502B228AD398}"/>
              </a:ext>
            </a:extLst>
          </p:cNvPr>
          <p:cNvCxnSpPr>
            <a:cxnSpLocks/>
          </p:cNvCxnSpPr>
          <p:nvPr/>
        </p:nvCxnSpPr>
        <p:spPr>
          <a:xfrm>
            <a:off x="4359965" y="4084983"/>
            <a:ext cx="3637722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05C8E4-9845-8E6A-439E-9A163DA7675A}"/>
              </a:ext>
            </a:extLst>
          </p:cNvPr>
          <p:cNvCxnSpPr>
            <a:cxnSpLocks/>
          </p:cNvCxnSpPr>
          <p:nvPr/>
        </p:nvCxnSpPr>
        <p:spPr>
          <a:xfrm>
            <a:off x="4577747" y="4913244"/>
            <a:ext cx="3637722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D607979-ECA5-B24C-D127-6F6F432C5497}"/>
              </a:ext>
            </a:extLst>
          </p:cNvPr>
          <p:cNvCxnSpPr>
            <a:cxnSpLocks/>
          </p:cNvCxnSpPr>
          <p:nvPr/>
        </p:nvCxnSpPr>
        <p:spPr>
          <a:xfrm>
            <a:off x="5055704" y="5635487"/>
            <a:ext cx="3159765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5E0BD0-73A5-77F8-F04F-DD40412BA09F}"/>
              </a:ext>
            </a:extLst>
          </p:cNvPr>
          <p:cNvCxnSpPr>
            <a:cxnSpLocks/>
          </p:cNvCxnSpPr>
          <p:nvPr/>
        </p:nvCxnSpPr>
        <p:spPr>
          <a:xfrm>
            <a:off x="4577747" y="6443870"/>
            <a:ext cx="3637722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ECDB00E-6C8B-D3CD-6625-C37FFBF01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73067" y="304312"/>
            <a:ext cx="2708931" cy="14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2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BEE9-2B7B-E331-DE3F-6DDB3785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Negativos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5291D-1D9D-DEB7-051C-725AD9AF7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62" y="2136562"/>
            <a:ext cx="10554574" cy="41885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To answer a question negatively in Spanish, you often use NO twice.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The first no, answers the question.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The second no, is used to express don’t 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In Spanish you use double negatives.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¿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gusta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café? No, no me </a:t>
            </a:r>
            <a:r>
              <a:rPr lang="en-US" sz="1800" dirty="0" err="1"/>
              <a:t>gusta</a:t>
            </a:r>
            <a:r>
              <a:rPr lang="en-US" sz="1800" dirty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Do you like coffee? No, I don´t.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¿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gusta</a:t>
            </a:r>
            <a:r>
              <a:rPr lang="en-US" sz="1800" dirty="0"/>
              <a:t> la leche? No, no me </a:t>
            </a:r>
            <a:r>
              <a:rPr lang="en-US" sz="1800" dirty="0" err="1"/>
              <a:t>gusta</a:t>
            </a:r>
            <a:r>
              <a:rPr lang="en-US" sz="1800" dirty="0"/>
              <a:t> nada.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Do you like milk? No, I don´t like it at all.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No me </a:t>
            </a:r>
            <a:r>
              <a:rPr lang="en-US" sz="1800" dirty="0" err="1"/>
              <a:t>gusta</a:t>
            </a:r>
            <a:r>
              <a:rPr lang="en-US" sz="1800" dirty="0"/>
              <a:t> </a:t>
            </a:r>
            <a:r>
              <a:rPr lang="en-US" sz="1800" dirty="0" err="1"/>
              <a:t>ni</a:t>
            </a:r>
            <a:r>
              <a:rPr lang="en-US" sz="1800" dirty="0"/>
              <a:t> la </a:t>
            </a:r>
            <a:r>
              <a:rPr lang="en-US" sz="1800" dirty="0" err="1"/>
              <a:t>sopa</a:t>
            </a:r>
            <a:r>
              <a:rPr lang="en-US" sz="1800" dirty="0"/>
              <a:t> </a:t>
            </a:r>
            <a:r>
              <a:rPr lang="en-US" sz="1800" dirty="0" err="1"/>
              <a:t>ni</a:t>
            </a:r>
            <a:r>
              <a:rPr lang="en-US" sz="1800" dirty="0"/>
              <a:t> la ensalada. I don’t like neither soup nor salad.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88FB9B7-C137-F142-942C-B280829F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24087" y="42485"/>
            <a:ext cx="2657911" cy="17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7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ner - Ser y Estar | Aprende Español Online">
            <a:extLst>
              <a:ext uri="{FF2B5EF4-FFF2-40B4-BE49-F238E27FC236}">
                <a16:creationId xmlns:a16="http://schemas.microsoft.com/office/drawing/2014/main" id="{F82BAE06-8FBC-6275-7430-3A84A2C18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/>
          <a:stretch/>
        </p:blipFill>
        <p:spPr bwMode="auto">
          <a:xfrm>
            <a:off x="2667000" y="360217"/>
            <a:ext cx="6858000" cy="59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4679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DAD47858-7A44-47E5-AC94-E528B41D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FC8E1F57-C485-4616-AC2C-9D68B15F8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DEB545-5434-4CBC-9EA1-61C6A71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12BB911-23D0-4818-A27C-E8961C0AE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FA28AD2F-DF6B-46C1-A330-BBE8C71C1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7345701-C7DF-419A-B108-8CE1E579A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A488A9-7513-6F64-F618-F6B7998A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20" y="509316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EXPRESANDO ACUERDO O DESACUERDO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2AA444-3A1C-ABCF-69BF-603BB1998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380496"/>
              </p:ext>
            </p:extLst>
          </p:nvPr>
        </p:nvGraphicFramePr>
        <p:xfrm>
          <a:off x="810001" y="895961"/>
          <a:ext cx="10572000" cy="309936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333741">
                  <a:extLst>
                    <a:ext uri="{9D8B030D-6E8A-4147-A177-3AD203B41FA5}">
                      <a16:colId xmlns:a16="http://schemas.microsoft.com/office/drawing/2014/main" val="872266480"/>
                    </a:ext>
                  </a:extLst>
                </a:gridCol>
                <a:gridCol w="3071321">
                  <a:extLst>
                    <a:ext uri="{9D8B030D-6E8A-4147-A177-3AD203B41FA5}">
                      <a16:colId xmlns:a16="http://schemas.microsoft.com/office/drawing/2014/main" val="351496932"/>
                    </a:ext>
                  </a:extLst>
                </a:gridCol>
                <a:gridCol w="2225045">
                  <a:extLst>
                    <a:ext uri="{9D8B030D-6E8A-4147-A177-3AD203B41FA5}">
                      <a16:colId xmlns:a16="http://schemas.microsoft.com/office/drawing/2014/main" val="3332600676"/>
                    </a:ext>
                  </a:extLst>
                </a:gridCol>
                <a:gridCol w="2941893">
                  <a:extLst>
                    <a:ext uri="{9D8B030D-6E8A-4147-A177-3AD203B41FA5}">
                      <a16:colId xmlns:a16="http://schemas.microsoft.com/office/drawing/2014/main" val="40497097"/>
                    </a:ext>
                  </a:extLst>
                </a:gridCol>
              </a:tblGrid>
              <a:tr h="1030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400" dirty="0">
                          <a:effectLst/>
                        </a:rPr>
                        <a:t>Type of statement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400" dirty="0">
                          <a:effectLst/>
                        </a:rPr>
                        <a:t>Example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400" dirty="0">
                          <a:effectLst/>
                        </a:rPr>
                        <a:t>You agree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400" dirty="0">
                          <a:effectLst/>
                        </a:rPr>
                        <a:t>You disagree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extLst>
                  <a:ext uri="{0D108BD9-81ED-4DB2-BD59-A6C34878D82A}">
                    <a16:rowId xmlns:a16="http://schemas.microsoft.com/office/drawing/2014/main" val="4262735727"/>
                  </a:ext>
                </a:extLst>
              </a:tr>
              <a:tr h="1030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400" dirty="0">
                          <a:effectLst/>
                        </a:rPr>
                        <a:t>Positive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Me </a:t>
                      </a:r>
                      <a:r>
                        <a:rPr lang="en-US" sz="2000" dirty="0" err="1">
                          <a:effectLst/>
                        </a:rPr>
                        <a:t>gusta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pollo.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>
                          <a:effectLst/>
                        </a:rPr>
                        <a:t>A </a:t>
                      </a:r>
                      <a:r>
                        <a:rPr lang="es-MX" sz="2000">
                          <a:effectLst/>
                        </a:rPr>
                        <a:t>mí también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>
                          <a:effectLst/>
                        </a:rPr>
                        <a:t>A mí no me gusta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extLst>
                  <a:ext uri="{0D108BD9-81ED-4DB2-BD59-A6C34878D82A}">
                    <a16:rowId xmlns:a16="http://schemas.microsoft.com/office/drawing/2014/main" val="96282924"/>
                  </a:ext>
                </a:extLst>
              </a:tr>
              <a:tr h="1030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400" dirty="0">
                          <a:effectLst/>
                        </a:rPr>
                        <a:t>Negative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No me </a:t>
                      </a:r>
                      <a:r>
                        <a:rPr lang="en-US" sz="2000" dirty="0" err="1">
                          <a:effectLst/>
                        </a:rPr>
                        <a:t>gusta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pescado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A </a:t>
                      </a:r>
                      <a:r>
                        <a:rPr lang="en-US" sz="2000" dirty="0" err="1">
                          <a:effectLst/>
                        </a:rPr>
                        <a:t>mí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tampoco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A mí sí me gusta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059" marR="129059" marT="0" marB="0"/>
                </a:tc>
                <a:extLst>
                  <a:ext uri="{0D108BD9-81ED-4DB2-BD59-A6C34878D82A}">
                    <a16:rowId xmlns:a16="http://schemas.microsoft.com/office/drawing/2014/main" val="3180213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98958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BCB5-773E-64DC-728C-F1A1DD7A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FRASES INFINITIVAS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1E1D8-2CED-8C5A-E572-9AE108A0A2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 err="1"/>
              <a:t>Frases</a:t>
            </a:r>
            <a:r>
              <a:rPr lang="en-US" sz="2400" b="1" dirty="0"/>
              <a:t> </a:t>
            </a:r>
            <a:r>
              <a:rPr lang="en-US" sz="2400" b="1" dirty="0" err="1"/>
              <a:t>infinitivas</a:t>
            </a:r>
            <a:endParaRPr lang="en-US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5740C-44E7-557A-7654-B00CDC7D26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(A mi) me </a:t>
            </a:r>
            <a:r>
              <a:rPr lang="en-US" sz="2000" b="1" dirty="0" err="1"/>
              <a:t>gusta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(A mi) me </a:t>
            </a:r>
            <a:r>
              <a:rPr lang="en-US" sz="2000" b="1" dirty="0" err="1"/>
              <a:t>gusta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(A mi) me </a:t>
            </a:r>
            <a:r>
              <a:rPr lang="en-US" sz="2000" b="1" dirty="0" err="1"/>
              <a:t>gusta</a:t>
            </a:r>
            <a:r>
              <a:rPr lang="en-US" sz="2000" b="1" dirty="0"/>
              <a:t> </a:t>
            </a:r>
            <a:r>
              <a:rPr lang="en-US" sz="2000" b="1" dirty="0" err="1"/>
              <a:t>mucho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(A mi) no me </a:t>
            </a:r>
            <a:r>
              <a:rPr lang="en-US" sz="2000" b="1" dirty="0" err="1"/>
              <a:t>gusta</a:t>
            </a:r>
            <a:endParaRPr lang="en-US" sz="2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(A mi) no me </a:t>
            </a:r>
            <a:r>
              <a:rPr lang="en-US" sz="2000" b="1" dirty="0" err="1"/>
              <a:t>gusta</a:t>
            </a:r>
            <a:r>
              <a:rPr lang="en-US" sz="2000" b="1" dirty="0"/>
              <a:t> nada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/>
              <a:t>(A mi) no me </a:t>
            </a:r>
            <a:r>
              <a:rPr lang="en-US" sz="2000" b="1" dirty="0" err="1"/>
              <a:t>gusta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… </a:t>
            </a:r>
            <a:r>
              <a:rPr lang="en-US" sz="2000" b="1" dirty="0" err="1"/>
              <a:t>ni</a:t>
            </a:r>
            <a:endParaRPr lang="en-US" sz="2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FBD44-65FC-1C30-B483-CA6AB406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400" dirty="0"/>
              <a:t>Infinitive phrases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00349-9305-2026-A905-5899E919A3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I like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I like better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I like a lot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I don’t like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I don’t like it at all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I don’t like neither … nor ….</a:t>
            </a:r>
          </a:p>
        </p:txBody>
      </p:sp>
    </p:spTree>
    <p:extLst>
      <p:ext uri="{BB962C8B-B14F-4D97-AF65-F5344CB8AC3E}">
        <p14:creationId xmlns:p14="http://schemas.microsoft.com/office/powerpoint/2010/main" val="627997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B8EC-340C-A6BE-A196-93BCAD2B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¡Hasta la </a:t>
            </a:r>
            <a:r>
              <a:rPr lang="en-US" sz="5400" dirty="0" err="1"/>
              <a:t>próxima</a:t>
            </a:r>
            <a:r>
              <a:rPr lang="en-US" sz="5400" dirty="0"/>
              <a:t> </a:t>
            </a:r>
            <a:r>
              <a:rPr lang="en-US" sz="5400" dirty="0" err="1"/>
              <a:t>semana</a:t>
            </a:r>
            <a:r>
              <a:rPr lang="en-US" sz="5400" dirty="0"/>
              <a:t>!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F4F936C-65F0-75EB-4EE7-4E86E8771FA4}"/>
              </a:ext>
            </a:extLst>
          </p:cNvPr>
          <p:cNvSpPr/>
          <p:nvPr/>
        </p:nvSpPr>
        <p:spPr>
          <a:xfrm>
            <a:off x="1219200" y="2809461"/>
            <a:ext cx="1789044" cy="18553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53FF6-55C5-BCF8-FDB9-3FA4B21F5A07}"/>
              </a:ext>
            </a:extLst>
          </p:cNvPr>
          <p:cNvSpPr txBox="1"/>
          <p:nvPr/>
        </p:nvSpPr>
        <p:spPr>
          <a:xfrm>
            <a:off x="1464365" y="3506280"/>
            <a:ext cx="129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</a:t>
            </a:r>
            <a:r>
              <a:rPr lang="en-US" sz="2400" b="1" dirty="0" err="1"/>
              <a:t>Adiós</a:t>
            </a:r>
            <a:r>
              <a:rPr lang="en-US" sz="2400" b="1" dirty="0"/>
              <a:t>!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4FC964C6-A797-0B8F-CC4D-12AC7CF8F96C}"/>
              </a:ext>
            </a:extLst>
          </p:cNvPr>
          <p:cNvSpPr/>
          <p:nvPr/>
        </p:nvSpPr>
        <p:spPr>
          <a:xfrm>
            <a:off x="2758764" y="4530453"/>
            <a:ext cx="2882347" cy="196706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D7D71B-8728-1FA1-B18E-8C766FEA2ABD}"/>
              </a:ext>
            </a:extLst>
          </p:cNvPr>
          <p:cNvSpPr/>
          <p:nvPr/>
        </p:nvSpPr>
        <p:spPr>
          <a:xfrm>
            <a:off x="4396407" y="2248108"/>
            <a:ext cx="2546422" cy="20077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69818BD-D92F-95AA-E0AE-33B8EAF11D65}"/>
              </a:ext>
            </a:extLst>
          </p:cNvPr>
          <p:cNvSpPr/>
          <p:nvPr/>
        </p:nvSpPr>
        <p:spPr>
          <a:xfrm>
            <a:off x="8273980" y="2352261"/>
            <a:ext cx="2546422" cy="25908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E0E4A-0168-E032-E74D-528000C17481}"/>
              </a:ext>
            </a:extLst>
          </p:cNvPr>
          <p:cNvSpPr txBox="1"/>
          <p:nvPr/>
        </p:nvSpPr>
        <p:spPr>
          <a:xfrm>
            <a:off x="4600505" y="2967335"/>
            <a:ext cx="241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pronto!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79241-5962-82A0-358B-3A5558DF6417}"/>
              </a:ext>
            </a:extLst>
          </p:cNvPr>
          <p:cNvSpPr txBox="1"/>
          <p:nvPr/>
        </p:nvSpPr>
        <p:spPr>
          <a:xfrm>
            <a:off x="8426379" y="3416828"/>
            <a:ext cx="254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la vista!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7927CB-0F75-4832-D33B-5B9D3FE4DBC0}"/>
              </a:ext>
            </a:extLst>
          </p:cNvPr>
          <p:cNvSpPr txBox="1"/>
          <p:nvPr/>
        </p:nvSpPr>
        <p:spPr>
          <a:xfrm>
            <a:off x="3169580" y="5200692"/>
            <a:ext cx="20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¡Nos </a:t>
            </a:r>
            <a:r>
              <a:rPr lang="en-US" sz="2400" b="1" dirty="0" err="1"/>
              <a:t>vemos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410175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E87C9-58CF-9495-43A3-AC5C8D6F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Verbo “</a:t>
            </a:r>
            <a:r>
              <a:rPr lang="en-US" sz="4800" dirty="0" err="1"/>
              <a:t>tener</a:t>
            </a:r>
            <a:r>
              <a:rPr lang="en-US" sz="4800" dirty="0"/>
              <a:t>” - </a:t>
            </a:r>
            <a:r>
              <a:rPr lang="en-US" sz="4800" dirty="0" err="1"/>
              <a:t>usos</a:t>
            </a:r>
            <a:endParaRPr lang="en-US" sz="4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1B4FCC-DF8A-D358-AC7A-09E5BB732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23628"/>
              </p:ext>
            </p:extLst>
          </p:nvPr>
        </p:nvGraphicFramePr>
        <p:xfrm>
          <a:off x="1299782" y="2549366"/>
          <a:ext cx="9882189" cy="68611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56361">
                  <a:extLst>
                    <a:ext uri="{9D8B030D-6E8A-4147-A177-3AD203B41FA5}">
                      <a16:colId xmlns:a16="http://schemas.microsoft.com/office/drawing/2014/main" val="2222404274"/>
                    </a:ext>
                  </a:extLst>
                </a:gridCol>
                <a:gridCol w="6325828">
                  <a:extLst>
                    <a:ext uri="{9D8B030D-6E8A-4147-A177-3AD203B41FA5}">
                      <a16:colId xmlns:a16="http://schemas.microsoft.com/office/drawing/2014/main" val="478725240"/>
                    </a:ext>
                  </a:extLst>
                </a:gridCol>
              </a:tblGrid>
              <a:tr h="4863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s-MX" sz="2000" dirty="0">
                          <a:effectLst/>
                        </a:rPr>
                        <a:t>1. Age/ edad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20 </a:t>
                      </a:r>
                      <a:r>
                        <a:rPr lang="en-US" sz="2000" dirty="0" err="1">
                          <a:effectLst/>
                        </a:rPr>
                        <a:t>años</a:t>
                      </a:r>
                      <a:r>
                        <a:rPr lang="en-US" sz="2000" dirty="0">
                          <a:effectLst/>
                        </a:rPr>
                        <a:t>.  (I’m 20 years old.)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Mi </a:t>
                      </a:r>
                      <a:r>
                        <a:rPr lang="en-US" sz="2000" dirty="0" err="1">
                          <a:effectLst/>
                        </a:rPr>
                        <a:t>hijo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tiene</a:t>
                      </a:r>
                      <a:r>
                        <a:rPr lang="en-US" sz="2000" dirty="0">
                          <a:effectLst/>
                        </a:rPr>
                        <a:t> 2 </a:t>
                      </a:r>
                      <a:r>
                        <a:rPr lang="en-US" sz="2000" dirty="0" err="1">
                          <a:effectLst/>
                        </a:rPr>
                        <a:t>años</a:t>
                      </a:r>
                      <a:r>
                        <a:rPr lang="en-US" sz="2000" dirty="0">
                          <a:effectLst/>
                        </a:rPr>
                        <a:t>. (My son is 2 years old.)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5931093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9CF617-4A58-AA8F-D37F-83FC9A747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672253"/>
              </p:ext>
            </p:extLst>
          </p:nvPr>
        </p:nvGraphicFramePr>
        <p:xfrm>
          <a:off x="1299783" y="3801348"/>
          <a:ext cx="9882188" cy="686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1704">
                  <a:extLst>
                    <a:ext uri="{9D8B030D-6E8A-4147-A177-3AD203B41FA5}">
                      <a16:colId xmlns:a16="http://schemas.microsoft.com/office/drawing/2014/main" val="2734466697"/>
                    </a:ext>
                  </a:extLst>
                </a:gridCol>
                <a:gridCol w="6340484">
                  <a:extLst>
                    <a:ext uri="{9D8B030D-6E8A-4147-A177-3AD203B41FA5}">
                      <a16:colId xmlns:a16="http://schemas.microsoft.com/office/drawing/2014/main" val="3589305985"/>
                    </a:ext>
                  </a:extLst>
                </a:gridCol>
              </a:tblGrid>
              <a:tr h="5327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sz="2000" dirty="0">
                          <a:effectLst/>
                        </a:rPr>
                        <a:t>2. Assets / Property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Tengo una casa. (I have a house)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2 </a:t>
                      </a:r>
                      <a:r>
                        <a:rPr lang="en-US" sz="2000" dirty="0" err="1">
                          <a:effectLst/>
                        </a:rPr>
                        <a:t>carros</a:t>
                      </a:r>
                      <a:r>
                        <a:rPr lang="en-US" sz="2000" dirty="0">
                          <a:effectLst/>
                        </a:rPr>
                        <a:t>. (I have 2 cars)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1987047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FD8621-139A-D64C-3B72-CADA1C175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32409"/>
              </p:ext>
            </p:extLst>
          </p:nvPr>
        </p:nvGraphicFramePr>
        <p:xfrm>
          <a:off x="1299782" y="5053331"/>
          <a:ext cx="9882189" cy="1063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6362">
                  <a:extLst>
                    <a:ext uri="{9D8B030D-6E8A-4147-A177-3AD203B41FA5}">
                      <a16:colId xmlns:a16="http://schemas.microsoft.com/office/drawing/2014/main" val="2049797034"/>
                    </a:ext>
                  </a:extLst>
                </a:gridCol>
                <a:gridCol w="6325827">
                  <a:extLst>
                    <a:ext uri="{9D8B030D-6E8A-4147-A177-3AD203B41FA5}">
                      <a16:colId xmlns:a16="http://schemas.microsoft.com/office/drawing/2014/main" val="3278496765"/>
                    </a:ext>
                  </a:extLst>
                </a:gridCol>
              </a:tblGrid>
              <a:tr h="468630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 typeface="+mj-lt"/>
                        <a:buNone/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3. Characteristics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</a:t>
                      </a:r>
                      <a:r>
                        <a:rPr lang="en-US" sz="2000" dirty="0" err="1">
                          <a:effectLst/>
                        </a:rPr>
                        <a:t>pelo</a:t>
                      </a:r>
                      <a:r>
                        <a:rPr lang="en-US" sz="2000" dirty="0">
                          <a:effectLst/>
                        </a:rPr>
                        <a:t> café. (I have Brown hair)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La blusa tiene 2 bolsas. (</a:t>
                      </a:r>
                      <a:r>
                        <a:rPr lang="es-MX" sz="2000" dirty="0" err="1">
                          <a:effectLst/>
                        </a:rPr>
                        <a:t>The</a:t>
                      </a:r>
                      <a:r>
                        <a:rPr lang="es-MX" sz="2000" dirty="0">
                          <a:effectLst/>
                        </a:rPr>
                        <a:t> blouse has 2 pockets)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La caja tiene 5” de largo. (</a:t>
                      </a:r>
                      <a:r>
                        <a:rPr lang="es-MX" sz="2000" dirty="0" err="1">
                          <a:effectLst/>
                        </a:rPr>
                        <a:t>The</a:t>
                      </a:r>
                      <a:r>
                        <a:rPr lang="es-MX" sz="2000" dirty="0">
                          <a:effectLst/>
                        </a:rPr>
                        <a:t> box is  5” long)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76981588"/>
                  </a:ext>
                </a:extLst>
              </a:tr>
            </a:tbl>
          </a:graphicData>
        </a:graphic>
      </p:graphicFrame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1584F2F-2466-D113-266F-A98D648B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04558" y="31662"/>
            <a:ext cx="2377440" cy="17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89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410C-025B-6551-69F8-B01601C1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Verbo “</a:t>
            </a:r>
            <a:r>
              <a:rPr lang="en-US" sz="4000" dirty="0" err="1"/>
              <a:t>tener</a:t>
            </a:r>
            <a:r>
              <a:rPr lang="en-US" sz="4000" dirty="0"/>
              <a:t>” - </a:t>
            </a:r>
            <a:r>
              <a:rPr lang="en-US" sz="4000" dirty="0" err="1"/>
              <a:t>usos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409D7E-57CB-4E16-A6C7-320404B63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35195"/>
              </p:ext>
            </p:extLst>
          </p:nvPr>
        </p:nvGraphicFramePr>
        <p:xfrm>
          <a:off x="1143000" y="2382869"/>
          <a:ext cx="9910192" cy="1439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7016">
                  <a:extLst>
                    <a:ext uri="{9D8B030D-6E8A-4147-A177-3AD203B41FA5}">
                      <a16:colId xmlns:a16="http://schemas.microsoft.com/office/drawing/2014/main" val="3415418035"/>
                    </a:ext>
                  </a:extLst>
                </a:gridCol>
                <a:gridCol w="6353176">
                  <a:extLst>
                    <a:ext uri="{9D8B030D-6E8A-4147-A177-3AD203B41FA5}">
                      <a16:colId xmlns:a16="http://schemas.microsoft.com/office/drawing/2014/main" val="202228753"/>
                    </a:ext>
                  </a:extLst>
                </a:gridCol>
              </a:tblGrid>
              <a:tr h="4686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 4. States and needs/ Estados de ánimo y necesidades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Tengo sueño. (I´m sleepy)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dolor de… (I have a pain in….)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</a:t>
                      </a:r>
                      <a:r>
                        <a:rPr lang="en-US" sz="2000" dirty="0" err="1">
                          <a:effectLst/>
                        </a:rPr>
                        <a:t>hambre</a:t>
                      </a:r>
                      <a:r>
                        <a:rPr lang="en-US" sz="2000" dirty="0">
                          <a:effectLst/>
                        </a:rPr>
                        <a:t>. (I´m hungry)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</a:t>
                      </a:r>
                      <a:r>
                        <a:rPr lang="en-US" sz="2000" dirty="0" err="1">
                          <a:effectLst/>
                        </a:rPr>
                        <a:t>ganas</a:t>
                      </a:r>
                      <a:r>
                        <a:rPr lang="en-US" sz="2000" dirty="0">
                          <a:effectLst/>
                        </a:rPr>
                        <a:t> de pastel. (I feel like having cake)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8345087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81A72D-8051-B286-79B8-17C3AF152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004236"/>
              </p:ext>
            </p:extLst>
          </p:nvPr>
        </p:nvGraphicFramePr>
        <p:xfrm>
          <a:off x="1143000" y="4168267"/>
          <a:ext cx="9910192" cy="1063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2358">
                  <a:extLst>
                    <a:ext uri="{9D8B030D-6E8A-4147-A177-3AD203B41FA5}">
                      <a16:colId xmlns:a16="http://schemas.microsoft.com/office/drawing/2014/main" val="2633442058"/>
                    </a:ext>
                  </a:extLst>
                </a:gridCol>
                <a:gridCol w="6347834">
                  <a:extLst>
                    <a:ext uri="{9D8B030D-6E8A-4147-A177-3AD203B41FA5}">
                      <a16:colId xmlns:a16="http://schemas.microsoft.com/office/drawing/2014/main" val="3309086282"/>
                    </a:ext>
                  </a:extLst>
                </a:gridCol>
              </a:tblGrid>
              <a:tr h="4533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s-MX" sz="2000" dirty="0">
                          <a:effectLst/>
                        </a:rPr>
                        <a:t>5. Obligacion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que </a:t>
                      </a:r>
                      <a:r>
                        <a:rPr lang="en-US" sz="2000" dirty="0" err="1">
                          <a:effectLst/>
                        </a:rPr>
                        <a:t>bañarme</a:t>
                      </a:r>
                      <a:r>
                        <a:rPr lang="en-US" sz="2000" dirty="0">
                          <a:effectLst/>
                        </a:rPr>
                        <a:t>. (I have to take a shower)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Tengo una junta. (I have a meeting)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Tengo que hacer la cena. (I have to make dinner)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54052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119B8F-EC6C-0528-1C2C-20A591420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741307"/>
              </p:ext>
            </p:extLst>
          </p:nvPr>
        </p:nvGraphicFramePr>
        <p:xfrm>
          <a:off x="1142999" y="5576729"/>
          <a:ext cx="9912096" cy="686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7589">
                  <a:extLst>
                    <a:ext uri="{9D8B030D-6E8A-4147-A177-3AD203B41FA5}">
                      <a16:colId xmlns:a16="http://schemas.microsoft.com/office/drawing/2014/main" val="2585439405"/>
                    </a:ext>
                  </a:extLst>
                </a:gridCol>
                <a:gridCol w="6354507">
                  <a:extLst>
                    <a:ext uri="{9D8B030D-6E8A-4147-A177-3AD203B41FA5}">
                      <a16:colId xmlns:a16="http://schemas.microsoft.com/office/drawing/2014/main" val="1459478745"/>
                    </a:ext>
                  </a:extLst>
                </a:gridCol>
              </a:tblGrid>
              <a:tr h="45339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Font typeface="+mj-lt"/>
                        <a:buNone/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6. Relationships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n-US" sz="2000" dirty="0">
                          <a:effectLst/>
                        </a:rPr>
                        <a:t>Tengo 2 </a:t>
                      </a:r>
                      <a:r>
                        <a:rPr lang="en-US" sz="2000" dirty="0" err="1">
                          <a:effectLst/>
                        </a:rPr>
                        <a:t>hijos</a:t>
                      </a:r>
                      <a:r>
                        <a:rPr lang="en-US" sz="2000" dirty="0">
                          <a:effectLst/>
                        </a:rPr>
                        <a:t>. (I have 2 children)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1092200" algn="l"/>
                        </a:tabLst>
                      </a:pPr>
                      <a:r>
                        <a:rPr lang="es-MX" sz="2000" dirty="0">
                          <a:effectLst/>
                        </a:rPr>
                        <a:t>Tengo novio. (I have a boyfriend)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51224977"/>
                  </a:ext>
                </a:extLst>
              </a:tr>
            </a:tbl>
          </a:graphicData>
        </a:graphic>
      </p:graphicFrame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15A75EF-4859-AAE1-ACEE-BB5050124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04558" y="45909"/>
            <a:ext cx="2377440" cy="17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29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058002-E50D-0D23-267E-4CD85637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5439C-C470-60E0-54D7-32E1D90E94C1}"/>
              </a:ext>
            </a:extLst>
          </p:cNvPr>
          <p:cNvSpPr txBox="1"/>
          <p:nvPr/>
        </p:nvSpPr>
        <p:spPr>
          <a:xfrm>
            <a:off x="388682" y="2156026"/>
            <a:ext cx="116217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/>
              <a:t>LA COMIDA: </a:t>
            </a:r>
          </a:p>
          <a:p>
            <a:pPr algn="ctr"/>
            <a:r>
              <a:rPr lang="en-US" sz="7200" b="1" dirty="0"/>
              <a:t>Food Vocabulary</a:t>
            </a:r>
          </a:p>
        </p:txBody>
      </p:sp>
    </p:spTree>
    <p:extLst>
      <p:ext uri="{BB962C8B-B14F-4D97-AF65-F5344CB8AC3E}">
        <p14:creationId xmlns:p14="http://schemas.microsoft.com/office/powerpoint/2010/main" val="125603527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desayuno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almuerzo</a:t>
            </a:r>
          </a:p>
        </p:txBody>
      </p:sp>
      <p:pic>
        <p:nvPicPr>
          <p:cNvPr id="12" name="Content Placeholder 1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B538E45-E843-4B55-BE93-5E03E364CF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78736" y="3076623"/>
            <a:ext cx="4297680" cy="2874909"/>
          </a:xfrm>
        </p:spPr>
      </p:pic>
      <p:pic>
        <p:nvPicPr>
          <p:cNvPr id="15" name="Content Placeholder 14" descr="A lunch box with food&#10;&#10;Description automatically generated with low confidence">
            <a:extLst>
              <a:ext uri="{FF2B5EF4-FFF2-40B4-BE49-F238E27FC236}">
                <a16:creationId xmlns:a16="http://schemas.microsoft.com/office/drawing/2014/main" id="{227317B7-E177-4640-B966-8E5A274AAF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73026" y="2872546"/>
            <a:ext cx="4023360" cy="3283061"/>
          </a:xfrm>
        </p:spPr>
      </p:pic>
    </p:spTree>
    <p:extLst>
      <p:ext uri="{BB962C8B-B14F-4D97-AF65-F5344CB8AC3E}">
        <p14:creationId xmlns:p14="http://schemas.microsoft.com/office/powerpoint/2010/main" val="4190815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cena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bebida</a:t>
            </a:r>
            <a:endParaRPr lang="en-US" sz="4400" dirty="0"/>
          </a:p>
        </p:txBody>
      </p:sp>
      <p:pic>
        <p:nvPicPr>
          <p:cNvPr id="9" name="Content Placeholder 1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E3DFC8CD-4624-0FEC-4342-BE7A9A71D7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222" y="2976221"/>
            <a:ext cx="4664868" cy="3109912"/>
          </a:xfrm>
        </p:spPr>
      </p:pic>
      <p:pic>
        <p:nvPicPr>
          <p:cNvPr id="11" name="Content Placeholder 11" descr="A picture containing cup, beverage, food, glass&#10;&#10;Description automatically generated">
            <a:extLst>
              <a:ext uri="{FF2B5EF4-FFF2-40B4-BE49-F238E27FC236}">
                <a16:creationId xmlns:a16="http://schemas.microsoft.com/office/drawing/2014/main" id="{C7442CC0-3A52-1E62-0593-DA280FD1AA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87698" y="2976221"/>
            <a:ext cx="5194300" cy="2875416"/>
          </a:xfrm>
        </p:spPr>
      </p:pic>
    </p:spTree>
    <p:extLst>
      <p:ext uri="{BB962C8B-B14F-4D97-AF65-F5344CB8AC3E}">
        <p14:creationId xmlns:p14="http://schemas.microsoft.com/office/powerpoint/2010/main" val="2757602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postre</a:t>
            </a:r>
            <a:r>
              <a:rPr lang="en-US" sz="44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los</a:t>
            </a:r>
            <a:r>
              <a:rPr lang="en-US" sz="4400" dirty="0"/>
              <a:t> huevos</a:t>
            </a:r>
          </a:p>
        </p:txBody>
      </p:sp>
      <p:pic>
        <p:nvPicPr>
          <p:cNvPr id="11" name="Content Placeholder 10" descr="A picture containing plate, table, cake, food&#10;&#10;Description automatically generated">
            <a:extLst>
              <a:ext uri="{FF2B5EF4-FFF2-40B4-BE49-F238E27FC236}">
                <a16:creationId xmlns:a16="http://schemas.microsoft.com/office/drawing/2014/main" id="{3F63FCD5-49EC-4274-90AF-B60CC4391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887" y="2941936"/>
            <a:ext cx="5189537" cy="2919114"/>
          </a:xfrm>
        </p:spPr>
      </p:pic>
      <p:pic>
        <p:nvPicPr>
          <p:cNvPr id="7" name="Content Placeholder 9" descr="A group of eggs&#10;&#10;Description automatically generated with medium confidence">
            <a:extLst>
              <a:ext uri="{FF2B5EF4-FFF2-40B4-BE49-F238E27FC236}">
                <a16:creationId xmlns:a16="http://schemas.microsoft.com/office/drawing/2014/main" id="{E2783A5B-4010-B021-AE87-950E0BEB91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4612" y="2751138"/>
            <a:ext cx="4661226" cy="3109912"/>
          </a:xfrm>
        </p:spPr>
      </p:pic>
    </p:spTree>
    <p:extLst>
      <p:ext uri="{BB962C8B-B14F-4D97-AF65-F5344CB8AC3E}">
        <p14:creationId xmlns:p14="http://schemas.microsoft.com/office/powerpoint/2010/main" val="38572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5812</TotalTime>
  <Words>1095</Words>
  <Application>Microsoft Office PowerPoint</Application>
  <PresentationFormat>Widescreen</PresentationFormat>
  <Paragraphs>231</Paragraphs>
  <Slides>32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Wingdings</vt:lpstr>
      <vt:lpstr>Wingdings 2</vt:lpstr>
      <vt:lpstr>Quotable</vt:lpstr>
      <vt:lpstr>Beginner Part 2</vt:lpstr>
      <vt:lpstr>PowerPoint Presentation</vt:lpstr>
      <vt:lpstr>PowerPoint Presentation</vt:lpstr>
      <vt:lpstr>Verbo “tener” - usos</vt:lpstr>
      <vt:lpstr>Verbo “tener” - usos</vt:lpstr>
      <vt:lpstr>PowerPoint Presentation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Builder Phrases: Dining Out</vt:lpstr>
      <vt:lpstr>Builder Phrases: Dining Out</vt:lpstr>
      <vt:lpstr>CONVERSATION PRACTICE</vt:lpstr>
      <vt:lpstr>PowerPoint Presentation</vt:lpstr>
      <vt:lpstr>Gustar</vt:lpstr>
      <vt:lpstr>Gustar</vt:lpstr>
      <vt:lpstr>Negativos</vt:lpstr>
      <vt:lpstr>EXPRESANDO ACUERDO O DESACUERDO</vt:lpstr>
      <vt:lpstr>FRASES INFINITIVAS</vt:lpstr>
      <vt:lpstr>¡Hasta la próxima semana!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</dc:title>
  <dc:creator>Emma Garcia</dc:creator>
  <cp:lastModifiedBy>Don Anderson</cp:lastModifiedBy>
  <cp:revision>149</cp:revision>
  <dcterms:created xsi:type="dcterms:W3CDTF">2022-06-07T13:31:42Z</dcterms:created>
  <dcterms:modified xsi:type="dcterms:W3CDTF">2025-01-20T20:23:36Z</dcterms:modified>
</cp:coreProperties>
</file>