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0" r:id="rId3"/>
    <p:sldId id="267" r:id="rId4"/>
    <p:sldId id="261" r:id="rId5"/>
    <p:sldId id="264" r:id="rId6"/>
    <p:sldId id="334" r:id="rId7"/>
    <p:sldId id="337" r:id="rId8"/>
    <p:sldId id="335" r:id="rId9"/>
    <p:sldId id="340" r:id="rId10"/>
    <p:sldId id="336" r:id="rId11"/>
    <p:sldId id="338" r:id="rId12"/>
    <p:sldId id="339" r:id="rId13"/>
    <p:sldId id="342" r:id="rId14"/>
    <p:sldId id="341" r:id="rId15"/>
    <p:sldId id="344" r:id="rId16"/>
    <p:sldId id="343" r:id="rId17"/>
    <p:sldId id="347" r:id="rId18"/>
    <p:sldId id="345" r:id="rId19"/>
    <p:sldId id="348" r:id="rId20"/>
    <p:sldId id="346" r:id="rId21"/>
    <p:sldId id="33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A7FB"/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3BA9E1-102A-4159-E834-505078773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and drawn flat people talking">
            <a:extLst>
              <a:ext uri="{FF2B5EF4-FFF2-40B4-BE49-F238E27FC236}">
                <a16:creationId xmlns:a16="http://schemas.microsoft.com/office/drawing/2014/main" id="{E66DEFAC-39DF-CB0B-3C29-9277DC092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b="85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2B4D2C75-A4AC-E4DF-5192-EAF2B09E6BDE}"/>
              </a:ext>
            </a:extLst>
          </p:cNvPr>
          <p:cNvSpPr/>
          <p:nvPr/>
        </p:nvSpPr>
        <p:spPr>
          <a:xfrm>
            <a:off x="7562587" y="296798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discuss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76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4E296-062B-FB3A-A4FD-279A83CDC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7BE8230-55E8-A81A-DD41-E27640CC2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and drawn flat people talking">
            <a:extLst>
              <a:ext uri="{FF2B5EF4-FFF2-40B4-BE49-F238E27FC236}">
                <a16:creationId xmlns:a16="http://schemas.microsoft.com/office/drawing/2014/main" id="{042D81DE-FEBB-22B6-1391-7CCBC2762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7" b="857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BD29EC6-CF66-2900-4277-1EA7077E8BC2}"/>
              </a:ext>
            </a:extLst>
          </p:cNvPr>
          <p:cNvSpPr/>
          <p:nvPr/>
        </p:nvSpPr>
        <p:spPr>
          <a:xfrm>
            <a:off x="539618" y="287371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discuss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D266C21E-27B5-977B-CB85-8426919485B7}"/>
              </a:ext>
            </a:extLst>
          </p:cNvPr>
          <p:cNvSpPr/>
          <p:nvPr/>
        </p:nvSpPr>
        <p:spPr>
          <a:xfrm>
            <a:off x="7128856" y="287371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discut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88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0B259-9A9B-2867-6F2C-1FDCE5DF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7EC77CF-9FF8-45C9-00EE-997B2805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6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16C88188-3C43-E052-522E-D1BF7711F72A}"/>
              </a:ext>
            </a:extLst>
          </p:cNvPr>
          <p:cNvSpPr/>
          <p:nvPr/>
        </p:nvSpPr>
        <p:spPr>
          <a:xfrm>
            <a:off x="7562587" y="296798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write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7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DE52BA-CB49-121F-9B38-F02496FF9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CF50D2-28EC-E163-8697-2DA405819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724FB6AA-5186-0868-1635-13E6B32E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6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1822EECB-ECC7-ACFD-F2CD-0183EB71BEE7}"/>
              </a:ext>
            </a:extLst>
          </p:cNvPr>
          <p:cNvSpPr/>
          <p:nvPr/>
        </p:nvSpPr>
        <p:spPr>
          <a:xfrm>
            <a:off x="454777" y="249664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write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F69747C-8D5D-8287-8960-428277758DBE}"/>
              </a:ext>
            </a:extLst>
          </p:cNvPr>
          <p:cNvSpPr/>
          <p:nvPr/>
        </p:nvSpPr>
        <p:spPr>
          <a:xfrm>
            <a:off x="7213697" y="249664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escrib</a:t>
            </a:r>
            <a:r>
              <a:rPr lang="en-US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escrib</a:t>
            </a:r>
            <a:r>
              <a:rPr lang="en-US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escrib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27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7D8394-6E58-05EB-343B-4F9809F04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hristmas gifts illustration with man">
            <a:extLst>
              <a:ext uri="{FF2B5EF4-FFF2-40B4-BE49-F238E27FC236}">
                <a16:creationId xmlns:a16="http://schemas.microsoft.com/office/drawing/2014/main" id="{81879590-930F-5A9A-01E0-AE67A3E9A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14FAA8BF-F9C7-BB45-CD0D-C93B3770061D}"/>
              </a:ext>
            </a:extLst>
          </p:cNvPr>
          <p:cNvSpPr/>
          <p:nvPr/>
        </p:nvSpPr>
        <p:spPr>
          <a:xfrm>
            <a:off x="7562587" y="296798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receive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9C9D6-31AD-B581-F123-074022ABF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BBC625CD-0774-AAA7-5CAA-E590ED06F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hristmas gifts illustration with man">
            <a:extLst>
              <a:ext uri="{FF2B5EF4-FFF2-40B4-BE49-F238E27FC236}">
                <a16:creationId xmlns:a16="http://schemas.microsoft.com/office/drawing/2014/main" id="{EFF5B5B3-52C2-9789-FEFE-A942FEC4E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2A22032D-F803-7954-0ED0-A561ED34EEA3}"/>
              </a:ext>
            </a:extLst>
          </p:cNvPr>
          <p:cNvSpPr/>
          <p:nvPr/>
        </p:nvSpPr>
        <p:spPr>
          <a:xfrm>
            <a:off x="313375" y="277945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receive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EC429CA3-7762-5985-A7C5-7D6A914D90F3}"/>
              </a:ext>
            </a:extLst>
          </p:cNvPr>
          <p:cNvSpPr/>
          <p:nvPr/>
        </p:nvSpPr>
        <p:spPr>
          <a:xfrm>
            <a:off x="7505928" y="277945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recib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53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1A008-7A23-0868-1224-FE1635EA8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Rock climbing scene with woman climbing rock">
            <a:extLst>
              <a:ext uri="{FF2B5EF4-FFF2-40B4-BE49-F238E27FC236}">
                <a16:creationId xmlns:a16="http://schemas.microsoft.com/office/drawing/2014/main" id="{CFE6D891-74CA-E4CC-D42F-CE22E8043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D23BB7CC-F9EB-8246-C740-A6DA1B65F1C3}"/>
              </a:ext>
            </a:extLst>
          </p:cNvPr>
          <p:cNvSpPr/>
          <p:nvPr/>
        </p:nvSpPr>
        <p:spPr>
          <a:xfrm>
            <a:off x="7562587" y="296798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climb / go up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86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BFB5B-C960-E360-0966-1E71FC595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C2886CC5-2F7B-B037-2A45-E1497D9C0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Rock climbing scene with woman climbing rock">
            <a:extLst>
              <a:ext uri="{FF2B5EF4-FFF2-40B4-BE49-F238E27FC236}">
                <a16:creationId xmlns:a16="http://schemas.microsoft.com/office/drawing/2014/main" id="{166A02FF-A864-58A2-CDC0-A5CCC92D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0454B5F-6146-2A0D-CE25-4EA89BAC6EF3}"/>
              </a:ext>
            </a:extLst>
          </p:cNvPr>
          <p:cNvSpPr/>
          <p:nvPr/>
        </p:nvSpPr>
        <p:spPr>
          <a:xfrm>
            <a:off x="209679" y="268518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climb / go up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85BF8E8A-ADC9-A504-1569-7DBD4C5C3C47}"/>
              </a:ext>
            </a:extLst>
          </p:cNvPr>
          <p:cNvSpPr/>
          <p:nvPr/>
        </p:nvSpPr>
        <p:spPr>
          <a:xfrm>
            <a:off x="7232550" y="268518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sub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83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F2262-8154-193E-8D32-DC95021D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artoon African family at outdoor picnic party at weekend. ">
            <a:extLst>
              <a:ext uri="{FF2B5EF4-FFF2-40B4-BE49-F238E27FC236}">
                <a16:creationId xmlns:a16="http://schemas.microsoft.com/office/drawing/2014/main" id="{8B621570-C719-74AE-6588-38D287952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8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10480299-F6EC-5D14-428B-AFAF84537436}"/>
              </a:ext>
            </a:extLst>
          </p:cNvPr>
          <p:cNvSpPr/>
          <p:nvPr/>
        </p:nvSpPr>
        <p:spPr>
          <a:xfrm>
            <a:off x="7760550" y="211957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live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vivir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63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CB259-A6C9-4656-8758-3A225A35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24D86BA2-6825-A328-BF51-C024AC582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artoon African family at outdoor picnic party at weekend. ">
            <a:extLst>
              <a:ext uri="{FF2B5EF4-FFF2-40B4-BE49-F238E27FC236}">
                <a16:creationId xmlns:a16="http://schemas.microsoft.com/office/drawing/2014/main" id="{6158119E-44E1-D8C5-AD9B-8386B8399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8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70A9F509-4FE9-05D3-629E-A4AD87BC5EE4}"/>
              </a:ext>
            </a:extLst>
          </p:cNvPr>
          <p:cNvSpPr/>
          <p:nvPr/>
        </p:nvSpPr>
        <p:spPr>
          <a:xfrm>
            <a:off x="190826" y="259091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live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vivir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17298321-99B8-9B98-A3FC-9CCDF9B6DE66}"/>
              </a:ext>
            </a:extLst>
          </p:cNvPr>
          <p:cNvSpPr/>
          <p:nvPr/>
        </p:nvSpPr>
        <p:spPr>
          <a:xfrm>
            <a:off x="7232550" y="259091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viv</a:t>
            </a:r>
            <a:r>
              <a:rPr lang="en-US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viv</a:t>
            </a:r>
            <a:r>
              <a:rPr lang="en-US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viv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viv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viv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viv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8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2ACC4-3C12-9539-5399-54445CE38E18}"/>
              </a:ext>
            </a:extLst>
          </p:cNvPr>
          <p:cNvSpPr txBox="1"/>
          <p:nvPr/>
        </p:nvSpPr>
        <p:spPr>
          <a:xfrm>
            <a:off x="2912521" y="1910371"/>
            <a:ext cx="6366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-IR 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Verbs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719FC-E408-5F4C-05B7-CA1955987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bus&#10;&#10;Description automatically generated">
            <a:extLst>
              <a:ext uri="{FF2B5EF4-FFF2-40B4-BE49-F238E27FC236}">
                <a16:creationId xmlns:a16="http://schemas.microsoft.com/office/drawing/2014/main" id="{03F347D0-2074-4D52-304D-BB7B0623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50" r="-3" b="799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1" descr="A horse with a blanket on its back&#10;&#10;Description automatically generated">
            <a:extLst>
              <a:ext uri="{FF2B5EF4-FFF2-40B4-BE49-F238E27FC236}">
                <a16:creationId xmlns:a16="http://schemas.microsoft.com/office/drawing/2014/main" id="{9FD77B40-1031-4173-057B-0DBC8F0C17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3" r="1" b="1782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3" name="Picture 2" descr="A cow standing in a field&#10;&#10;Description automatically generated">
            <a:extLst>
              <a:ext uri="{FF2B5EF4-FFF2-40B4-BE49-F238E27FC236}">
                <a16:creationId xmlns:a16="http://schemas.microsoft.com/office/drawing/2014/main" id="{58DA58EA-809C-127C-4388-5D6E019C2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304" r="-3" b="1567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Picture 3" descr="A person on a motorcycle carrying chickens&#10;&#10;Description automatically generated">
            <a:extLst>
              <a:ext uri="{FF2B5EF4-FFF2-40B4-BE49-F238E27FC236}">
                <a16:creationId xmlns:a16="http://schemas.microsoft.com/office/drawing/2014/main" id="{7C178BF3-0DED-3C64-ACDA-6D19C49EF5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35" b="1552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39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F98EF12-0718-A41A-1F20-B99530FB5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2AB96-D698-883D-8B41-A536EC228AAE}"/>
              </a:ext>
            </a:extLst>
          </p:cNvPr>
          <p:cNvSpPr txBox="1"/>
          <p:nvPr/>
        </p:nvSpPr>
        <p:spPr>
          <a:xfrm>
            <a:off x="1278293" y="3429000"/>
            <a:ext cx="9635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¡Gracias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atender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 for attending!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6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CCEC9B-BD9A-2846-BB4C-F938016D8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323182"/>
              </p:ext>
            </p:extLst>
          </p:nvPr>
        </p:nvGraphicFramePr>
        <p:xfrm>
          <a:off x="2759458" y="1442312"/>
          <a:ext cx="6673082" cy="26443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8780">
                  <a:extLst>
                    <a:ext uri="{9D8B030D-6E8A-4147-A177-3AD203B41FA5}">
                      <a16:colId xmlns:a16="http://schemas.microsoft.com/office/drawing/2014/main" val="3122662977"/>
                    </a:ext>
                  </a:extLst>
                </a:gridCol>
                <a:gridCol w="1776987">
                  <a:extLst>
                    <a:ext uri="{9D8B030D-6E8A-4147-A177-3AD203B41FA5}">
                      <a16:colId xmlns:a16="http://schemas.microsoft.com/office/drawing/2014/main" val="3088070555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184218059"/>
                    </a:ext>
                  </a:extLst>
                </a:gridCol>
                <a:gridCol w="2284489">
                  <a:extLst>
                    <a:ext uri="{9D8B030D-6E8A-4147-A177-3AD203B41FA5}">
                      <a16:colId xmlns:a16="http://schemas.microsoft.com/office/drawing/2014/main" val="765969536"/>
                    </a:ext>
                  </a:extLst>
                </a:gridCol>
              </a:tblGrid>
              <a:tr h="7050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yo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nosotros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we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28814"/>
                  </a:ext>
                </a:extLst>
              </a:tr>
              <a:tr h="7050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tú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you (informal)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vosotros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you all (informal)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886927"/>
                  </a:ext>
                </a:extLst>
              </a:tr>
              <a:tr h="1136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él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ella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usted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Ud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he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she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you (formal)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ellos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ellas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ustedes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</a:rPr>
                        <a:t>Uds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they (masculine/mix)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they (feminine)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you all (formal)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77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6E03A27-10BD-A6C6-719D-B1AE199460C5}"/>
              </a:ext>
            </a:extLst>
          </p:cNvPr>
          <p:cNvSpPr txBox="1"/>
          <p:nvPr/>
        </p:nvSpPr>
        <p:spPr>
          <a:xfrm>
            <a:off x="3471873" y="859831"/>
            <a:ext cx="524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Pronouns</a:t>
            </a:r>
          </a:p>
        </p:txBody>
      </p:sp>
    </p:spTree>
    <p:extLst>
      <p:ext uri="{BB962C8B-B14F-4D97-AF65-F5344CB8AC3E}">
        <p14:creationId xmlns:p14="http://schemas.microsoft.com/office/powerpoint/2010/main" val="246477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1A738-1893-02A4-ACB7-3E9BFE2BC06C}"/>
              </a:ext>
            </a:extLst>
          </p:cNvPr>
          <p:cNvSpPr txBox="1"/>
          <p:nvPr/>
        </p:nvSpPr>
        <p:spPr>
          <a:xfrm>
            <a:off x="3471873" y="859831"/>
            <a:ext cx="524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-IR </a:t>
            </a:r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 Endings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E63B1A-F645-5AB0-DC00-31D7D7B8F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45500"/>
              </p:ext>
            </p:extLst>
          </p:nvPr>
        </p:nvGraphicFramePr>
        <p:xfrm>
          <a:off x="3993526" y="1429651"/>
          <a:ext cx="4204946" cy="2916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9436">
                  <a:extLst>
                    <a:ext uri="{9D8B030D-6E8A-4147-A177-3AD203B41FA5}">
                      <a16:colId xmlns:a16="http://schemas.microsoft.com/office/drawing/2014/main" val="2107142893"/>
                    </a:ext>
                  </a:extLst>
                </a:gridCol>
                <a:gridCol w="2405510">
                  <a:extLst>
                    <a:ext uri="{9D8B030D-6E8A-4147-A177-3AD203B41FA5}">
                      <a16:colId xmlns:a16="http://schemas.microsoft.com/office/drawing/2014/main" val="1134772215"/>
                    </a:ext>
                  </a:extLst>
                </a:gridCol>
              </a:tblGrid>
              <a:tr h="8039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</a:rPr>
                        <a:t>yo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           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o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effectLst/>
                        </a:rPr>
                        <a:t>nosotros      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imos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effectLst/>
                        </a:rPr>
                        <a:t>nosotras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603798"/>
                  </a:ext>
                </a:extLst>
              </a:tr>
              <a:tr h="8039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effectLst/>
                        </a:rPr>
                        <a:t>tú           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vosotros      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ís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vosotras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905042"/>
                  </a:ext>
                </a:extLst>
              </a:tr>
              <a:tr h="130838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effectLst/>
                        </a:rPr>
                        <a:t>él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effectLst/>
                        </a:rPr>
                        <a:t>ella         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  <a:effectLst/>
                        </a:rPr>
                        <a:t>usted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ellos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ellas             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en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solidFill>
                            <a:schemeClr val="tx1"/>
                          </a:solidFill>
                          <a:effectLst/>
                        </a:rPr>
                        <a:t>ustedes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305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00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AA9CE7-DA32-4336-6BE0-42B5D3508FBC}"/>
              </a:ext>
            </a:extLst>
          </p:cNvPr>
          <p:cNvSpPr txBox="1"/>
          <p:nvPr/>
        </p:nvSpPr>
        <p:spPr>
          <a:xfrm>
            <a:off x="3471873" y="859831"/>
            <a:ext cx="524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Steps to conjugate </a:t>
            </a:r>
            <a:r>
              <a:rPr lang="en-US" sz="2400" i="1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-IR </a:t>
            </a:r>
            <a:r>
              <a:rPr lang="en-US" sz="24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Verbs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E6C73-9EC6-3BFF-81D4-414AA91DFBCE}"/>
              </a:ext>
            </a:extLst>
          </p:cNvPr>
          <p:cNvSpPr txBox="1"/>
          <p:nvPr/>
        </p:nvSpPr>
        <p:spPr>
          <a:xfrm>
            <a:off x="2660167" y="1523509"/>
            <a:ext cx="6871663" cy="220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Step 1: </a:t>
            </a:r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Drop the </a:t>
            </a:r>
            <a:r>
              <a:rPr lang="en-US" sz="24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IR</a:t>
            </a:r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to leave the stem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Step 2: </a:t>
            </a:r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Decide which pronoun is needed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Step 3: </a:t>
            </a:r>
            <a:r>
              <a:rPr lang="en-US" sz="2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Add the corresponding ending</a:t>
            </a:r>
            <a:endParaRPr lang="en-US" sz="24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5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rtoon style room with outside view">
            <a:extLst>
              <a:ext uri="{FF2B5EF4-FFF2-40B4-BE49-F238E27FC236}">
                <a16:creationId xmlns:a16="http://schemas.microsoft.com/office/drawing/2014/main" id="{51F887E8-96D1-611F-3A90-63156359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2F4DCD9B-0FC2-3184-83E5-7FF218FB3823}"/>
              </a:ext>
            </a:extLst>
          </p:cNvPr>
          <p:cNvSpPr/>
          <p:nvPr/>
        </p:nvSpPr>
        <p:spPr>
          <a:xfrm>
            <a:off x="7562587" y="447627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open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489258-F133-AA49-E538-52DFB2F4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E3B56EE-F348-72DC-91DC-D780537F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rtoon style room with outside view">
            <a:extLst>
              <a:ext uri="{FF2B5EF4-FFF2-40B4-BE49-F238E27FC236}">
                <a16:creationId xmlns:a16="http://schemas.microsoft.com/office/drawing/2014/main" id="{50C7B94A-533B-EC5A-4C05-01793136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05A66E1-F58F-912A-E8AA-E682B1EC756F}"/>
              </a:ext>
            </a:extLst>
          </p:cNvPr>
          <p:cNvSpPr/>
          <p:nvPr/>
        </p:nvSpPr>
        <p:spPr>
          <a:xfrm>
            <a:off x="369936" y="513614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open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020F3CF7-D75F-7D03-8DB0-594B15613350}"/>
              </a:ext>
            </a:extLst>
          </p:cNvPr>
          <p:cNvSpPr/>
          <p:nvPr/>
        </p:nvSpPr>
        <p:spPr>
          <a:xfrm>
            <a:off x="7162861" y="513614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abr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417D9D-4A98-267A-D572-6192A59C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o-workers concept for landing page">
            <a:extLst>
              <a:ext uri="{FF2B5EF4-FFF2-40B4-BE49-F238E27FC236}">
                <a16:creationId xmlns:a16="http://schemas.microsoft.com/office/drawing/2014/main" id="{3790372C-8CD0-CEC3-6EDF-5883A4511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" b="137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86D3F575-251A-D3FC-63A3-8B0B163305AA}"/>
              </a:ext>
            </a:extLst>
          </p:cNvPr>
          <p:cNvSpPr/>
          <p:nvPr/>
        </p:nvSpPr>
        <p:spPr>
          <a:xfrm>
            <a:off x="7562587" y="296798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decide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6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ED1952-C848-F81C-7C2B-E90451AF5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8040EA18-638F-D86E-E915-F1B1753E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Co-workers concept for landing page">
            <a:extLst>
              <a:ext uri="{FF2B5EF4-FFF2-40B4-BE49-F238E27FC236}">
                <a16:creationId xmlns:a16="http://schemas.microsoft.com/office/drawing/2014/main" id="{529A3676-4C96-41F3-DBBB-9B949CFA0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" b="137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0B354AD-DEB7-A360-53B8-B59893D1A1B5}"/>
              </a:ext>
            </a:extLst>
          </p:cNvPr>
          <p:cNvSpPr/>
          <p:nvPr/>
        </p:nvSpPr>
        <p:spPr>
          <a:xfrm>
            <a:off x="388789" y="474914"/>
            <a:ext cx="3903407" cy="1543664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decide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decidir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A7D8E3AB-426C-CD48-A8CD-71B693CCE82D}"/>
              </a:ext>
            </a:extLst>
          </p:cNvPr>
          <p:cNvSpPr/>
          <p:nvPr/>
        </p:nvSpPr>
        <p:spPr>
          <a:xfrm>
            <a:off x="7191141" y="474914"/>
            <a:ext cx="4523526" cy="3009928"/>
          </a:xfrm>
          <a:prstGeom prst="flowChartTerminator">
            <a:avLst/>
          </a:prstGeom>
          <a:solidFill>
            <a:srgbClr val="B7A7FB"/>
          </a:solidFill>
          <a:ln>
            <a:solidFill>
              <a:srgbClr val="B7A7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decid</a:t>
            </a:r>
            <a:r>
              <a:rPr lang="en-US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decid</a:t>
            </a:r>
            <a:r>
              <a:rPr lang="en-US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imos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/as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ís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ellas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decid</a:t>
            </a:r>
            <a:r>
              <a:rPr lang="en-US" b="1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endParaRPr lang="en-US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8811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360</Words>
  <Application>Microsoft Office PowerPoint</Application>
  <PresentationFormat>Widescreen</PresentationFormat>
  <Paragraphs>133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Cavolini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14</cp:revision>
  <dcterms:created xsi:type="dcterms:W3CDTF">2023-10-16T15:58:05Z</dcterms:created>
  <dcterms:modified xsi:type="dcterms:W3CDTF">2025-01-29T06:41:09Z</dcterms:modified>
</cp:coreProperties>
</file>