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12192000"/>
  <p:notesSz cx="6858000" cy="9144000"/>
  <p:embeddedFontLst>
    <p:embeddedFont>
      <p:font typeface="Patrick Hand"/>
      <p:regular r:id="rId48"/>
    </p:embeddedFont>
    <p:embeddedFont>
      <p:font typeface="Amatic SC"/>
      <p:regular r:id="rId49"/>
      <p:bold r:id="rId50"/>
    </p:embeddedFont>
    <p:embeddedFont>
      <p:font typeface="Poppins"/>
      <p:regular r:id="rId51"/>
      <p:bold r:id="rId52"/>
      <p:italic r:id="rId53"/>
      <p:boldItalic r:id="rId54"/>
    </p:embeddedFont>
    <p:embeddedFont>
      <p:font typeface="Barlow Condensed"/>
      <p:regular r:id="rId55"/>
      <p:bold r:id="rId56"/>
      <p:italic r:id="rId57"/>
      <p:boldItalic r:id="rId58"/>
    </p:embeddedFont>
    <p:embeddedFont>
      <p:font typeface="Comfortaa"/>
      <p:regular r:id="rId59"/>
      <p:bold r:id="rId60"/>
    </p:embeddedFont>
    <p:embeddedFont>
      <p:font typeface="Homemade Apple"/>
      <p:regular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1DE97B-BD29-4656-AA36-07642A9FD3DC}">
  <a:tblStyle styleId="{5C1DE97B-BD29-4656-AA36-07642A9FD3D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atrickHand-regular.fntdata"/><Relationship Id="rId47" Type="http://schemas.openxmlformats.org/officeDocument/2006/relationships/slide" Target="slides/slide41.xml"/><Relationship Id="rId49" Type="http://schemas.openxmlformats.org/officeDocument/2006/relationships/font" Target="fonts/AmaticSC-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HomemadeApple-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omforta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regular.fntdata"/><Relationship Id="rId50" Type="http://schemas.openxmlformats.org/officeDocument/2006/relationships/font" Target="fonts/AmaticSC-bold.fntdata"/><Relationship Id="rId53" Type="http://schemas.openxmlformats.org/officeDocument/2006/relationships/font" Target="fonts/Poppins-italic.fntdata"/><Relationship Id="rId52" Type="http://schemas.openxmlformats.org/officeDocument/2006/relationships/font" Target="fonts/Poppins-bold.fntdata"/><Relationship Id="rId11" Type="http://schemas.openxmlformats.org/officeDocument/2006/relationships/slide" Target="slides/slide5.xml"/><Relationship Id="rId55" Type="http://schemas.openxmlformats.org/officeDocument/2006/relationships/font" Target="fonts/BarlowCondensed-regular.fntdata"/><Relationship Id="rId10" Type="http://schemas.openxmlformats.org/officeDocument/2006/relationships/slide" Target="slides/slide4.xml"/><Relationship Id="rId54" Type="http://schemas.openxmlformats.org/officeDocument/2006/relationships/font" Target="fonts/Poppins-boldItalic.fntdata"/><Relationship Id="rId13" Type="http://schemas.openxmlformats.org/officeDocument/2006/relationships/slide" Target="slides/slide7.xml"/><Relationship Id="rId57" Type="http://schemas.openxmlformats.org/officeDocument/2006/relationships/font" Target="fonts/BarlowCondensed-italic.fntdata"/><Relationship Id="rId12" Type="http://schemas.openxmlformats.org/officeDocument/2006/relationships/slide" Target="slides/slide6.xml"/><Relationship Id="rId56" Type="http://schemas.openxmlformats.org/officeDocument/2006/relationships/font" Target="fonts/BarlowCondensed-bold.fntdata"/><Relationship Id="rId15" Type="http://schemas.openxmlformats.org/officeDocument/2006/relationships/slide" Target="slides/slide9.xml"/><Relationship Id="rId59" Type="http://schemas.openxmlformats.org/officeDocument/2006/relationships/font" Target="fonts/Comfortaa-regular.fntdata"/><Relationship Id="rId14" Type="http://schemas.openxmlformats.org/officeDocument/2006/relationships/slide" Target="slides/slide8.xml"/><Relationship Id="rId58" Type="http://schemas.openxmlformats.org/officeDocument/2006/relationships/font" Target="fonts/BarlowCondensed-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91f49aa3a1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91f49aa3a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 This is a Pear Deck Number Slide </a:t>
            </a:r>
            <a:endParaRPr/>
          </a:p>
          <a:p>
            <a:pPr indent="0" lvl="0" marL="0" rtl="0" algn="l">
              <a:spcBef>
                <a:spcPts val="0"/>
              </a:spcBef>
              <a:spcAft>
                <a:spcPts val="0"/>
              </a:spcAft>
              <a:buNone/>
            </a:pPr>
            <a:r>
              <a:rPr lang="es-ES"/>
              <a:t>🍐 To edit the type of question, go back to the "Ask Students a Question" in the Pear Deck sidebar.</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90e8ae718f_0_4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90e8ae718f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8fb36ec601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8fb36ec60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90226aeaee_0_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90226aeaee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90e8ae718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90e8ae71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90e8ae718f_0_4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90e8ae718f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90e8ae718f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90e8ae718f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90e8ae718f_0_1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90e8ae718f_0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90226aed20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90226aed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c59ba16a9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c59ba16a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91f49aa68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91f49aa6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90e8ae718f_0_23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90e8ae718f_0_2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90e8ae718f_0_2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90e8ae718f_0_2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90e8ae718f_0_14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90e8ae718f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90e8ae718f_0_14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90e8ae718f_0_1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90e8ae718f_0_1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90e8ae718f_0_1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78587620a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78587620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78587620ac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78587620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78587620a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78587620a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78587620ac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78587620a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90e8ae718f_0_15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90e8ae718f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9084d2e01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9084d2e01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90e8ae718f_0_24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90e8ae718f_0_2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90e8ae718f_0_14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90e8ae718f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90e8ae718f_0_2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90e8ae718f_0_2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90e8ae718f_0_2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90e8ae718f_0_2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90e8ae718f_0_25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90e8ae718f_0_2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90e8ae718f_0_27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90e8ae718f_0_2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90e8ae718f_0_27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90e8ae718f_0_2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90e8ae718f_0_27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90e8ae718f_0_2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90e8ae718f_0_27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90e8ae718f_0_2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90e8ae718f_0_27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90e8ae718f_0_2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b0ccc798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b0ccc7980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90e8ae718f_0_32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90e8ae718f_0_3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90e8ae718f_0_32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90e8ae718f_0_3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b0ccc7980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b0ccc7980f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9084d2e013_1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9084d2e013_1_4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90226aeaee_0_4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90226aeaee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532e128b2d_0_9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532e128b2d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9.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6.png"/><Relationship Id="rId12" Type="http://schemas.openxmlformats.org/officeDocument/2006/relationships/image" Target="../media/image8.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20.png"/><Relationship Id="rId7" Type="http://schemas.openxmlformats.org/officeDocument/2006/relationships/hyperlink" Target="https://twitter.com/SlidesManiaSM/" TargetMode="External"/><Relationship Id="rId8"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hyperlink" Target="https://drive.google.com/file/d/1oUvdGF9exFSxWYzh2rBMKZnlhnBwDg10/view?usp=sharing" TargetMode="External"/><Relationship Id="rId6"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7"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23" name="Google Shape;23;p2"/>
          <p:cNvPicPr preferRelativeResize="0"/>
          <p:nvPr/>
        </p:nvPicPr>
        <p:blipFill rotWithShape="1">
          <a:blip r:embed="rId2">
            <a:alphaModFix/>
          </a:blip>
          <a:srcRect b="0" l="0" r="0" t="0"/>
          <a:stretch/>
        </p:blipFill>
        <p:spPr>
          <a:xfrm rot="-688480">
            <a:off x="1397240" y="-148690"/>
            <a:ext cx="5859263" cy="6915210"/>
          </a:xfrm>
          <a:prstGeom prst="rect">
            <a:avLst/>
          </a:prstGeom>
          <a:noFill/>
          <a:ln>
            <a:noFill/>
          </a:ln>
          <a:effectLst>
            <a:outerShdw blurRad="63500" sx="102000" rotWithShape="0" algn="ctr" sy="10200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557" name="Shape 557"/>
        <p:cNvGrpSpPr/>
        <p:nvPr/>
      </p:nvGrpSpPr>
      <p:grpSpPr>
        <a:xfrm>
          <a:off x="0" y="0"/>
          <a:ext cx="0" cy="0"/>
          <a:chOff x="0" y="0"/>
          <a:chExt cx="0" cy="0"/>
        </a:xfrm>
      </p:grpSpPr>
      <p:pic>
        <p:nvPicPr>
          <p:cNvPr descr="Imagen que contiene pared&#10;&#10;Descripción generada automáticamente" id="558" name="Google Shape;558;p11"/>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59" name="Google Shape;559;p11"/>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560" name="Google Shape;560;p1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1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1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1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1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1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1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1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1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1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1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1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1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1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1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1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1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1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1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1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1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1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1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1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1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1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1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1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1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1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1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1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1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1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1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1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1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1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1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1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1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1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1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1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1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1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1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1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1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2" name="Google Shape;612;p11"/>
          <p:cNvPicPr preferRelativeResize="0"/>
          <p:nvPr/>
        </p:nvPicPr>
        <p:blipFill rotWithShape="1">
          <a:blip r:embed="rId3">
            <a:alphaModFix/>
          </a:blip>
          <a:srcRect b="0" l="0" r="0" t="0"/>
          <a:stretch/>
        </p:blipFill>
        <p:spPr>
          <a:xfrm>
            <a:off x="6096000" y="137737"/>
            <a:ext cx="6051487" cy="1219541"/>
          </a:xfrm>
          <a:prstGeom prst="rect">
            <a:avLst/>
          </a:prstGeom>
          <a:noFill/>
          <a:ln>
            <a:noFill/>
          </a:ln>
        </p:spPr>
      </p:pic>
      <p:sp>
        <p:nvSpPr>
          <p:cNvPr id="613" name="Google Shape;613;p11"/>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14" name="Shape 614"/>
        <p:cNvGrpSpPr/>
        <p:nvPr/>
      </p:nvGrpSpPr>
      <p:grpSpPr>
        <a:xfrm>
          <a:off x="0" y="0"/>
          <a:ext cx="0" cy="0"/>
          <a:chOff x="0" y="0"/>
          <a:chExt cx="0" cy="0"/>
        </a:xfrm>
      </p:grpSpPr>
      <p:grpSp>
        <p:nvGrpSpPr>
          <p:cNvPr id="615" name="Google Shape;615;p12"/>
          <p:cNvGrpSpPr/>
          <p:nvPr/>
        </p:nvGrpSpPr>
        <p:grpSpPr>
          <a:xfrm>
            <a:off x="0" y="0"/>
            <a:ext cx="12192000" cy="6858000"/>
            <a:chOff x="0" y="0"/>
            <a:chExt cx="12192000" cy="6858000"/>
          </a:xfrm>
        </p:grpSpPr>
        <p:sp>
          <p:nvSpPr>
            <p:cNvPr id="616" name="Google Shape;616;p1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p12">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618" name="Google Shape;618;p12"/>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619" name="Google Shape;619;p12"/>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620" name="Google Shape;620;p12">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621" name="Google Shape;621;p12">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622" name="Google Shape;622;p12">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623" name="Google Shape;623;p12">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624" name="Google Shape;624;p1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1">
  <p:cSld name="0071_Scrapbook_Template_SlidesMania_6_3_1">
    <p:spTree>
      <p:nvGrpSpPr>
        <p:cNvPr id="625" name="Shape 625"/>
        <p:cNvGrpSpPr/>
        <p:nvPr/>
      </p:nvGrpSpPr>
      <p:grpSpPr>
        <a:xfrm>
          <a:off x="0" y="0"/>
          <a:ext cx="0" cy="0"/>
          <a:chOff x="0" y="0"/>
          <a:chExt cx="0" cy="0"/>
        </a:xfrm>
      </p:grpSpPr>
      <p:pic>
        <p:nvPicPr>
          <p:cNvPr descr="Imagen que contiene pared&#10;&#10;Descripción generada automáticamente" id="626" name="Google Shape;626;p13"/>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27" name="Google Shape;627;p13"/>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628" name="Google Shape;628;p1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1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1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1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1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1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1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1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1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1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1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1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1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1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1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1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1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1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1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1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1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1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1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1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1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1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1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1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1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1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1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1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1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1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1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1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1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1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1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1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1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1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1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1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1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1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1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1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1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1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1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1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80" name="Google Shape;680;p13"/>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681" name="Google Shape;681;p1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682" name="Google Shape;682;p13"/>
          <p:cNvSpPr/>
          <p:nvPr/>
        </p:nvSpPr>
        <p:spPr>
          <a:xfrm>
            <a:off x="1061785" y="3784693"/>
            <a:ext cx="4108500" cy="27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3"/>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84" name="Google Shape;684;p1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85" name="Google Shape;685;p1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686" name="Google Shape;686;p13"/>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Watch the video below. Then answer the questions.</a:t>
            </a:r>
            <a:r>
              <a:rPr lang="es-ES" sz="2000">
                <a:solidFill>
                  <a:schemeClr val="dk1"/>
                </a:solidFill>
                <a:latin typeface="Patrick Hand"/>
                <a:ea typeface="Patrick Hand"/>
                <a:cs typeface="Patrick Hand"/>
                <a:sym typeface="Patrick Hand"/>
              </a:rPr>
              <a:t> </a:t>
            </a:r>
            <a:endParaRPr sz="2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687" name="Google Shape;687;p13"/>
          <p:cNvSpPr/>
          <p:nvPr/>
        </p:nvSpPr>
        <p:spPr>
          <a:xfrm rot="-229715">
            <a:off x="916828" y="3676310"/>
            <a:ext cx="4097545" cy="267153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13"/>
          <p:cNvSpPr txBox="1"/>
          <p:nvPr/>
        </p:nvSpPr>
        <p:spPr>
          <a:xfrm>
            <a:off x="6782950" y="174625"/>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vocabulario nuevo aprendiste?</a:t>
            </a:r>
            <a:endParaRPr b="1"/>
          </a:p>
          <a:p>
            <a:pPr indent="0" lvl="0" marL="0" rtl="0" algn="l">
              <a:spcBef>
                <a:spcPts val="0"/>
              </a:spcBef>
              <a:spcAft>
                <a:spcPts val="0"/>
              </a:spcAft>
              <a:buNone/>
            </a:pPr>
            <a:r>
              <a:rPr lang="es-ES"/>
              <a:t>What new vocabulary did you learn?</a:t>
            </a:r>
            <a:endParaRPr/>
          </a:p>
        </p:txBody>
      </p:sp>
      <p:sp>
        <p:nvSpPr>
          <p:cNvPr id="689" name="Google Shape;689;p13"/>
          <p:cNvSpPr txBox="1"/>
          <p:nvPr/>
        </p:nvSpPr>
        <p:spPr>
          <a:xfrm>
            <a:off x="6650525" y="52614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¿Te gustó el video?</a:t>
            </a:r>
            <a:endParaRPr b="1"/>
          </a:p>
          <a:p>
            <a:pPr indent="0" lvl="0" marL="0" rtl="0" algn="l">
              <a:spcBef>
                <a:spcPts val="0"/>
              </a:spcBef>
              <a:spcAft>
                <a:spcPts val="0"/>
              </a:spcAft>
              <a:buNone/>
            </a:pPr>
            <a:r>
              <a:rPr lang="es-ES"/>
              <a:t>Did you like the video? Circle your answer!</a:t>
            </a:r>
            <a:endParaRPr/>
          </a:p>
        </p:txBody>
      </p:sp>
      <p:sp>
        <p:nvSpPr>
          <p:cNvPr id="690" name="Google Shape;690;p13"/>
          <p:cNvSpPr txBox="1"/>
          <p:nvPr>
            <p:ph idx="1" type="subTitle"/>
          </p:nvPr>
        </p:nvSpPr>
        <p:spPr>
          <a:xfrm>
            <a:off x="6767850" y="84950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691" name="Google Shape;691;p13"/>
          <p:cNvPicPr preferRelativeResize="0"/>
          <p:nvPr/>
        </p:nvPicPr>
        <p:blipFill>
          <a:blip r:embed="rId4">
            <a:alphaModFix/>
          </a:blip>
          <a:stretch>
            <a:fillRect/>
          </a:stretch>
        </p:blipFill>
        <p:spPr>
          <a:xfrm>
            <a:off x="7884687" y="5761225"/>
            <a:ext cx="862032" cy="1015201"/>
          </a:xfrm>
          <a:prstGeom prst="rect">
            <a:avLst/>
          </a:prstGeom>
          <a:noFill/>
          <a:ln>
            <a:noFill/>
          </a:ln>
        </p:spPr>
      </p:pic>
      <p:pic>
        <p:nvPicPr>
          <p:cNvPr id="692" name="Google Shape;692;p13"/>
          <p:cNvPicPr preferRelativeResize="0"/>
          <p:nvPr/>
        </p:nvPicPr>
        <p:blipFill>
          <a:blip r:embed="rId4">
            <a:alphaModFix/>
          </a:blip>
          <a:stretch>
            <a:fillRect/>
          </a:stretch>
        </p:blipFill>
        <p:spPr>
          <a:xfrm rot="10800000">
            <a:off x="9380156" y="5761224"/>
            <a:ext cx="862032" cy="1015201"/>
          </a:xfrm>
          <a:prstGeom prst="rect">
            <a:avLst/>
          </a:prstGeom>
          <a:noFill/>
          <a:ln>
            <a:noFill/>
          </a:ln>
        </p:spPr>
      </p:pic>
      <p:sp>
        <p:nvSpPr>
          <p:cNvPr id="693" name="Google Shape;693;p13"/>
          <p:cNvSpPr txBox="1"/>
          <p:nvPr/>
        </p:nvSpPr>
        <p:spPr>
          <a:xfrm>
            <a:off x="6740700" y="1905188"/>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mapache en inglés?</a:t>
            </a:r>
            <a:endParaRPr b="1"/>
          </a:p>
          <a:p>
            <a:pPr indent="0" lvl="0" marL="0" rtl="0" algn="l">
              <a:spcBef>
                <a:spcPts val="0"/>
              </a:spcBef>
              <a:spcAft>
                <a:spcPts val="0"/>
              </a:spcAft>
              <a:buNone/>
            </a:pPr>
            <a:r>
              <a:rPr lang="es-ES"/>
              <a:t>What does mapache mean in English?</a:t>
            </a:r>
            <a:endParaRPr/>
          </a:p>
        </p:txBody>
      </p:sp>
      <p:sp>
        <p:nvSpPr>
          <p:cNvPr id="694" name="Google Shape;694;p13"/>
          <p:cNvSpPr txBox="1"/>
          <p:nvPr>
            <p:ph idx="2" type="subTitle"/>
          </p:nvPr>
        </p:nvSpPr>
        <p:spPr>
          <a:xfrm>
            <a:off x="6725600" y="2589175"/>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5" name="Google Shape;695;p13"/>
          <p:cNvSpPr txBox="1"/>
          <p:nvPr/>
        </p:nvSpPr>
        <p:spPr>
          <a:xfrm>
            <a:off x="6732250" y="3594463"/>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¿Cuál es tu animal favorito?</a:t>
            </a:r>
            <a:endParaRPr b="1"/>
          </a:p>
          <a:p>
            <a:pPr indent="0" lvl="0" marL="0" rtl="0" algn="l">
              <a:spcBef>
                <a:spcPts val="0"/>
              </a:spcBef>
              <a:spcAft>
                <a:spcPts val="0"/>
              </a:spcAft>
              <a:buNone/>
            </a:pPr>
            <a:r>
              <a:rPr lang="es-ES"/>
              <a:t>What is your favorite animal? Answer in Español!</a:t>
            </a:r>
            <a:endParaRPr/>
          </a:p>
        </p:txBody>
      </p:sp>
      <p:sp>
        <p:nvSpPr>
          <p:cNvPr id="696" name="Google Shape;696;p13"/>
          <p:cNvSpPr txBox="1"/>
          <p:nvPr>
            <p:ph idx="3" type="subTitle"/>
          </p:nvPr>
        </p:nvSpPr>
        <p:spPr>
          <a:xfrm>
            <a:off x="6717150" y="427845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63" name="Shape 63"/>
        <p:cNvGrpSpPr/>
        <p:nvPr/>
      </p:nvGrpSpPr>
      <p:grpSpPr>
        <a:xfrm>
          <a:off x="0" y="0"/>
          <a:ext cx="0" cy="0"/>
          <a:chOff x="0" y="0"/>
          <a:chExt cx="0" cy="0"/>
        </a:xfrm>
      </p:grpSpPr>
      <p:pic>
        <p:nvPicPr>
          <p:cNvPr descr="Imagen que contiene pared&#10;&#10;Descripción generada automáticamente" id="64" name="Google Shape;64;p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 name="Google Shape;65;p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23" name="Shape 123"/>
        <p:cNvGrpSpPr/>
        <p:nvPr/>
      </p:nvGrpSpPr>
      <p:grpSpPr>
        <a:xfrm>
          <a:off x="0" y="0"/>
          <a:ext cx="0" cy="0"/>
          <a:chOff x="0" y="0"/>
          <a:chExt cx="0" cy="0"/>
        </a:xfrm>
      </p:grpSpPr>
      <p:pic>
        <p:nvPicPr>
          <p:cNvPr descr="Imagen que contiene pared&#10;&#10;Descripción generada automáticamente" id="124" name="Google Shape;124;p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 name="Google Shape;125;p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26" name="Google Shape;126;p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 name="Google Shape;178;p4"/>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179" name="Google Shape;179;p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180" name="Shape 180"/>
        <p:cNvGrpSpPr/>
        <p:nvPr/>
      </p:nvGrpSpPr>
      <p:grpSpPr>
        <a:xfrm>
          <a:off x="0" y="0"/>
          <a:ext cx="0" cy="0"/>
          <a:chOff x="0" y="0"/>
          <a:chExt cx="0" cy="0"/>
        </a:xfrm>
      </p:grpSpPr>
      <p:pic>
        <p:nvPicPr>
          <p:cNvPr descr="Imagen que contiene pared&#10;&#10;Descripción generada automáticamente" id="181" name="Google Shape;181;p5"/>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2" name="Google Shape;182;p5"/>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p:cSld name="0071_Scrapbook_Template_SlidesMania_6_3">
    <p:spTree>
      <p:nvGrpSpPr>
        <p:cNvPr id="237" name="Shape 237"/>
        <p:cNvGrpSpPr/>
        <p:nvPr/>
      </p:nvGrpSpPr>
      <p:grpSpPr>
        <a:xfrm>
          <a:off x="0" y="0"/>
          <a:ext cx="0" cy="0"/>
          <a:chOff x="0" y="0"/>
          <a:chExt cx="0" cy="0"/>
        </a:xfrm>
      </p:grpSpPr>
      <p:pic>
        <p:nvPicPr>
          <p:cNvPr descr="Imagen que contiene pared&#10;&#10;Descripción generada automáticamente" id="238" name="Google Shape;238;p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39" name="Google Shape;239;p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240" name="Google Shape;240;p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2" name="Google Shape;292;p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293" name="Google Shape;293;p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294" name="Google Shape;294;p6"/>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5" name="Google Shape;295;p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p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animales y los colores</a:t>
            </a:r>
            <a:endParaRPr b="1" sz="4000">
              <a:latin typeface="Amatic SC"/>
              <a:ea typeface="Amatic SC"/>
              <a:cs typeface="Amatic SC"/>
              <a:sym typeface="Amatic SC"/>
            </a:endParaRPr>
          </a:p>
        </p:txBody>
      </p:sp>
      <p:sp>
        <p:nvSpPr>
          <p:cNvPr id="297" name="Google Shape;297;p6"/>
          <p:cNvSpPr txBox="1"/>
          <p:nvPr/>
        </p:nvSpPr>
        <p:spPr>
          <a:xfrm>
            <a:off x="533025" y="2865700"/>
            <a:ext cx="4864200" cy="25308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000">
                <a:latin typeface="Comfortaa"/>
                <a:ea typeface="Comfortaa"/>
                <a:cs typeface="Comfortaa"/>
                <a:sym typeface="Comfortaa"/>
              </a:rPr>
              <a:t>Instrucciones: Look at the color combinations and write the name of an animal that could be that color in Spanish.</a:t>
            </a:r>
            <a:endParaRPr b="1" sz="2000">
              <a:solidFill>
                <a:srgbClr val="000000"/>
              </a:solidFill>
              <a:latin typeface="Comfortaa"/>
              <a:ea typeface="Comfortaa"/>
              <a:cs typeface="Comfortaa"/>
              <a:sym typeface="Comfortaa"/>
            </a:endParaRPr>
          </a:p>
        </p:txBody>
      </p:sp>
      <p:pic>
        <p:nvPicPr>
          <p:cNvPr id="298" name="Google Shape;298;p6"/>
          <p:cNvPicPr preferRelativeResize="0"/>
          <p:nvPr/>
        </p:nvPicPr>
        <p:blipFill>
          <a:blip r:embed="rId4">
            <a:alphaModFix/>
          </a:blip>
          <a:stretch>
            <a:fillRect/>
          </a:stretch>
        </p:blipFill>
        <p:spPr>
          <a:xfrm>
            <a:off x="3041750" y="3952350"/>
            <a:ext cx="3054250" cy="3054250"/>
          </a:xfrm>
          <a:prstGeom prst="rect">
            <a:avLst/>
          </a:prstGeom>
          <a:noFill/>
          <a:ln>
            <a:noFill/>
          </a:ln>
        </p:spPr>
      </p:pic>
      <p:pic>
        <p:nvPicPr>
          <p:cNvPr id="299" name="Google Shape;299;p6">
            <a:hlinkClick r:id="rId5"/>
          </p:cNvPr>
          <p:cNvPicPr preferRelativeResize="0"/>
          <p:nvPr/>
        </p:nvPicPr>
        <p:blipFill>
          <a:blip r:embed="rId6">
            <a:alphaModFix/>
          </a:blip>
          <a:stretch>
            <a:fillRect/>
          </a:stretch>
        </p:blipFill>
        <p:spPr>
          <a:xfrm>
            <a:off x="6511975" y="171125"/>
            <a:ext cx="5275299" cy="5956100"/>
          </a:xfrm>
          <a:prstGeom prst="rect">
            <a:avLst/>
          </a:prstGeom>
          <a:noFill/>
          <a:ln>
            <a:noFill/>
          </a:ln>
        </p:spPr>
      </p:pic>
      <p:sp>
        <p:nvSpPr>
          <p:cNvPr id="300" name="Google Shape;300;p6"/>
          <p:cNvSpPr txBox="1"/>
          <p:nvPr>
            <p:ph idx="1" type="subTitle"/>
          </p:nvPr>
        </p:nvSpPr>
        <p:spPr>
          <a:xfrm>
            <a:off x="7866525" y="251925"/>
            <a:ext cx="37113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6"/>
          <p:cNvSpPr txBox="1"/>
          <p:nvPr>
            <p:ph idx="2" type="subTitle"/>
          </p:nvPr>
        </p:nvSpPr>
        <p:spPr>
          <a:xfrm>
            <a:off x="7370175" y="946125"/>
            <a:ext cx="4207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2" name="Google Shape;302;p6"/>
          <p:cNvSpPr txBox="1"/>
          <p:nvPr>
            <p:ph idx="3" type="subTitle"/>
          </p:nvPr>
        </p:nvSpPr>
        <p:spPr>
          <a:xfrm>
            <a:off x="7618425" y="1677675"/>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3" name="Google Shape;303;p6"/>
          <p:cNvSpPr txBox="1"/>
          <p:nvPr>
            <p:ph idx="4" type="subTitle"/>
          </p:nvPr>
        </p:nvSpPr>
        <p:spPr>
          <a:xfrm>
            <a:off x="7093325" y="2409225"/>
            <a:ext cx="4484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4" name="Google Shape;304;p6"/>
          <p:cNvSpPr txBox="1"/>
          <p:nvPr>
            <p:ph idx="5" type="subTitle"/>
          </p:nvPr>
        </p:nvSpPr>
        <p:spPr>
          <a:xfrm>
            <a:off x="7193075" y="331072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5" name="Google Shape;305;p6"/>
          <p:cNvSpPr txBox="1"/>
          <p:nvPr>
            <p:ph idx="6" type="subTitle"/>
          </p:nvPr>
        </p:nvSpPr>
        <p:spPr>
          <a:xfrm>
            <a:off x="7742475" y="4042225"/>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6" name="Google Shape;306;p6"/>
          <p:cNvSpPr txBox="1"/>
          <p:nvPr>
            <p:ph idx="7" type="subTitle"/>
          </p:nvPr>
        </p:nvSpPr>
        <p:spPr>
          <a:xfrm>
            <a:off x="7742475" y="4860200"/>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7" name="Google Shape;307;p6"/>
          <p:cNvSpPr txBox="1"/>
          <p:nvPr>
            <p:ph idx="8" type="subTitle"/>
          </p:nvPr>
        </p:nvSpPr>
        <p:spPr>
          <a:xfrm>
            <a:off x="7207802" y="554147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2">
  <p:cSld name="0071_Scrapbook_Template_SlidesMania_6_2">
    <p:spTree>
      <p:nvGrpSpPr>
        <p:cNvPr id="308" name="Shape 308"/>
        <p:cNvGrpSpPr/>
        <p:nvPr/>
      </p:nvGrpSpPr>
      <p:grpSpPr>
        <a:xfrm>
          <a:off x="0" y="0"/>
          <a:ext cx="0" cy="0"/>
          <a:chOff x="0" y="0"/>
          <a:chExt cx="0" cy="0"/>
        </a:xfrm>
      </p:grpSpPr>
      <p:pic>
        <p:nvPicPr>
          <p:cNvPr descr="Imagen que contiene pared&#10;&#10;Descripción generada automáticamente" id="309" name="Google Shape;309;p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10" name="Google Shape;310;p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11" name="Google Shape;311;p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3" name="Google Shape;363;p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364" name="Google Shape;364;p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365" name="Google Shape;365;p7"/>
          <p:cNvSpPr txBox="1"/>
          <p:nvPr/>
        </p:nvSpPr>
        <p:spPr>
          <a:xfrm>
            <a:off x="6997550" y="45627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s-ES" sz="1800">
                <a:latin typeface="Comfortaa"/>
                <a:ea typeface="Comfortaa"/>
                <a:cs typeface="Comfortaa"/>
                <a:sym typeface="Comfortaa"/>
              </a:rPr>
              <a:t>cosas interesante que aprendí:</a:t>
            </a:r>
            <a:endParaRPr b="1" sz="1800">
              <a:latin typeface="Comfortaa"/>
              <a:ea typeface="Comfortaa"/>
              <a:cs typeface="Comfortaa"/>
              <a:sym typeface="Comfortaa"/>
            </a:endParaRPr>
          </a:p>
          <a:p>
            <a:pPr indent="457200" lvl="0" marL="0" rtl="0" algn="l">
              <a:spcBef>
                <a:spcPts val="0"/>
              </a:spcBef>
              <a:spcAft>
                <a:spcPts val="0"/>
              </a:spcAft>
              <a:buNone/>
            </a:pPr>
            <a:r>
              <a:rPr lang="es-ES" sz="1800">
                <a:latin typeface="Comfortaa"/>
                <a:ea typeface="Comfortaa"/>
                <a:cs typeface="Comfortaa"/>
                <a:sym typeface="Comfortaa"/>
              </a:rPr>
              <a:t>interesting things I learned:</a:t>
            </a:r>
            <a:endParaRPr sz="1800">
              <a:latin typeface="Comfortaa"/>
              <a:ea typeface="Comfortaa"/>
              <a:cs typeface="Comfortaa"/>
              <a:sym typeface="Comfortaa"/>
            </a:endParaRPr>
          </a:p>
        </p:txBody>
      </p:sp>
      <p:sp>
        <p:nvSpPr>
          <p:cNvPr id="366" name="Google Shape;366;p7"/>
          <p:cNvSpPr txBox="1"/>
          <p:nvPr/>
        </p:nvSpPr>
        <p:spPr>
          <a:xfrm>
            <a:off x="6965450" y="2548500"/>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cosas que me pregunto</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things I’m still wondering</a:t>
            </a:r>
            <a:endParaRPr sz="1800">
              <a:latin typeface="Comfortaa"/>
              <a:ea typeface="Comfortaa"/>
              <a:cs typeface="Comfortaa"/>
              <a:sym typeface="Comfortaa"/>
            </a:endParaRPr>
          </a:p>
        </p:txBody>
      </p:sp>
      <p:sp>
        <p:nvSpPr>
          <p:cNvPr id="367" name="Google Shape;367;p7"/>
          <p:cNvSpPr txBox="1"/>
          <p:nvPr/>
        </p:nvSpPr>
        <p:spPr>
          <a:xfrm>
            <a:off x="6965450" y="476012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conexión que hice</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connection I made</a:t>
            </a:r>
            <a:endParaRPr sz="1800">
              <a:latin typeface="Comfortaa"/>
              <a:ea typeface="Comfortaa"/>
              <a:cs typeface="Comfortaa"/>
              <a:sym typeface="Comfortaa"/>
            </a:endParaRPr>
          </a:p>
        </p:txBody>
      </p:sp>
      <p:sp>
        <p:nvSpPr>
          <p:cNvPr id="368" name="Google Shape;368;p7"/>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9" name="Google Shape;369;p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0" name="Google Shape;370;p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371" name="Google Shape;371;p7"/>
          <p:cNvSpPr/>
          <p:nvPr/>
        </p:nvSpPr>
        <p:spPr>
          <a:xfrm>
            <a:off x="1601790" y="2955691"/>
            <a:ext cx="3795300" cy="265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7"/>
          <p:cNvSpPr/>
          <p:nvPr/>
        </p:nvSpPr>
        <p:spPr>
          <a:xfrm>
            <a:off x="1462863" y="2858200"/>
            <a:ext cx="3795300" cy="25740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7"/>
          <p:cNvSpPr/>
          <p:nvPr/>
        </p:nvSpPr>
        <p:spPr>
          <a:xfrm rot="-1274701">
            <a:off x="503210" y="5298785"/>
            <a:ext cx="1296512"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374" name="Google Shape;374;p7"/>
          <p:cNvSpPr txBox="1"/>
          <p:nvPr>
            <p:ph idx="1" type="subTitle"/>
          </p:nvPr>
        </p:nvSpPr>
        <p:spPr>
          <a:xfrm>
            <a:off x="6628800" y="11755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7"/>
          <p:cNvSpPr txBox="1"/>
          <p:nvPr>
            <p:ph idx="2" type="subTitle"/>
          </p:nvPr>
        </p:nvSpPr>
        <p:spPr>
          <a:xfrm>
            <a:off x="6628800" y="3248100"/>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6" name="Google Shape;376;p7"/>
          <p:cNvSpPr txBox="1"/>
          <p:nvPr>
            <p:ph idx="3" type="subTitle"/>
          </p:nvPr>
        </p:nvSpPr>
        <p:spPr>
          <a:xfrm>
            <a:off x="6610425" y="54836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7" name="Google Shape;377;p7"/>
          <p:cNvSpPr/>
          <p:nvPr/>
        </p:nvSpPr>
        <p:spPr>
          <a:xfrm rot="736631">
            <a:off x="6646848" y="325176"/>
            <a:ext cx="689475"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3</a:t>
            </a:r>
          </a:p>
        </p:txBody>
      </p:sp>
      <p:sp>
        <p:nvSpPr>
          <p:cNvPr id="378" name="Google Shape;378;p7"/>
          <p:cNvSpPr/>
          <p:nvPr/>
        </p:nvSpPr>
        <p:spPr>
          <a:xfrm rot="-493995">
            <a:off x="6562672" y="2454109"/>
            <a:ext cx="777107" cy="912067"/>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2</a:t>
            </a:r>
          </a:p>
        </p:txBody>
      </p:sp>
      <p:sp>
        <p:nvSpPr>
          <p:cNvPr id="379" name="Google Shape;379;p7"/>
          <p:cNvSpPr/>
          <p:nvPr/>
        </p:nvSpPr>
        <p:spPr>
          <a:xfrm rot="-237751">
            <a:off x="6584583" y="4661103"/>
            <a:ext cx="555548"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1">
  <p:cSld name="0071_Scrapbook_Template_SlidesMania_6_1">
    <p:spTree>
      <p:nvGrpSpPr>
        <p:cNvPr id="380" name="Shape 380"/>
        <p:cNvGrpSpPr/>
        <p:nvPr/>
      </p:nvGrpSpPr>
      <p:grpSpPr>
        <a:xfrm>
          <a:off x="0" y="0"/>
          <a:ext cx="0" cy="0"/>
          <a:chOff x="0" y="0"/>
          <a:chExt cx="0" cy="0"/>
        </a:xfrm>
      </p:grpSpPr>
      <p:pic>
        <p:nvPicPr>
          <p:cNvPr descr="Imagen que contiene pared&#10;&#10;Descripción generada automáticamente" id="381" name="Google Shape;381;p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82" name="Google Shape;382;p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83" name="Google Shape;383;p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5" name="Google Shape;435;p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436" name="Google Shape;436;p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437" name="Google Shape;437;p8"/>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438" name="Google Shape;438;p8"/>
          <p:cNvSpPr txBox="1"/>
          <p:nvPr/>
        </p:nvSpPr>
        <p:spPr>
          <a:xfrm>
            <a:off x="6774450" y="9609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439" name="Google Shape;439;p8"/>
          <p:cNvSpPr txBox="1"/>
          <p:nvPr/>
        </p:nvSpPr>
        <p:spPr>
          <a:xfrm>
            <a:off x="6774450" y="26057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KNOW</a:t>
            </a:r>
            <a:endParaRPr b="1" sz="1800"/>
          </a:p>
        </p:txBody>
      </p:sp>
      <p:sp>
        <p:nvSpPr>
          <p:cNvPr id="440" name="Google Shape;440;p8"/>
          <p:cNvSpPr txBox="1"/>
          <p:nvPr/>
        </p:nvSpPr>
        <p:spPr>
          <a:xfrm>
            <a:off x="6774450" y="445150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441" name="Google Shape;441;p8"/>
          <p:cNvSpPr txBox="1"/>
          <p:nvPr>
            <p:ph idx="1" type="subTitle"/>
          </p:nvPr>
        </p:nvSpPr>
        <p:spPr>
          <a:xfrm>
            <a:off x="6752225" y="1339875"/>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8"/>
          <p:cNvSpPr txBox="1"/>
          <p:nvPr>
            <p:ph idx="2" type="subTitle"/>
          </p:nvPr>
        </p:nvSpPr>
        <p:spPr>
          <a:xfrm>
            <a:off x="6763350" y="3008725"/>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3" name="Google Shape;443;p8"/>
          <p:cNvSpPr txBox="1"/>
          <p:nvPr>
            <p:ph idx="3" type="subTitle"/>
          </p:nvPr>
        </p:nvSpPr>
        <p:spPr>
          <a:xfrm>
            <a:off x="6763350" y="4825000"/>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444" name="Shape 444"/>
        <p:cNvGrpSpPr/>
        <p:nvPr/>
      </p:nvGrpSpPr>
      <p:grpSpPr>
        <a:xfrm>
          <a:off x="0" y="0"/>
          <a:ext cx="0" cy="0"/>
          <a:chOff x="0" y="0"/>
          <a:chExt cx="0" cy="0"/>
        </a:xfrm>
      </p:grpSpPr>
      <p:pic>
        <p:nvPicPr>
          <p:cNvPr descr="Imagen que contiene pared&#10;&#10;Descripción generada automáticamente" id="445" name="Google Shape;445;p9"/>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46" name="Google Shape;446;p9"/>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447" name="Google Shape;447;p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9" name="Google Shape;499;p9"/>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500" name="Google Shape;500;p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501" name="Shape 501"/>
        <p:cNvGrpSpPr/>
        <p:nvPr/>
      </p:nvGrpSpPr>
      <p:grpSpPr>
        <a:xfrm>
          <a:off x="0" y="0"/>
          <a:ext cx="0" cy="0"/>
          <a:chOff x="0" y="0"/>
          <a:chExt cx="0" cy="0"/>
        </a:xfrm>
      </p:grpSpPr>
      <p:pic>
        <p:nvPicPr>
          <p:cNvPr descr="Imagen que contiene pared&#10;&#10;Descripción generada automáticamente" id="502" name="Google Shape;502;p10"/>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03" name="Google Shape;503;p10"/>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504" name="Google Shape;504;p1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1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1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1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1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1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1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1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1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1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1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1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1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1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1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1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1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1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1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1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1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1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1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1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1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1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1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1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1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9263"/>
        </a:solidFill>
      </p:bgPr>
    </p:bg>
    <p:spTree>
      <p:nvGrpSpPr>
        <p:cNvPr id="5"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classtools.net/random-name-picker/index.php" TargetMode="External"/><Relationship Id="rId4" Type="http://schemas.openxmlformats.org/officeDocument/2006/relationships/image" Target="../media/image26.png"/><Relationship Id="rId9" Type="http://schemas.openxmlformats.org/officeDocument/2006/relationships/hyperlink" Target="http://dontchangethislink.peardeckmagic.zone?eyJ0eXBlIjoiZ29vZ2xlLXNsaWRlcy1hZGRvbi1yZXNwb25zZS1mb290ZXIiLCJsYXN0RWRpdGVkQnkiOiIxMDQ1NzU4NzY4NTA4NTM0MDcxNjgiLCJwcmVzZW50YXRpb25JZCI6IjFXWjNlYS1Kdm1tWUtYejZkUFVKQktEVUt1UW5kWHZHVW03M2huX0FoTHB3IiwiY29udGVudElkIjoiY3VzdG9tLXJlc3BvbnNlLWZyZWVSZXNwb25zZS1udW1iZXIiLCJzbGlkZUlkIjoiZzkxZjQ5YWEzYTFfMF85MyIsImNvbnRlbnRJbnN0YW5jZUlkIjoiMVdaM2VhLUp2bW1ZS1h6NmRQVUpCS0RVS3VRbmRYdkdVbTczaG5fQWhMcHcvNGJlZDE4NzEtOTJlZC00MDk4LWFmYzItOTYyNWVjZTUyZWIxIn0=pearId=magic-pear-metadata-identifier" TargetMode="External"/><Relationship Id="rId5" Type="http://schemas.openxmlformats.org/officeDocument/2006/relationships/hyperlink" Target="https://www.flippity.net/rp.php?k=1g-JclELNXNWlem-vsfgcYjpQ3i1zIcCCHibFuehEnZs" TargetMode="External"/><Relationship Id="rId6" Type="http://schemas.openxmlformats.org/officeDocument/2006/relationships/image" Target="../media/image27.png"/><Relationship Id="rId7" Type="http://schemas.openxmlformats.org/officeDocument/2006/relationships/hyperlink" Target="http://dontchangethislink.peardeckmagic.zone?eyJ0eXBlIjoiZnJlZVJlc3BvbnNlLW51bWJlciIsImRyYWdnYWJsZXMiOlt7ImlkIjoiZHJhZ2dhYmxlMCIsInR5cGUiOiJpY29uIiwiaWNvbiI6eyJpZCI6ImRlZmF1bHQtY2lyY2xlIn0sImNvbG9yIjoiI0Q1MUQyOCJ9XSwiZHJhZ2dhYmxlU2l6ZSI6MTIuNTUsImVtYmVkZGFibGVVcmwiOiJodHRwczovLyIsImFuc3dlcnMiOltdfQ==pearId=magic-pear-shape-identifier" TargetMode="External"/><Relationship Id="rId8"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www.youtube.com/watch?v=Fotlsp5r7so" TargetMode="Externa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www.getepic.com/app/read/44009" TargetMode="Externa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www.getepic.com/app/read/42991"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www.getepic.com/app/read/17976"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getepic.com/app/read/15740"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www.youtube.com/watch?v=-y17F3DEeqI" TargetMode="Externa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48.png"/><Relationship Id="rId5" Type="http://schemas.openxmlformats.org/officeDocument/2006/relationships/hyperlink" Target="https://www.google.com/maps/place/Lake+Nicaragua/@29.2526678,-111.5687524,3.67z/data=!4m5!3m4!1s0x8f748e737562eda7:0x24d67f5333b1193a!8m2!3d11.5786576!4d-85.354965" TargetMode="External"/><Relationship Id="rId6"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flippity.net/rp.php?k=1SC6TNtIVM02kznyy1gS-rkR7DdshLxOxzwgU1tD3giQ" TargetMode="External"/><Relationship Id="rId4" Type="http://schemas.openxmlformats.org/officeDocument/2006/relationships/image" Target="../media/image10.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www.youtube.com/watch?v=0O_JtIW4qn0" TargetMode="External"/><Relationship Id="rId4" Type="http://schemas.openxmlformats.org/officeDocument/2006/relationships/image" Target="../media/image41.jpg"/><Relationship Id="rId5" Type="http://schemas.openxmlformats.org/officeDocument/2006/relationships/hyperlink" Target="http://www.youtube.com/watch?v=p6QTNZxNUCQ" TargetMode="External"/><Relationship Id="rId6"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s://www.getepic.com/app/read/70527"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flippity.net/hm.php?k=1zOMYlDwlrPraRfyLT4o0dDyheZq0aFT4v3OlFOJZOdY" TargetMode="External"/><Relationship Id="rId4" Type="http://schemas.openxmlformats.org/officeDocument/2006/relationships/image" Target="../media/image40.png"/><Relationship Id="rId5" Type="http://schemas.openxmlformats.org/officeDocument/2006/relationships/hyperlink" Target="https://www.flippity.net/ma.php?k=1zptNIDXVxvcirAasN87NEWVuAljNS8vIHLgG018t2lg&amp;r=r" TargetMode="External"/><Relationship Id="rId6"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flippity.net/rp.php?k=1zptNIDXVxvcirAasN87NEWVuAljNS8vIHLgG018t2lg" TargetMode="External"/><Relationship Id="rId4" Type="http://schemas.openxmlformats.org/officeDocument/2006/relationships/image" Target="../media/image45.png"/><Relationship Id="rId5" Type="http://schemas.openxmlformats.org/officeDocument/2006/relationships/hyperlink" Target="https://flippity.net/bi-pl.php?k=1DMr4sStKyBg8JJVsxS7LuStm68_QmbA55BXtqcweqt4" TargetMode="External"/><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flippity.net/cw.php?k=18VOtjAKANVehsjCaLgAWDpiLjJGAeALRFsBE2YKAs2c" TargetMode="External"/><Relationship Id="rId4" Type="http://schemas.openxmlformats.org/officeDocument/2006/relationships/image" Target="../media/image44.png"/><Relationship Id="rId5" Type="http://schemas.openxmlformats.org/officeDocument/2006/relationships/hyperlink" Target="https://www.flippity.net/ws.php?k=19cb738bnyVlwRfXLWzK1E_-rBPJ92raRQQdraCTjVeI" TargetMode="External"/><Relationship Id="rId6"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www.flippity.net/mg.php?k=10PNK1tx8wGaDpK64Z2EXdPnKQhmtvI20c84B51l6fME" TargetMode="Externa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www.flippity.net/ra.php?k=1zptNIDXVxvcirAasN87NEWVuAljNS8vIHLgG018t2lg&amp;r=r" TargetMode="External"/><Relationship Id="rId4" Type="http://schemas.openxmlformats.org/officeDocument/2006/relationships/image" Target="../media/image50.png"/><Relationship Id="rId5"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hyperlink" Target="http://www.youtube.com/watch?v=HRs7Dfxl2-c" TargetMode="External"/><Relationship Id="rId5" Type="http://schemas.openxmlformats.org/officeDocument/2006/relationships/image" Target="../media/image5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hyperlink" Target="https://drive.google.com/file/d/1gF-iio-1yElfE4ILmzYYuuLaJAe9S9D8/view?usp=sharing" TargetMode="External"/><Relationship Id="rId5"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drive.google.com/file/d/1oUvdGF9exFSxWYzh2rBMKZnlhnBwDg10/view?usp=sharing"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hyperlink" Target="https://drive.google.com/file/d/1JCeYZqyjGsGOrxvMKEyy33m8hGRO-GNu/view?usp=sharing" TargetMode="Externa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0.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4.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0.png"/><Relationship Id="rId4" Type="http://schemas.openxmlformats.org/officeDocument/2006/relationships/image" Target="../media/image59.png"/><Relationship Id="rId5"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www.youtube.com/watch?v=WV0DIaOmmps" TargetMode="External"/><Relationship Id="rId4" Type="http://schemas.openxmlformats.org/officeDocument/2006/relationships/image" Target="../media/image25.jpg"/><Relationship Id="rId5" Type="http://schemas.openxmlformats.org/officeDocument/2006/relationships/hyperlink" Target="http://www.youtube.com/watch?v=ldF4o3jc07A" TargetMode="External"/><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4"/>
          <p:cNvSpPr/>
          <p:nvPr/>
        </p:nvSpPr>
        <p:spPr>
          <a:xfrm rot="-808316">
            <a:off x="2494603" y="1029859"/>
            <a:ext cx="4550820" cy="4962665"/>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2" name="Google Shape;702;p14"/>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14"/>
          <p:cNvSpPr txBox="1"/>
          <p:nvPr/>
        </p:nvSpPr>
        <p:spPr>
          <a:xfrm rot="-807038">
            <a:off x="2240505" y="1764249"/>
            <a:ext cx="4150341"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200">
                <a:solidFill>
                  <a:srgbClr val="262626"/>
                </a:solidFill>
                <a:latin typeface="Amatic SC"/>
                <a:ea typeface="Amatic SC"/>
                <a:cs typeface="Amatic SC"/>
                <a:sym typeface="Amatic SC"/>
              </a:rPr>
              <a:t>Level II part vI</a:t>
            </a:r>
            <a:endParaRPr b="1" sz="7200">
              <a:solidFill>
                <a:srgbClr val="262626"/>
              </a:solidFill>
              <a:latin typeface="Amatic SC"/>
              <a:ea typeface="Amatic SC"/>
              <a:cs typeface="Amatic SC"/>
              <a:sym typeface="Amatic SC"/>
            </a:endParaRPr>
          </a:p>
        </p:txBody>
      </p:sp>
      <p:sp>
        <p:nvSpPr>
          <p:cNvPr id="704" name="Google Shape;704;p14"/>
          <p:cNvSpPr txBox="1"/>
          <p:nvPr/>
        </p:nvSpPr>
        <p:spPr>
          <a:xfrm rot="-806933">
            <a:off x="2654026" y="3187456"/>
            <a:ext cx="4038649"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animals</a:t>
            </a:r>
            <a:endParaRPr b="1" sz="7100">
              <a:solidFill>
                <a:srgbClr val="262626"/>
              </a:solidFill>
              <a:latin typeface="Amatic SC"/>
              <a:ea typeface="Amatic SC"/>
              <a:cs typeface="Amatic SC"/>
              <a:sym typeface="Amatic SC"/>
            </a:endParaRPr>
          </a:p>
        </p:txBody>
      </p:sp>
      <p:sp>
        <p:nvSpPr>
          <p:cNvPr id="705" name="Google Shape;705;p14"/>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06" name="Google Shape;706;p14"/>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07" name="Google Shape;707;p14"/>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08" name="Google Shape;708;p14"/>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09" name="Google Shape;709;p14"/>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10" name="Google Shape;710;p14"/>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11" name="Google Shape;711;p14"/>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12" name="Google Shape;712;p14"/>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13" name="Google Shape;713;p14"/>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14" name="Google Shape;714;p14"/>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23"/>
          <p:cNvSpPr/>
          <p:nvPr/>
        </p:nvSpPr>
        <p:spPr>
          <a:xfrm rot="-948865">
            <a:off x="6715079" y="528063"/>
            <a:ext cx="2649692" cy="2602221"/>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latin typeface="Comfortaa"/>
              <a:ea typeface="Comfortaa"/>
              <a:cs typeface="Comfortaa"/>
              <a:sym typeface="Comfortaa"/>
            </a:endParaRPr>
          </a:p>
        </p:txBody>
      </p:sp>
      <p:grpSp>
        <p:nvGrpSpPr>
          <p:cNvPr id="826" name="Google Shape;826;p23"/>
          <p:cNvGrpSpPr/>
          <p:nvPr/>
        </p:nvGrpSpPr>
        <p:grpSpPr>
          <a:xfrm>
            <a:off x="9327368" y="425137"/>
            <a:ext cx="2865074" cy="525601"/>
            <a:chOff x="2946103" y="496398"/>
            <a:chExt cx="1989911" cy="655200"/>
          </a:xfrm>
        </p:grpSpPr>
        <p:sp>
          <p:nvSpPr>
            <p:cNvPr id="827" name="Google Shape;827;p23"/>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23"/>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29" name="Google Shape;829;p23"/>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los números</a:t>
            </a:r>
            <a:endParaRPr b="1" sz="1600">
              <a:solidFill>
                <a:schemeClr val="dk1"/>
              </a:solidFill>
              <a:latin typeface="Amatic SC"/>
              <a:ea typeface="Amatic SC"/>
              <a:cs typeface="Amatic SC"/>
              <a:sym typeface="Amatic SC"/>
            </a:endParaRPr>
          </a:p>
        </p:txBody>
      </p:sp>
      <p:sp>
        <p:nvSpPr>
          <p:cNvPr id="830" name="Google Shape;830;p23"/>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1" name="Google Shape;831;p2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2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¡REPASEMOS!</a:t>
            </a:r>
            <a:endParaRPr sz="4200"/>
          </a:p>
        </p:txBody>
      </p:sp>
      <p:sp>
        <p:nvSpPr>
          <p:cNvPr id="833" name="Google Shape;833;p23"/>
          <p:cNvSpPr/>
          <p:nvPr/>
        </p:nvSpPr>
        <p:spPr>
          <a:xfrm>
            <a:off x="8751800" y="7266195"/>
            <a:ext cx="1412516" cy="103421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Patrick Hand"/>
              </a:rPr>
              <a:t>15</a:t>
            </a:r>
          </a:p>
        </p:txBody>
      </p:sp>
      <p:sp>
        <p:nvSpPr>
          <p:cNvPr id="834" name="Google Shape;834;p23"/>
          <p:cNvSpPr txBox="1"/>
          <p:nvPr/>
        </p:nvSpPr>
        <p:spPr>
          <a:xfrm>
            <a:off x="510450" y="2491725"/>
            <a:ext cx="4904700" cy="29451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We are going to describe our favorite animals...so we need to recall our numbers, colors, and body parts!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Juguemos Muéstrame to show the numbers and La Maestra Dice to review the body parts!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835" name="Google Shape;835;p23">
            <a:hlinkClick r:id="rId3"/>
          </p:cNvPr>
          <p:cNvPicPr preferRelativeResize="0"/>
          <p:nvPr/>
        </p:nvPicPr>
        <p:blipFill rotWithShape="1">
          <a:blip r:embed="rId4">
            <a:alphaModFix/>
          </a:blip>
          <a:srcRect b="0" l="14046" r="7219" t="0"/>
          <a:stretch/>
        </p:blipFill>
        <p:spPr>
          <a:xfrm>
            <a:off x="7234750" y="703875"/>
            <a:ext cx="2178600" cy="2250600"/>
          </a:xfrm>
          <a:prstGeom prst="ellipse">
            <a:avLst/>
          </a:prstGeom>
          <a:noFill/>
          <a:ln>
            <a:noFill/>
          </a:ln>
        </p:spPr>
      </p:pic>
      <p:sp>
        <p:nvSpPr>
          <p:cNvPr id="836" name="Google Shape;836;p23"/>
          <p:cNvSpPr/>
          <p:nvPr/>
        </p:nvSpPr>
        <p:spPr>
          <a:xfrm rot="-896899">
            <a:off x="7530735" y="169554"/>
            <a:ext cx="393103" cy="552035"/>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7" name="Google Shape;837;p23"/>
          <p:cNvSpPr/>
          <p:nvPr/>
        </p:nvSpPr>
        <p:spPr>
          <a:xfrm>
            <a:off x="8480229" y="3884076"/>
            <a:ext cx="3237600" cy="21366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38" name="Google Shape;838;p23">
            <a:hlinkClick r:id="rId5"/>
          </p:cNvPr>
          <p:cNvPicPr preferRelativeResize="0"/>
          <p:nvPr/>
        </p:nvPicPr>
        <p:blipFill>
          <a:blip r:embed="rId6">
            <a:alphaModFix/>
          </a:blip>
          <a:stretch>
            <a:fillRect/>
          </a:stretch>
        </p:blipFill>
        <p:spPr>
          <a:xfrm>
            <a:off x="8885450" y="3884083"/>
            <a:ext cx="2321700" cy="2235600"/>
          </a:xfrm>
          <a:prstGeom prst="ellipse">
            <a:avLst/>
          </a:prstGeom>
          <a:noFill/>
          <a:ln>
            <a:noFill/>
          </a:ln>
        </p:spPr>
      </p:pic>
      <p:sp>
        <p:nvSpPr>
          <p:cNvPr id="839" name="Google Shape;839;p23"/>
          <p:cNvSpPr/>
          <p:nvPr/>
        </p:nvSpPr>
        <p:spPr>
          <a:xfrm rot="393324">
            <a:off x="8625781" y="4029017"/>
            <a:ext cx="2919488" cy="197481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23"/>
          <p:cNvSpPr/>
          <p:nvPr/>
        </p:nvSpPr>
        <p:spPr>
          <a:xfrm rot="-803834">
            <a:off x="7567243" y="5391716"/>
            <a:ext cx="1513589" cy="97767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sp>
        <p:nvSpPr>
          <p:cNvPr id="841" name="Google Shape;841;p23"/>
          <p:cNvSpPr/>
          <p:nvPr/>
        </p:nvSpPr>
        <p:spPr>
          <a:xfrm rot="-1927372">
            <a:off x="6827541" y="703104"/>
            <a:ext cx="2853669" cy="21137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23"/>
          <p:cNvSpPr/>
          <p:nvPr/>
        </p:nvSpPr>
        <p:spPr>
          <a:xfrm rot="-3029115">
            <a:off x="6368737" y="2706936"/>
            <a:ext cx="1513492" cy="977768"/>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pic>
        <p:nvPicPr>
          <p:cNvPr id="843" name="Google Shape;843;p23">
            <a:hlinkClick r:id="rId7"/>
          </p:cNvPr>
          <p:cNvPicPr preferRelativeResize="0"/>
          <p:nvPr/>
        </p:nvPicPr>
        <p:blipFill>
          <a:blip r:embed="rId8">
            <a:alphaModFix/>
          </a:blip>
          <a:stretch>
            <a:fillRect/>
          </a:stretch>
        </p:blipFill>
        <p:spPr>
          <a:xfrm>
            <a:off x="0" y="5905500"/>
            <a:ext cx="12192000" cy="952500"/>
          </a:xfrm>
          <a:prstGeom prst="rect">
            <a:avLst/>
          </a:prstGeom>
          <a:noFill/>
          <a:ln>
            <a:noFill/>
          </a:ln>
        </p:spPr>
      </p:pic>
      <p:sp>
        <p:nvSpPr>
          <p:cNvPr id="844" name="Google Shape;844;p23">
            <a:hlinkClick r:id="rId9"/>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24"/>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50" name="Google Shape;850;p2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2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¡Miremos un video!</a:t>
            </a:r>
            <a:endParaRPr b="1" sz="4200">
              <a:latin typeface="Amatic SC"/>
              <a:ea typeface="Amatic SC"/>
              <a:cs typeface="Amatic SC"/>
              <a:sym typeface="Amatic SC"/>
            </a:endParaRPr>
          </a:p>
        </p:txBody>
      </p:sp>
      <p:sp>
        <p:nvSpPr>
          <p:cNvPr id="852" name="Google Shape;852;p24"/>
          <p:cNvSpPr txBox="1"/>
          <p:nvPr>
            <p:ph idx="1" type="subTitle"/>
          </p:nvPr>
        </p:nvSpPr>
        <p:spPr>
          <a:xfrm>
            <a:off x="6767850" y="849500"/>
            <a:ext cx="5001600" cy="7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Learn animal names in Spanish for kids (Animales para Niños) with our Spanish language videos! Learn zoo animals, farm animals, African animals, Preschool animals, and more! Learning the Spanish language is a fun way for kids to increase their vocabulary, cognitive skills, and have fun learning how other languages sound and look. We hope you enjoy learning zoo animals, farm animals, and more in Spanish with our Animal names learning video in Spanish for kids! Happy learning! &#10;&#10;ABOUT LEARNING TIME FUN&#10;Learning Time Fun Jr. specializes in baby, toddler, kids, preschool, kindergarten, &amp; first and second grade learning videos. &#10;&#10;We are enthusiastic about children education and believe that through the power of school, books, videos, and real world child learning, we can create more informed, educated, peaceful, and productive societies everywhere! &#10;&#10;Music: Jazz Comedy - Bensound.com" id="853" name="Google Shape;853;p24" title="Animal Names in Spanish for Kids | Spanish Language | Zoo Animals | Animales para Niños">
            <a:hlinkClick r:id="rId3"/>
          </p:cNvPr>
          <p:cNvPicPr preferRelativeResize="0"/>
          <p:nvPr/>
        </p:nvPicPr>
        <p:blipFill>
          <a:blip r:embed="rId4">
            <a:alphaModFix/>
          </a:blip>
          <a:stretch>
            <a:fillRect/>
          </a:stretch>
        </p:blipFill>
        <p:spPr>
          <a:xfrm>
            <a:off x="1543388" y="4033025"/>
            <a:ext cx="3077875" cy="2308400"/>
          </a:xfrm>
          <a:prstGeom prst="rect">
            <a:avLst/>
          </a:prstGeom>
          <a:noFill/>
          <a:ln>
            <a:noFill/>
          </a:ln>
        </p:spPr>
      </p:pic>
      <p:sp>
        <p:nvSpPr>
          <p:cNvPr id="854" name="Google Shape;854;p24"/>
          <p:cNvSpPr txBox="1"/>
          <p:nvPr>
            <p:ph idx="2" type="subTitle"/>
          </p:nvPr>
        </p:nvSpPr>
        <p:spPr>
          <a:xfrm>
            <a:off x="6725600" y="2589175"/>
            <a:ext cx="5001600" cy="7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4"/>
          <p:cNvSpPr txBox="1"/>
          <p:nvPr>
            <p:ph idx="3" type="subTitle"/>
          </p:nvPr>
        </p:nvSpPr>
        <p:spPr>
          <a:xfrm>
            <a:off x="6717150" y="4278450"/>
            <a:ext cx="5001600" cy="7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4"/>
          <p:cNvSpPr/>
          <p:nvPr/>
        </p:nvSpPr>
        <p:spPr>
          <a:xfrm>
            <a:off x="7742925" y="5756325"/>
            <a:ext cx="942000" cy="906900"/>
          </a:xfrm>
          <a:prstGeom prst="ellipse">
            <a:avLst/>
          </a:prstGeom>
          <a:noFill/>
          <a:ln cap="flat" cmpd="sng" w="38100">
            <a:solidFill>
              <a:srgbClr val="7C92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25"/>
          <p:cNvSpPr/>
          <p:nvPr/>
        </p:nvSpPr>
        <p:spPr>
          <a:xfrm rot="293422">
            <a:off x="1604531" y="4373379"/>
            <a:ext cx="2579490" cy="1795315"/>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latin typeface="Comfortaa"/>
                <a:ea typeface="Comfortaa"/>
                <a:cs typeface="Comfortaa"/>
                <a:sym typeface="Comfortaa"/>
              </a:rPr>
              <a:t>¿Qué color es?</a:t>
            </a:r>
            <a:endParaRPr b="1" sz="2400">
              <a:latin typeface="Comfortaa"/>
              <a:ea typeface="Comfortaa"/>
              <a:cs typeface="Comfortaa"/>
              <a:sym typeface="Comfortaa"/>
            </a:endParaRPr>
          </a:p>
          <a:p>
            <a:pPr indent="0" lvl="0" marL="0" marR="0" rtl="0" algn="ctr">
              <a:spcBef>
                <a:spcPts val="0"/>
              </a:spcBef>
              <a:spcAft>
                <a:spcPts val="0"/>
              </a:spcAft>
              <a:buNone/>
            </a:pPr>
            <a:r>
              <a:rPr i="1" lang="es-ES" sz="1600">
                <a:latin typeface="Comfortaa"/>
                <a:ea typeface="Comfortaa"/>
                <a:cs typeface="Comfortaa"/>
                <a:sym typeface="Comfortaa"/>
              </a:rPr>
              <a:t>What color is this?</a:t>
            </a:r>
            <a:endParaRPr i="1" sz="1600">
              <a:latin typeface="Comfortaa"/>
              <a:ea typeface="Comfortaa"/>
              <a:cs typeface="Comfortaa"/>
              <a:sym typeface="Comfortaa"/>
            </a:endParaRPr>
          </a:p>
        </p:txBody>
      </p:sp>
      <p:sp>
        <p:nvSpPr>
          <p:cNvPr id="862" name="Google Shape;862;p2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63" name="Google Shape;863;p2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2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¡REPASEMOS!</a:t>
            </a:r>
            <a:endParaRPr sz="4200"/>
          </a:p>
        </p:txBody>
      </p:sp>
      <p:sp>
        <p:nvSpPr>
          <p:cNvPr id="865" name="Google Shape;865;p25"/>
          <p:cNvSpPr txBox="1"/>
          <p:nvPr/>
        </p:nvSpPr>
        <p:spPr>
          <a:xfrm>
            <a:off x="510450" y="2491725"/>
            <a:ext cx="4904700" cy="14082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We are going to describe our favorite animals...so we need to recall our numbers, colors, and body parts!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866" name="Google Shape;866;p25"/>
          <p:cNvSpPr/>
          <p:nvPr/>
        </p:nvSpPr>
        <p:spPr>
          <a:xfrm rot="-690895">
            <a:off x="1914380" y="4047763"/>
            <a:ext cx="575585" cy="56532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67" name="Google Shape;867;p25"/>
          <p:cNvSpPr/>
          <p:nvPr/>
        </p:nvSpPr>
        <p:spPr>
          <a:xfrm>
            <a:off x="7287596" y="4363334"/>
            <a:ext cx="1654500" cy="1064400"/>
          </a:xfrm>
          <a:prstGeom prst="heptagon">
            <a:avLst>
              <a:gd fmla="val 102572" name="hf"/>
              <a:gd fmla="val 105210" name="vf"/>
            </a:avLst>
          </a:prstGeom>
          <a:solidFill>
            <a:srgbClr val="FF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5"/>
          <p:cNvSpPr/>
          <p:nvPr/>
        </p:nvSpPr>
        <p:spPr>
          <a:xfrm>
            <a:off x="9499171" y="4371106"/>
            <a:ext cx="1654500" cy="1064400"/>
          </a:xfrm>
          <a:prstGeom prst="heptagon">
            <a:avLst>
              <a:gd fmla="val 102572" name="hf"/>
              <a:gd fmla="val 105210" name="vf"/>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5"/>
          <p:cNvSpPr/>
          <p:nvPr/>
        </p:nvSpPr>
        <p:spPr>
          <a:xfrm>
            <a:off x="7287596" y="5640160"/>
            <a:ext cx="1654500" cy="1064400"/>
          </a:xfrm>
          <a:prstGeom prst="heptagon">
            <a:avLst>
              <a:gd fmla="val 102572" name="hf"/>
              <a:gd fmla="val 105210" name="vf"/>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5"/>
          <p:cNvSpPr/>
          <p:nvPr/>
        </p:nvSpPr>
        <p:spPr>
          <a:xfrm>
            <a:off x="9544388" y="5640160"/>
            <a:ext cx="1654500" cy="1064400"/>
          </a:xfrm>
          <a:prstGeom prst="heptagon">
            <a:avLst>
              <a:gd fmla="val 102572" name="hf"/>
              <a:gd fmla="val 105210" name="vf"/>
            </a:avLst>
          </a:prstGeom>
          <a:solidFill>
            <a:srgbClr val="00FF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5"/>
          <p:cNvSpPr/>
          <p:nvPr/>
        </p:nvSpPr>
        <p:spPr>
          <a:xfrm>
            <a:off x="9499163" y="1503319"/>
            <a:ext cx="1654500" cy="1064400"/>
          </a:xfrm>
          <a:prstGeom prst="heptagon">
            <a:avLst>
              <a:gd fmla="val 102572" name="hf"/>
              <a:gd fmla="val 105210" name="vf"/>
            </a:avLst>
          </a:prstGeom>
          <a:solidFill>
            <a:srgbClr val="00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5"/>
          <p:cNvSpPr/>
          <p:nvPr/>
        </p:nvSpPr>
        <p:spPr>
          <a:xfrm>
            <a:off x="9499163" y="2873328"/>
            <a:ext cx="1654500" cy="1064400"/>
          </a:xfrm>
          <a:prstGeom prst="heptagon">
            <a:avLst>
              <a:gd fmla="val 102572" name="hf"/>
              <a:gd fmla="val 105210" name="vf"/>
            </a:avLst>
          </a:prstGeom>
          <a:solidFill>
            <a:srgbClr val="FF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5"/>
          <p:cNvSpPr/>
          <p:nvPr/>
        </p:nvSpPr>
        <p:spPr>
          <a:xfrm>
            <a:off x="7287588" y="226500"/>
            <a:ext cx="1654500" cy="1064400"/>
          </a:xfrm>
          <a:prstGeom prst="heptagon">
            <a:avLst>
              <a:gd fmla="val 102572" name="hf"/>
              <a:gd fmla="val 105210" name="vf"/>
            </a:avLst>
          </a:prstGeom>
          <a:solidFill>
            <a:srgbClr val="FF99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5"/>
          <p:cNvSpPr/>
          <p:nvPr/>
        </p:nvSpPr>
        <p:spPr>
          <a:xfrm>
            <a:off x="9499163" y="234271"/>
            <a:ext cx="1654500" cy="1064400"/>
          </a:xfrm>
          <a:prstGeom prst="heptagon">
            <a:avLst>
              <a:gd fmla="val 102572" name="hf"/>
              <a:gd fmla="val 105210" name="vf"/>
            </a:avLst>
          </a:prstGeom>
          <a:solidFill>
            <a:srgbClr val="85200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5"/>
          <p:cNvSpPr/>
          <p:nvPr/>
        </p:nvSpPr>
        <p:spPr>
          <a:xfrm>
            <a:off x="7287588" y="1503325"/>
            <a:ext cx="1654500" cy="1064400"/>
          </a:xfrm>
          <a:prstGeom prst="heptagon">
            <a:avLst>
              <a:gd fmla="val 102572" name="hf"/>
              <a:gd fmla="val 105210" name="vf"/>
            </a:avLst>
          </a:prstGeom>
          <a:solidFill>
            <a:srgbClr val="99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5"/>
          <p:cNvSpPr/>
          <p:nvPr/>
        </p:nvSpPr>
        <p:spPr>
          <a:xfrm>
            <a:off x="7287588" y="2873324"/>
            <a:ext cx="1654500" cy="1064400"/>
          </a:xfrm>
          <a:prstGeom prst="heptagon">
            <a:avLst>
              <a:gd fmla="val 102572" name="hf"/>
              <a:gd fmla="val 105210" name="vf"/>
            </a:avLst>
          </a:prstGeom>
          <a:solidFill>
            <a:srgbClr val="FFFF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26">
            <a:hlinkClick r:id="rId3"/>
          </p:cNvPr>
          <p:cNvPicPr preferRelativeResize="0"/>
          <p:nvPr/>
        </p:nvPicPr>
        <p:blipFill>
          <a:blip r:embed="rId4">
            <a:alphaModFix/>
          </a:blip>
          <a:stretch>
            <a:fillRect/>
          </a:stretch>
        </p:blipFill>
        <p:spPr>
          <a:xfrm>
            <a:off x="2003875" y="2644050"/>
            <a:ext cx="2705850" cy="3427400"/>
          </a:xfrm>
          <a:prstGeom prst="rect">
            <a:avLst/>
          </a:prstGeom>
          <a:noFill/>
          <a:ln>
            <a:noFill/>
          </a:ln>
        </p:spPr>
      </p:pic>
      <p:sp>
        <p:nvSpPr>
          <p:cNvPr id="882" name="Google Shape;882;p26"/>
          <p:cNvSpPr txBox="1"/>
          <p:nvPr>
            <p:ph idx="1" type="subTitle"/>
          </p:nvPr>
        </p:nvSpPr>
        <p:spPr>
          <a:xfrm>
            <a:off x="6628800" y="11755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6"/>
          <p:cNvSpPr txBox="1"/>
          <p:nvPr>
            <p:ph idx="2" type="subTitle"/>
          </p:nvPr>
        </p:nvSpPr>
        <p:spPr>
          <a:xfrm>
            <a:off x="6628800" y="3248100"/>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6"/>
          <p:cNvSpPr txBox="1"/>
          <p:nvPr>
            <p:ph idx="3" type="subTitle"/>
          </p:nvPr>
        </p:nvSpPr>
        <p:spPr>
          <a:xfrm>
            <a:off x="6610425" y="54836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27">
            <a:hlinkClick r:id="rId3"/>
          </p:cNvPr>
          <p:cNvPicPr preferRelativeResize="0"/>
          <p:nvPr/>
        </p:nvPicPr>
        <p:blipFill>
          <a:blip r:embed="rId4">
            <a:alphaModFix/>
          </a:blip>
          <a:stretch>
            <a:fillRect/>
          </a:stretch>
        </p:blipFill>
        <p:spPr>
          <a:xfrm>
            <a:off x="1828721" y="2563832"/>
            <a:ext cx="2831430" cy="3272645"/>
          </a:xfrm>
          <a:prstGeom prst="rect">
            <a:avLst/>
          </a:prstGeom>
          <a:noFill/>
          <a:ln>
            <a:noFill/>
          </a:ln>
        </p:spPr>
      </p:pic>
      <p:sp>
        <p:nvSpPr>
          <p:cNvPr id="890" name="Google Shape;890;p27"/>
          <p:cNvSpPr txBox="1"/>
          <p:nvPr>
            <p:ph idx="1" type="subTitle"/>
          </p:nvPr>
        </p:nvSpPr>
        <p:spPr>
          <a:xfrm>
            <a:off x="6628800" y="11755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7"/>
          <p:cNvSpPr txBox="1"/>
          <p:nvPr>
            <p:ph idx="2" type="subTitle"/>
          </p:nvPr>
        </p:nvSpPr>
        <p:spPr>
          <a:xfrm>
            <a:off x="6628800" y="3248100"/>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txBox="1"/>
          <p:nvPr>
            <p:ph idx="3" type="subTitle"/>
          </p:nvPr>
        </p:nvSpPr>
        <p:spPr>
          <a:xfrm>
            <a:off x="6610425" y="54836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28"/>
          <p:cNvSpPr txBox="1"/>
          <p:nvPr>
            <p:ph idx="1" type="subTitle"/>
          </p:nvPr>
        </p:nvSpPr>
        <p:spPr>
          <a:xfrm>
            <a:off x="6628800" y="11755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8"/>
          <p:cNvSpPr txBox="1"/>
          <p:nvPr>
            <p:ph idx="2" type="subTitle"/>
          </p:nvPr>
        </p:nvSpPr>
        <p:spPr>
          <a:xfrm>
            <a:off x="6628800" y="3248100"/>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8"/>
          <p:cNvSpPr txBox="1"/>
          <p:nvPr>
            <p:ph idx="3" type="subTitle"/>
          </p:nvPr>
        </p:nvSpPr>
        <p:spPr>
          <a:xfrm>
            <a:off x="6610425" y="54836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00" name="Google Shape;900;p28">
            <a:hlinkClick r:id="rId3"/>
          </p:cNvPr>
          <p:cNvPicPr preferRelativeResize="0"/>
          <p:nvPr/>
        </p:nvPicPr>
        <p:blipFill>
          <a:blip r:embed="rId4">
            <a:alphaModFix/>
          </a:blip>
          <a:stretch>
            <a:fillRect/>
          </a:stretch>
        </p:blipFill>
        <p:spPr>
          <a:xfrm>
            <a:off x="2016100" y="2588000"/>
            <a:ext cx="2862425" cy="331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29"/>
          <p:cNvSpPr txBox="1"/>
          <p:nvPr>
            <p:ph idx="1" type="subTitle"/>
          </p:nvPr>
        </p:nvSpPr>
        <p:spPr>
          <a:xfrm>
            <a:off x="6628800" y="11755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9"/>
          <p:cNvSpPr txBox="1"/>
          <p:nvPr>
            <p:ph idx="2" type="subTitle"/>
          </p:nvPr>
        </p:nvSpPr>
        <p:spPr>
          <a:xfrm>
            <a:off x="6628800" y="3248100"/>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9"/>
          <p:cNvSpPr txBox="1"/>
          <p:nvPr>
            <p:ph idx="3" type="subTitle"/>
          </p:nvPr>
        </p:nvSpPr>
        <p:spPr>
          <a:xfrm>
            <a:off x="6610425" y="54836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08" name="Google Shape;908;p29">
            <a:hlinkClick r:id="rId3"/>
          </p:cNvPr>
          <p:cNvPicPr preferRelativeResize="0"/>
          <p:nvPr/>
        </p:nvPicPr>
        <p:blipFill>
          <a:blip r:embed="rId4">
            <a:alphaModFix/>
          </a:blip>
          <a:stretch>
            <a:fillRect/>
          </a:stretch>
        </p:blipFill>
        <p:spPr>
          <a:xfrm>
            <a:off x="2215150" y="2702775"/>
            <a:ext cx="2335050" cy="2983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30"/>
          <p:cNvSpPr/>
          <p:nvPr/>
        </p:nvSpPr>
        <p:spPr>
          <a:xfrm>
            <a:off x="6747396" y="1627034"/>
            <a:ext cx="4831500" cy="40377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14" name="Google Shape;914;p30"/>
          <p:cNvSpPr/>
          <p:nvPr/>
        </p:nvSpPr>
        <p:spPr>
          <a:xfrm rot="496418">
            <a:off x="6843061" y="1483709"/>
            <a:ext cx="4640700" cy="4761483"/>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15" name="Google Shape;915;p30"/>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16" name="Google Shape;916;p3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17" name="Google Shape;917;p3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nota cultural</a:t>
            </a:r>
            <a:endParaRPr sz="4200"/>
          </a:p>
        </p:txBody>
      </p:sp>
      <p:sp>
        <p:nvSpPr>
          <p:cNvPr id="918" name="Google Shape;918;p30"/>
          <p:cNvSpPr txBox="1"/>
          <p:nvPr/>
        </p:nvSpPr>
        <p:spPr>
          <a:xfrm>
            <a:off x="532125" y="2602325"/>
            <a:ext cx="5003400" cy="37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700">
                <a:solidFill>
                  <a:schemeClr val="dk1"/>
                </a:solidFill>
                <a:latin typeface="Patrick Hand"/>
                <a:ea typeface="Patrick Hand"/>
                <a:cs typeface="Patrick Hand"/>
                <a:sym typeface="Patrick Hand"/>
              </a:rPr>
              <a:t>How do we make dog, cat, pig, horse, and cow sounds in English?</a:t>
            </a:r>
            <a:endParaRPr sz="27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7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lang="es-ES" sz="2700">
                <a:solidFill>
                  <a:schemeClr val="dk1"/>
                </a:solidFill>
                <a:latin typeface="Patrick Hand"/>
                <a:ea typeface="Patrick Hand"/>
                <a:cs typeface="Patrick Hand"/>
                <a:sym typeface="Patrick Hand"/>
              </a:rPr>
              <a:t>Did you know that in other countries, people make different noises? In Spain, a dow says, guau-guau, birds say pío-pío and the rooster says cu-curru-cu-cú</a:t>
            </a:r>
            <a:endParaRPr sz="27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7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700">
                <a:solidFill>
                  <a:schemeClr val="dk1"/>
                </a:solidFill>
                <a:latin typeface="Patrick Hand"/>
                <a:ea typeface="Patrick Hand"/>
                <a:cs typeface="Patrick Hand"/>
                <a:sym typeface="Patrick Hand"/>
              </a:rPr>
              <a:t>Why do you think that is?</a:t>
            </a:r>
            <a:endParaRPr b="1" sz="27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1800">
              <a:solidFill>
                <a:schemeClr val="dk1"/>
              </a:solidFill>
              <a:latin typeface="Patrick Hand"/>
              <a:ea typeface="Patrick Hand"/>
              <a:cs typeface="Patrick Hand"/>
              <a:sym typeface="Patrick Hand"/>
            </a:endParaRPr>
          </a:p>
        </p:txBody>
      </p:sp>
      <p:pic>
        <p:nvPicPr>
          <p:cNvPr descr="What does the pig say (in German)&#10;Post to Facebook: http://on.fb.me/19QroDd&#10;Like BuzzFeedVideo on Facebook: http://on.fb.me/1ilcE7k&#10;Post to Twitter: http://bit.ly/19QrsD0&#10;&#10;&#10;SONG- https://soundcloud.com/amber-tunes/dance-of-a-clowns&#10;&#10;SOURCES - http://en.wikipedia.org/wiki/Cross-linguistic_onomatopoeias&#10;http://www.esl-languages.com/en/animal-sounds.htm&#10;&#10;Actors&#10;Korean- Jenni Kim&#10;&#10;Chinese - Pam Lin&#10;&#10;Japanese - Akane Morinishi&#10;&#10;Spanish - Raul Fernandez&#10;&#10;German - Marianne Bourg&#10;&#10;&#10;Flickr &#10;Rooster -  http://www.flickr.com/photos/77856868@N04/8624462181&#10;Lennart Tange&#10;&#10;Cat - http://www.flickr.com/photos/11250735@N07/8560840635/&#10;zaimoku_woodpile&#10;&#10;pig - http://www.flickr.com/photos/76929828@N00/428341583/&#10;The Pug Father&#10;&#10;Frog - http://www.flickr.com/photos/98418183@N06/9490584567&#10;Vlastimil Koutecký&#10;&#10;Mouse - http://www.flickr.com/photos/99287245@N00/1662220271&#10;Todd Huffman&#10;&#10;Bird - http://www.flickr.com/photos/93242958@N00/6882600639&#10;Derek Keats&#10;&#10;Dog - http://www.flickr.com/photos/72825507@N00/4472751860&#10;&#10;Horse - http://www.flickr.com/photos/88876166@N00/5599938129&#10;Phil Roeder&#10;&#10;Duck - http://www.flickr.com/photos/26782864@N00/1560054056&#10;William Warby" id="919" name="Google Shape;919;p30" title="How Do Animals Sound In Other Languages?">
            <a:hlinkClick r:id="rId3"/>
          </p:cNvPr>
          <p:cNvPicPr preferRelativeResize="0"/>
          <p:nvPr/>
        </p:nvPicPr>
        <p:blipFill>
          <a:blip r:embed="rId4">
            <a:alphaModFix/>
          </a:blip>
          <a:stretch>
            <a:fillRect/>
          </a:stretch>
        </p:blipFill>
        <p:spPr>
          <a:xfrm>
            <a:off x="6877400" y="1714500"/>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31"/>
          <p:cNvSpPr/>
          <p:nvPr/>
        </p:nvSpPr>
        <p:spPr>
          <a:xfrm>
            <a:off x="693650" y="2869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5" name="Google Shape;925;p31"/>
          <p:cNvSpPr/>
          <p:nvPr/>
        </p:nvSpPr>
        <p:spPr>
          <a:xfrm>
            <a:off x="499975" y="3506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6" name="Google Shape;926;p31"/>
          <p:cNvSpPr txBox="1"/>
          <p:nvPr/>
        </p:nvSpPr>
        <p:spPr>
          <a:xfrm>
            <a:off x="596925" y="3506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Nicaragua </a:t>
            </a:r>
            <a:endParaRPr b="1" sz="4000">
              <a:latin typeface="Amatic SC"/>
              <a:ea typeface="Amatic SC"/>
              <a:cs typeface="Amatic SC"/>
              <a:sym typeface="Amatic SC"/>
            </a:endParaRPr>
          </a:p>
        </p:txBody>
      </p:sp>
      <p:sp>
        <p:nvSpPr>
          <p:cNvPr id="927" name="Google Shape;927;p31"/>
          <p:cNvSpPr txBox="1"/>
          <p:nvPr/>
        </p:nvSpPr>
        <p:spPr>
          <a:xfrm>
            <a:off x="499075" y="1575000"/>
            <a:ext cx="5003400" cy="283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700">
                <a:solidFill>
                  <a:schemeClr val="dk1"/>
                </a:solidFill>
                <a:latin typeface="Patrick Hand"/>
                <a:ea typeface="Patrick Hand"/>
                <a:cs typeface="Patrick Hand"/>
                <a:sym typeface="Patrick Hand"/>
              </a:rPr>
              <a:t>Did you know that Nicaragua has the only </a:t>
            </a:r>
            <a:r>
              <a:rPr lang="es-ES" sz="2700">
                <a:solidFill>
                  <a:schemeClr val="dk1"/>
                </a:solidFill>
                <a:latin typeface="Patrick Hand"/>
                <a:ea typeface="Patrick Hand"/>
                <a:cs typeface="Patrick Hand"/>
                <a:sym typeface="Patrick Hand"/>
              </a:rPr>
              <a:t>freshwater</a:t>
            </a:r>
            <a:r>
              <a:rPr lang="es-ES" sz="2700">
                <a:solidFill>
                  <a:schemeClr val="dk1"/>
                </a:solidFill>
                <a:latin typeface="Patrick Hand"/>
                <a:ea typeface="Patrick Hand"/>
                <a:cs typeface="Patrick Hand"/>
                <a:sym typeface="Patrick Hand"/>
              </a:rPr>
              <a:t> lake in the world with sharks in it? The Nicaraguans call Lake Nicaragua “the sweet sea” (Colcibola)  </a:t>
            </a:r>
            <a:r>
              <a:rPr lang="es-ES" sz="2700">
                <a:solidFill>
                  <a:schemeClr val="dk1"/>
                </a:solidFill>
                <a:latin typeface="Patrick Hand"/>
                <a:ea typeface="Patrick Hand"/>
                <a:cs typeface="Patrick Hand"/>
                <a:sym typeface="Patrick Hand"/>
              </a:rPr>
              <a:t>because</a:t>
            </a:r>
            <a:r>
              <a:rPr lang="es-ES" sz="2700">
                <a:solidFill>
                  <a:schemeClr val="dk1"/>
                </a:solidFill>
                <a:latin typeface="Patrick Hand"/>
                <a:ea typeface="Patrick Hand"/>
                <a:cs typeface="Patrick Hand"/>
                <a:sym typeface="Patrick Hand"/>
              </a:rPr>
              <a:t> the lake has everything that makes up the sea...except the salt! Do you know the Spanish word for shark? It also has over 400 islands...and the island Ometepe has 2 volcanoes on it!</a:t>
            </a:r>
            <a:endParaRPr sz="27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1800">
              <a:solidFill>
                <a:schemeClr val="dk1"/>
              </a:solidFill>
              <a:latin typeface="Patrick Hand"/>
              <a:ea typeface="Patrick Hand"/>
              <a:cs typeface="Patrick Hand"/>
              <a:sym typeface="Patrick Hand"/>
            </a:endParaRPr>
          </a:p>
        </p:txBody>
      </p:sp>
      <p:sp>
        <p:nvSpPr>
          <p:cNvPr id="928" name="Google Shape;928;p31"/>
          <p:cNvSpPr/>
          <p:nvPr/>
        </p:nvSpPr>
        <p:spPr>
          <a:xfrm>
            <a:off x="6742176" y="591881"/>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9" name="Google Shape;929;p31"/>
          <p:cNvSpPr/>
          <p:nvPr/>
        </p:nvSpPr>
        <p:spPr>
          <a:xfrm rot="431283">
            <a:off x="6803845" y="513301"/>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930" name="Google Shape;930;p31"/>
          <p:cNvPicPr preferRelativeResize="0"/>
          <p:nvPr/>
        </p:nvPicPr>
        <p:blipFill>
          <a:blip r:embed="rId3">
            <a:alphaModFix/>
          </a:blip>
          <a:stretch>
            <a:fillRect/>
          </a:stretch>
        </p:blipFill>
        <p:spPr>
          <a:xfrm>
            <a:off x="6833325" y="739225"/>
            <a:ext cx="2453950" cy="1829300"/>
          </a:xfrm>
          <a:prstGeom prst="rect">
            <a:avLst/>
          </a:prstGeom>
          <a:noFill/>
          <a:ln>
            <a:noFill/>
          </a:ln>
        </p:spPr>
      </p:pic>
      <p:sp>
        <p:nvSpPr>
          <p:cNvPr id="931" name="Google Shape;931;p31"/>
          <p:cNvSpPr/>
          <p:nvPr/>
        </p:nvSpPr>
        <p:spPr>
          <a:xfrm>
            <a:off x="8728901" y="2594981"/>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2" name="Google Shape;932;p31"/>
          <p:cNvSpPr/>
          <p:nvPr/>
        </p:nvSpPr>
        <p:spPr>
          <a:xfrm rot="431283">
            <a:off x="8790570" y="2516401"/>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933" name="Google Shape;933;p31"/>
          <p:cNvPicPr preferRelativeResize="0"/>
          <p:nvPr/>
        </p:nvPicPr>
        <p:blipFill>
          <a:blip r:embed="rId4">
            <a:alphaModFix/>
          </a:blip>
          <a:stretch>
            <a:fillRect/>
          </a:stretch>
        </p:blipFill>
        <p:spPr>
          <a:xfrm>
            <a:off x="8621750" y="2448525"/>
            <a:ext cx="2855600" cy="2141700"/>
          </a:xfrm>
          <a:prstGeom prst="rect">
            <a:avLst/>
          </a:prstGeom>
          <a:noFill/>
          <a:ln>
            <a:noFill/>
          </a:ln>
        </p:spPr>
      </p:pic>
      <p:sp>
        <p:nvSpPr>
          <p:cNvPr id="934" name="Google Shape;934;p31"/>
          <p:cNvSpPr/>
          <p:nvPr/>
        </p:nvSpPr>
        <p:spPr>
          <a:xfrm>
            <a:off x="6849326" y="4168556"/>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5" name="Google Shape;935;p31"/>
          <p:cNvSpPr/>
          <p:nvPr/>
        </p:nvSpPr>
        <p:spPr>
          <a:xfrm rot="431283">
            <a:off x="6910995" y="4089976"/>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936" name="Google Shape;936;p31">
            <a:hlinkClick r:id="rId5"/>
          </p:cNvPr>
          <p:cNvPicPr preferRelativeResize="0"/>
          <p:nvPr/>
        </p:nvPicPr>
        <p:blipFill>
          <a:blip r:embed="rId6">
            <a:alphaModFix/>
          </a:blip>
          <a:stretch>
            <a:fillRect/>
          </a:stretch>
        </p:blipFill>
        <p:spPr>
          <a:xfrm>
            <a:off x="6567013" y="4018575"/>
            <a:ext cx="2986579" cy="2141701"/>
          </a:xfrm>
          <a:prstGeom prst="rect">
            <a:avLst/>
          </a:prstGeom>
          <a:noFill/>
          <a:ln>
            <a:noFill/>
          </a:ln>
        </p:spPr>
      </p:pic>
      <p:sp>
        <p:nvSpPr>
          <p:cNvPr id="937" name="Google Shape;937;p31"/>
          <p:cNvSpPr/>
          <p:nvPr/>
        </p:nvSpPr>
        <p:spPr>
          <a:xfrm rot="-1508476">
            <a:off x="6849375" y="5932534"/>
            <a:ext cx="1085320" cy="69961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ES"/>
              <a:t>click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32"/>
          <p:cNvSpPr/>
          <p:nvPr/>
        </p:nvSpPr>
        <p:spPr>
          <a:xfrm>
            <a:off x="693650" y="2869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43" name="Google Shape;943;p32"/>
          <p:cNvSpPr/>
          <p:nvPr/>
        </p:nvSpPr>
        <p:spPr>
          <a:xfrm>
            <a:off x="499975" y="3506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44" name="Google Shape;944;p32"/>
          <p:cNvSpPr txBox="1"/>
          <p:nvPr/>
        </p:nvSpPr>
        <p:spPr>
          <a:xfrm>
            <a:off x="596925" y="3506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Weird foods</a:t>
            </a:r>
            <a:endParaRPr b="1" sz="4000">
              <a:latin typeface="Amatic SC"/>
              <a:ea typeface="Amatic SC"/>
              <a:cs typeface="Amatic SC"/>
              <a:sym typeface="Amatic SC"/>
            </a:endParaRPr>
          </a:p>
        </p:txBody>
      </p:sp>
      <p:sp>
        <p:nvSpPr>
          <p:cNvPr id="945" name="Google Shape;945;p32"/>
          <p:cNvSpPr txBox="1"/>
          <p:nvPr/>
        </p:nvSpPr>
        <p:spPr>
          <a:xfrm>
            <a:off x="499075" y="1575000"/>
            <a:ext cx="5003400" cy="2836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rPr b="1" lang="es-ES" sz="2400">
                <a:solidFill>
                  <a:schemeClr val="dk1"/>
                </a:solidFill>
                <a:latin typeface="Patrick Hand"/>
                <a:ea typeface="Patrick Hand"/>
                <a:cs typeface="Patrick Hand"/>
                <a:sym typeface="Patrick Hand"/>
              </a:rPr>
              <a:t>Guinea pig</a:t>
            </a:r>
            <a:r>
              <a:rPr lang="es-ES" sz="2400">
                <a:solidFill>
                  <a:schemeClr val="dk1"/>
                </a:solidFill>
                <a:latin typeface="Patrick Hand"/>
                <a:ea typeface="Patrick Hand"/>
                <a:cs typeface="Patrick Hand"/>
                <a:sym typeface="Patrick Hand"/>
              </a:rPr>
              <a:t> (cuy or conejillo de indias) is really common eaten in Ecuador, Peru, and Bolivia. </a:t>
            </a:r>
            <a:endParaRPr sz="2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rPr b="1" lang="es-ES" sz="2400">
                <a:solidFill>
                  <a:schemeClr val="dk1"/>
                </a:solidFill>
                <a:latin typeface="Patrick Hand"/>
                <a:ea typeface="Patrick Hand"/>
                <a:cs typeface="Patrick Hand"/>
                <a:sym typeface="Patrick Hand"/>
              </a:rPr>
              <a:t>Fried grasshoppers </a:t>
            </a:r>
            <a:r>
              <a:rPr lang="es-ES" sz="2400">
                <a:solidFill>
                  <a:schemeClr val="dk1"/>
                </a:solidFill>
                <a:latin typeface="Patrick Hand"/>
                <a:ea typeface="Patrick Hand"/>
                <a:cs typeface="Patrick Hand"/>
                <a:sym typeface="Patrick Hand"/>
              </a:rPr>
              <a:t>(chapulines) are a popular treat found in markets (mercados) in Mexico. </a:t>
            </a:r>
            <a:endParaRPr sz="2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4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rPr b="1" lang="es-ES" sz="2400">
                <a:solidFill>
                  <a:schemeClr val="dk1"/>
                </a:solidFill>
                <a:latin typeface="Patrick Hand"/>
                <a:ea typeface="Patrick Hand"/>
                <a:cs typeface="Patrick Hand"/>
                <a:sym typeface="Patrick Hand"/>
              </a:rPr>
              <a:t>Would you be brave enough to try these foods?</a:t>
            </a:r>
            <a:endParaRPr b="1" sz="2400">
              <a:solidFill>
                <a:schemeClr val="dk1"/>
              </a:solidFill>
              <a:latin typeface="Patrick Hand"/>
              <a:ea typeface="Patrick Hand"/>
              <a:cs typeface="Patrick Hand"/>
              <a:sym typeface="Patrick Hand"/>
            </a:endParaRPr>
          </a:p>
        </p:txBody>
      </p:sp>
      <p:sp>
        <p:nvSpPr>
          <p:cNvPr id="946" name="Google Shape;946;p32"/>
          <p:cNvSpPr/>
          <p:nvPr/>
        </p:nvSpPr>
        <p:spPr>
          <a:xfrm>
            <a:off x="6742176" y="591881"/>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47" name="Google Shape;947;p32"/>
          <p:cNvSpPr/>
          <p:nvPr/>
        </p:nvSpPr>
        <p:spPr>
          <a:xfrm rot="431283">
            <a:off x="6803845" y="513301"/>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48" name="Google Shape;948;p32"/>
          <p:cNvSpPr/>
          <p:nvPr/>
        </p:nvSpPr>
        <p:spPr>
          <a:xfrm>
            <a:off x="8728901" y="2594981"/>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49" name="Google Shape;949;p32"/>
          <p:cNvSpPr/>
          <p:nvPr/>
        </p:nvSpPr>
        <p:spPr>
          <a:xfrm rot="431283">
            <a:off x="8790570" y="2516401"/>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50" name="Google Shape;950;p32"/>
          <p:cNvSpPr/>
          <p:nvPr/>
        </p:nvSpPr>
        <p:spPr>
          <a:xfrm>
            <a:off x="6849326" y="4168556"/>
            <a:ext cx="2930700" cy="2124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51" name="Google Shape;951;p32"/>
          <p:cNvSpPr/>
          <p:nvPr/>
        </p:nvSpPr>
        <p:spPr>
          <a:xfrm rot="431283">
            <a:off x="6910995" y="4089976"/>
            <a:ext cx="2807565" cy="2511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952" name="Google Shape;952;p32"/>
          <p:cNvPicPr preferRelativeResize="0"/>
          <p:nvPr/>
        </p:nvPicPr>
        <p:blipFill>
          <a:blip r:embed="rId3">
            <a:alphaModFix/>
          </a:blip>
          <a:stretch>
            <a:fillRect/>
          </a:stretch>
        </p:blipFill>
        <p:spPr>
          <a:xfrm>
            <a:off x="6536813" y="286925"/>
            <a:ext cx="3555725" cy="2003100"/>
          </a:xfrm>
          <a:prstGeom prst="rect">
            <a:avLst/>
          </a:prstGeom>
          <a:noFill/>
          <a:ln>
            <a:noFill/>
          </a:ln>
        </p:spPr>
      </p:pic>
      <p:pic>
        <p:nvPicPr>
          <p:cNvPr id="953" name="Google Shape;953;p32"/>
          <p:cNvPicPr preferRelativeResize="0"/>
          <p:nvPr/>
        </p:nvPicPr>
        <p:blipFill>
          <a:blip r:embed="rId4">
            <a:alphaModFix/>
          </a:blip>
          <a:stretch>
            <a:fillRect/>
          </a:stretch>
        </p:blipFill>
        <p:spPr>
          <a:xfrm>
            <a:off x="6536825" y="4411500"/>
            <a:ext cx="3805051" cy="2141700"/>
          </a:xfrm>
          <a:prstGeom prst="rect">
            <a:avLst/>
          </a:prstGeom>
          <a:noFill/>
          <a:ln>
            <a:noFill/>
          </a:ln>
        </p:spPr>
      </p:pic>
      <p:pic>
        <p:nvPicPr>
          <p:cNvPr id="954" name="Google Shape;954;p32"/>
          <p:cNvPicPr preferRelativeResize="0"/>
          <p:nvPr/>
        </p:nvPicPr>
        <p:blipFill>
          <a:blip r:embed="rId5">
            <a:alphaModFix/>
          </a:blip>
          <a:stretch>
            <a:fillRect/>
          </a:stretch>
        </p:blipFill>
        <p:spPr>
          <a:xfrm>
            <a:off x="9112650" y="2197925"/>
            <a:ext cx="2290588" cy="2141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5">
            <a:hlinkClick r:id="rId3"/>
          </p:cNvPr>
          <p:cNvPicPr preferRelativeResize="0"/>
          <p:nvPr/>
        </p:nvPicPr>
        <p:blipFill rotWithShape="1">
          <a:blip r:embed="rId4">
            <a:alphaModFix/>
          </a:blip>
          <a:srcRect b="1816" l="3123" r="5006" t="0"/>
          <a:stretch/>
        </p:blipFill>
        <p:spPr>
          <a:xfrm>
            <a:off x="6662775" y="1035400"/>
            <a:ext cx="5254500" cy="5223900"/>
          </a:xfrm>
          <a:prstGeom prst="ellipse">
            <a:avLst/>
          </a:prstGeom>
          <a:noFill/>
          <a:ln>
            <a:noFill/>
          </a:ln>
        </p:spPr>
      </p:pic>
      <p:sp>
        <p:nvSpPr>
          <p:cNvPr id="720" name="Google Shape;720;p1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21" name="Google Shape;721;p1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22" name="Google Shape;722;p1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723" name="Google Shape;723;p15"/>
          <p:cNvSpPr txBox="1"/>
          <p:nvPr/>
        </p:nvSpPr>
        <p:spPr>
          <a:xfrm>
            <a:off x="581475" y="2663525"/>
            <a:ext cx="4904700" cy="1288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724" name="Google Shape;724;p15"/>
          <p:cNvPicPr preferRelativeResize="0"/>
          <p:nvPr/>
        </p:nvPicPr>
        <p:blipFill>
          <a:blip r:embed="rId5">
            <a:alphaModFix/>
          </a:blip>
          <a:stretch>
            <a:fillRect/>
          </a:stretch>
        </p:blipFill>
        <p:spPr>
          <a:xfrm flipH="1">
            <a:off x="223675" y="4147525"/>
            <a:ext cx="2601175" cy="2601175"/>
          </a:xfrm>
          <a:prstGeom prst="rect">
            <a:avLst/>
          </a:prstGeom>
          <a:noFill/>
          <a:ln>
            <a:noFill/>
          </a:ln>
        </p:spPr>
      </p:pic>
      <p:sp>
        <p:nvSpPr>
          <p:cNvPr id="725" name="Google Shape;725;p15"/>
          <p:cNvSpPr/>
          <p:nvPr/>
        </p:nvSpPr>
        <p:spPr>
          <a:xfrm>
            <a:off x="1589400" y="4147525"/>
            <a:ext cx="2147700" cy="1145400"/>
          </a:xfrm>
          <a:prstGeom prst="wedgeRoundRectCallout">
            <a:avLst>
              <a:gd fmla="val -39720" name="adj1"/>
              <a:gd fmla="val 74998" name="adj2"/>
              <a:gd fmla="val 0" name="adj3"/>
            </a:avLst>
          </a:prstGeom>
          <a:solidFill>
            <a:srgbClr val="C8D2B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000">
                <a:solidFill>
                  <a:schemeClr val="dk1"/>
                </a:solidFill>
                <a:latin typeface="Comfortaa"/>
                <a:ea typeface="Comfortaa"/>
                <a:cs typeface="Comfortaa"/>
                <a:sym typeface="Comfortaa"/>
              </a:rPr>
              <a:t>¡Si se puede!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33"/>
          <p:cNvSpPr/>
          <p:nvPr/>
        </p:nvSpPr>
        <p:spPr>
          <a:xfrm>
            <a:off x="693650" y="2869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0" name="Google Shape;960;p33"/>
          <p:cNvSpPr/>
          <p:nvPr/>
        </p:nvSpPr>
        <p:spPr>
          <a:xfrm>
            <a:off x="499975" y="3506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61" name="Google Shape;961;p33"/>
          <p:cNvSpPr txBox="1"/>
          <p:nvPr/>
        </p:nvSpPr>
        <p:spPr>
          <a:xfrm>
            <a:off x="596925" y="3506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Nicaragua </a:t>
            </a:r>
            <a:endParaRPr b="1" sz="4000">
              <a:latin typeface="Amatic SC"/>
              <a:ea typeface="Amatic SC"/>
              <a:cs typeface="Amatic SC"/>
              <a:sym typeface="Amatic SC"/>
            </a:endParaRPr>
          </a:p>
        </p:txBody>
      </p:sp>
      <p:sp>
        <p:nvSpPr>
          <p:cNvPr id="962" name="Google Shape;962;p33"/>
          <p:cNvSpPr txBox="1"/>
          <p:nvPr/>
        </p:nvSpPr>
        <p:spPr>
          <a:xfrm>
            <a:off x="499075" y="1575000"/>
            <a:ext cx="5003400" cy="1168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s-ES" sz="1800">
                <a:solidFill>
                  <a:schemeClr val="dk1"/>
                </a:solidFill>
                <a:latin typeface="Patrick Hand"/>
                <a:ea typeface="Patrick Hand"/>
                <a:cs typeface="Patrick Hand"/>
                <a:sym typeface="Patrick Hand"/>
              </a:rPr>
              <a:t>Instrucciones: Before you watch the video, fill in the first 2 boxes of the KWL. Fill in the 3rd one after you watch the video.</a:t>
            </a:r>
            <a:endParaRPr sz="1800">
              <a:solidFill>
                <a:schemeClr val="dk1"/>
              </a:solidFill>
              <a:latin typeface="Patrick Hand"/>
              <a:ea typeface="Patrick Hand"/>
              <a:cs typeface="Patrick Hand"/>
              <a:sym typeface="Patrick Hand"/>
            </a:endParaRPr>
          </a:p>
        </p:txBody>
      </p:sp>
      <p:sp>
        <p:nvSpPr>
          <p:cNvPr id="963" name="Google Shape;963;p33"/>
          <p:cNvSpPr txBox="1"/>
          <p:nvPr>
            <p:ph idx="1" type="subTitle"/>
          </p:nvPr>
        </p:nvSpPr>
        <p:spPr>
          <a:xfrm>
            <a:off x="6752225" y="1339875"/>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3"/>
          <p:cNvSpPr txBox="1"/>
          <p:nvPr>
            <p:ph idx="2" type="subTitle"/>
          </p:nvPr>
        </p:nvSpPr>
        <p:spPr>
          <a:xfrm>
            <a:off x="6763350" y="3008725"/>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3"/>
          <p:cNvSpPr txBox="1"/>
          <p:nvPr>
            <p:ph idx="3" type="subTitle"/>
          </p:nvPr>
        </p:nvSpPr>
        <p:spPr>
          <a:xfrm>
            <a:off x="6763350" y="4825000"/>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3"/>
          <p:cNvSpPr/>
          <p:nvPr/>
        </p:nvSpPr>
        <p:spPr>
          <a:xfrm>
            <a:off x="422330" y="3028840"/>
            <a:ext cx="2802900" cy="18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7" name="Google Shape;967;p33"/>
          <p:cNvSpPr/>
          <p:nvPr/>
        </p:nvSpPr>
        <p:spPr>
          <a:xfrm rot="-504181">
            <a:off x="330875" y="2882094"/>
            <a:ext cx="2681082" cy="218409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A tour of Lake Nicaragua near Granada" id="968" name="Google Shape;968;p33" title="Tour of Lake Nicaragua">
            <a:hlinkClick r:id="rId3"/>
          </p:cNvPr>
          <p:cNvPicPr preferRelativeResize="0"/>
          <p:nvPr/>
        </p:nvPicPr>
        <p:blipFill>
          <a:blip r:embed="rId4">
            <a:alphaModFix/>
          </a:blip>
          <a:stretch>
            <a:fillRect/>
          </a:stretch>
        </p:blipFill>
        <p:spPr>
          <a:xfrm>
            <a:off x="422325" y="3050000"/>
            <a:ext cx="2458400" cy="1843800"/>
          </a:xfrm>
          <a:prstGeom prst="rect">
            <a:avLst/>
          </a:prstGeom>
          <a:noFill/>
          <a:ln>
            <a:noFill/>
          </a:ln>
        </p:spPr>
      </p:pic>
      <p:sp>
        <p:nvSpPr>
          <p:cNvPr id="969" name="Google Shape;969;p33"/>
          <p:cNvSpPr/>
          <p:nvPr/>
        </p:nvSpPr>
        <p:spPr>
          <a:xfrm>
            <a:off x="3151655" y="4602615"/>
            <a:ext cx="2802900" cy="18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70" name="Google Shape;970;p33"/>
          <p:cNvSpPr/>
          <p:nvPr/>
        </p:nvSpPr>
        <p:spPr>
          <a:xfrm rot="392051">
            <a:off x="3060175" y="4455912"/>
            <a:ext cx="2681116" cy="2184227"/>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Subscribe for More Awesome Videos 👉 http://bit.ly/YoutubePTL&#10;Where to travel to in Nicaragua in 2017? Here are my top 7 places to visit in Nicaragua for your next trip. This is why you should visit Nicaragua. Surf Volcanoes Islands it's all there! &#10;&#10;Did you see the Nicaragua full playlist? 👉 https://www.youtube.com/watch?v=KIwGF1kHgYI&amp;list=PL6DVIBxLrw8uwNKregEd_HIQ8pcG8Uo88&#10;&#10;◦◦◦◦◦◦◦◦◦◦◦◦◦◦◦◦◦◦◦◦◦◦◦◦◦◦◦◦◦◦◦◦◦◦◦◦◦◦◦◦◦◦◦◦◦◦◦◦◦◦◦◦◦◦◦◦◦◦◦◦◦◦◦◦◦◦◦◦◦◦◦◦◦◦◦◦◦◦◦◦◦◦◦◦◦◦◦ Let's connect: Instagram, Facebook, Twitter: @pierretlambert &#10;👉 https://instagram.com/pierretlambert (photography + daily bts!)&#10;👉 https://facebook.com/pierretlambert &#10;&#10;◦◦◦◦◦◦◦◦◦◦◦◦◦◦◦◦◦◦◦◦◦◦◦◦◦◦◦◦◦◦◦◦◦◦◦◦◦◦◦◦◦◦◦◦◦◦◦◦◦◦◦◦◦◦◦◦◦◦◦◦◦◦◦◦◦◦◦◦◦◦◦◦◦◦◦◦◦◦◦◦◦◦◦◦◦◦◦◦&#10;❓ FAQ: &#10;👉 What GEAR do I use? &#10;- Everyday Video Camera: http://amzn.to/2ftGbi7&#10;- Photography Camera: http://amzn.to/2dx1W3v&#10;- Photography Wide angle lens: http://amzn.to/2dfG3Dw&#10;- Photography 70-200 zoom: http://amzn.to/2dfHqCc&#10;- Photography 35mm for low light: http://amzn.to/2cGrzhd&#10;- Action camera: http://amzn.to/2dfI4zS&#10;- Flexible tripod for light cameras: http://amzn.to/2dcSvmH&#10;- Flexible tripod for big camera: http://amzn.to/2dfHmTc&#10;- External Microphone (filters out the noise around): http://amzn.to/2fSLwOY&#10;- Windjammer: http://amzn.to/2gcwDqA&#10;&#10;Watch this video, I explain it all 👉 https://www.youtube.com/watch?v=d-cn2KmkoF4" id="971" name="Google Shape;971;p33" title="NICARAGUA TOP 7 PLACES | This is why you should visit Nicaragua">
            <a:hlinkClick r:id="rId5"/>
          </p:cNvPr>
          <p:cNvPicPr preferRelativeResize="0"/>
          <p:nvPr/>
        </p:nvPicPr>
        <p:blipFill>
          <a:blip r:embed="rId6">
            <a:alphaModFix/>
          </a:blip>
          <a:stretch>
            <a:fillRect/>
          </a:stretch>
        </p:blipFill>
        <p:spPr>
          <a:xfrm>
            <a:off x="3247725" y="4526423"/>
            <a:ext cx="2458400" cy="184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34"/>
          <p:cNvSpPr txBox="1"/>
          <p:nvPr>
            <p:ph idx="1" type="subTitle"/>
          </p:nvPr>
        </p:nvSpPr>
        <p:spPr>
          <a:xfrm>
            <a:off x="6628800" y="11755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4"/>
          <p:cNvSpPr txBox="1"/>
          <p:nvPr>
            <p:ph idx="2" type="subTitle"/>
          </p:nvPr>
        </p:nvSpPr>
        <p:spPr>
          <a:xfrm>
            <a:off x="6628800" y="3248100"/>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4"/>
          <p:cNvSpPr txBox="1"/>
          <p:nvPr>
            <p:ph idx="3" type="subTitle"/>
          </p:nvPr>
        </p:nvSpPr>
        <p:spPr>
          <a:xfrm>
            <a:off x="6610425" y="5483625"/>
            <a:ext cx="50793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79" name="Google Shape;979;p34">
            <a:hlinkClick r:id="rId3"/>
          </p:cNvPr>
          <p:cNvPicPr preferRelativeResize="0"/>
          <p:nvPr/>
        </p:nvPicPr>
        <p:blipFill>
          <a:blip r:embed="rId4">
            <a:alphaModFix/>
          </a:blip>
          <a:stretch>
            <a:fillRect/>
          </a:stretch>
        </p:blipFill>
        <p:spPr>
          <a:xfrm>
            <a:off x="1735149" y="3111775"/>
            <a:ext cx="3312099" cy="25692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35"/>
          <p:cNvSpPr txBox="1"/>
          <p:nvPr/>
        </p:nvSpPr>
        <p:spPr>
          <a:xfrm>
            <a:off x="6804800" y="591325"/>
            <a:ext cx="4904700" cy="906900"/>
          </a:xfrm>
          <a:prstGeom prst="rect">
            <a:avLst/>
          </a:prstGeom>
          <a:solidFill>
            <a:srgbClr val="C8D2BC"/>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Muñeco de nieve</a:t>
            </a:r>
            <a:endParaRPr b="1" sz="4000">
              <a:latin typeface="Amatic SC"/>
              <a:ea typeface="Amatic SC"/>
              <a:cs typeface="Amatic SC"/>
              <a:sym typeface="Amatic SC"/>
            </a:endParaRPr>
          </a:p>
        </p:txBody>
      </p:sp>
      <p:sp>
        <p:nvSpPr>
          <p:cNvPr id="985" name="Google Shape;985;p35"/>
          <p:cNvSpPr txBox="1"/>
          <p:nvPr/>
        </p:nvSpPr>
        <p:spPr>
          <a:xfrm>
            <a:off x="508975" y="483978"/>
            <a:ext cx="4904700" cy="906900"/>
          </a:xfrm>
          <a:prstGeom prst="rect">
            <a:avLst/>
          </a:prstGeom>
          <a:solidFill>
            <a:srgbClr val="C8D2BC"/>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Manipulatives</a:t>
            </a:r>
            <a:endParaRPr b="1" sz="4000">
              <a:latin typeface="Amatic SC"/>
              <a:ea typeface="Amatic SC"/>
              <a:cs typeface="Amatic SC"/>
              <a:sym typeface="Amatic SC"/>
            </a:endParaRPr>
          </a:p>
        </p:txBody>
      </p:sp>
      <p:sp>
        <p:nvSpPr>
          <p:cNvPr id="986" name="Google Shape;986;p35"/>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87" name="Google Shape;987;p35"/>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88" name="Google Shape;988;p35"/>
          <p:cNvSpPr/>
          <p:nvPr/>
        </p:nvSpPr>
        <p:spPr>
          <a:xfrm>
            <a:off x="6707850" y="6675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89" name="Google Shape;989;p35"/>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90" name="Google Shape;990;p35"/>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91" name="Google Shape;991;p35"/>
          <p:cNvSpPr/>
          <p:nvPr/>
        </p:nvSpPr>
        <p:spPr>
          <a:xfrm>
            <a:off x="412025" y="5601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92" name="Google Shape;992;p35"/>
          <p:cNvSpPr/>
          <p:nvPr/>
        </p:nvSpPr>
        <p:spPr>
          <a:xfrm rot="-1499585">
            <a:off x="445388" y="5492084"/>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
        <p:nvSpPr>
          <p:cNvPr id="993" name="Google Shape;993;p35"/>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pic>
        <p:nvPicPr>
          <p:cNvPr id="994" name="Google Shape;994;p35">
            <a:hlinkClick r:id="rId3"/>
          </p:cNvPr>
          <p:cNvPicPr preferRelativeResize="0"/>
          <p:nvPr/>
        </p:nvPicPr>
        <p:blipFill>
          <a:blip r:embed="rId4">
            <a:alphaModFix/>
          </a:blip>
          <a:stretch>
            <a:fillRect/>
          </a:stretch>
        </p:blipFill>
        <p:spPr>
          <a:xfrm>
            <a:off x="6812430" y="2593509"/>
            <a:ext cx="5117697" cy="2882680"/>
          </a:xfrm>
          <a:prstGeom prst="rect">
            <a:avLst/>
          </a:prstGeom>
          <a:noFill/>
          <a:ln>
            <a:noFill/>
          </a:ln>
        </p:spPr>
      </p:pic>
      <p:pic>
        <p:nvPicPr>
          <p:cNvPr id="995" name="Google Shape;995;p35">
            <a:hlinkClick r:id="rId5"/>
          </p:cNvPr>
          <p:cNvPicPr preferRelativeResize="0"/>
          <p:nvPr/>
        </p:nvPicPr>
        <p:blipFill>
          <a:blip r:embed="rId6">
            <a:alphaModFix/>
          </a:blip>
          <a:stretch>
            <a:fillRect/>
          </a:stretch>
        </p:blipFill>
        <p:spPr>
          <a:xfrm>
            <a:off x="329400" y="2539125"/>
            <a:ext cx="5304903" cy="29914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36"/>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01" name="Google Shape;1001;p36"/>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02" name="Google Shape;1002;p36"/>
          <p:cNvSpPr txBox="1"/>
          <p:nvPr/>
        </p:nvSpPr>
        <p:spPr>
          <a:xfrm>
            <a:off x="6756300" y="565575"/>
            <a:ext cx="4904700" cy="9051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randomizer</a:t>
            </a:r>
            <a:endParaRPr b="1" sz="4000">
              <a:latin typeface="Amatic SC"/>
              <a:ea typeface="Amatic SC"/>
              <a:cs typeface="Amatic SC"/>
              <a:sym typeface="Amatic SC"/>
            </a:endParaRPr>
          </a:p>
        </p:txBody>
      </p:sp>
      <p:sp>
        <p:nvSpPr>
          <p:cNvPr id="1003" name="Google Shape;1003;p36"/>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04" name="Google Shape;1004;p36"/>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05" name="Google Shape;1005;p36"/>
          <p:cNvSpPr txBox="1"/>
          <p:nvPr/>
        </p:nvSpPr>
        <p:spPr>
          <a:xfrm>
            <a:off x="460475" y="515127"/>
            <a:ext cx="4904700" cy="8235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loteria</a:t>
            </a:r>
            <a:endParaRPr b="1" sz="4000">
              <a:latin typeface="Amatic SC"/>
              <a:ea typeface="Amatic SC"/>
              <a:cs typeface="Amatic SC"/>
              <a:sym typeface="Amatic SC"/>
            </a:endParaRPr>
          </a:p>
        </p:txBody>
      </p:sp>
      <p:sp>
        <p:nvSpPr>
          <p:cNvPr id="1006" name="Google Shape;1006;p36"/>
          <p:cNvSpPr/>
          <p:nvPr/>
        </p:nvSpPr>
        <p:spPr>
          <a:xfrm rot="-1499585">
            <a:off x="445388" y="5492084"/>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
        <p:nvSpPr>
          <p:cNvPr id="1007" name="Google Shape;1007;p36"/>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
        <p:nvSpPr>
          <p:cNvPr id="1008" name="Google Shape;1008;p36"/>
          <p:cNvSpPr/>
          <p:nvPr/>
        </p:nvSpPr>
        <p:spPr>
          <a:xfrm>
            <a:off x="6707850" y="6675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09" name="Google Shape;1009;p36"/>
          <p:cNvSpPr/>
          <p:nvPr/>
        </p:nvSpPr>
        <p:spPr>
          <a:xfrm>
            <a:off x="412025" y="5601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010" name="Google Shape;1010;p36">
            <a:hlinkClick r:id="rId3"/>
          </p:cNvPr>
          <p:cNvPicPr preferRelativeResize="0"/>
          <p:nvPr/>
        </p:nvPicPr>
        <p:blipFill>
          <a:blip r:embed="rId4">
            <a:alphaModFix/>
          </a:blip>
          <a:stretch>
            <a:fillRect/>
          </a:stretch>
        </p:blipFill>
        <p:spPr>
          <a:xfrm>
            <a:off x="7274254" y="2241875"/>
            <a:ext cx="3868800" cy="3800700"/>
          </a:xfrm>
          <a:prstGeom prst="ellipse">
            <a:avLst/>
          </a:prstGeom>
          <a:noFill/>
          <a:ln>
            <a:noFill/>
          </a:ln>
        </p:spPr>
      </p:pic>
      <p:pic>
        <p:nvPicPr>
          <p:cNvPr id="1011" name="Google Shape;1011;p36">
            <a:hlinkClick r:id="rId5"/>
          </p:cNvPr>
          <p:cNvPicPr preferRelativeResize="0"/>
          <p:nvPr/>
        </p:nvPicPr>
        <p:blipFill>
          <a:blip r:embed="rId6">
            <a:alphaModFix/>
          </a:blip>
          <a:stretch>
            <a:fillRect/>
          </a:stretch>
        </p:blipFill>
        <p:spPr>
          <a:xfrm>
            <a:off x="1281100" y="2051523"/>
            <a:ext cx="3263450" cy="39666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37"/>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17" name="Google Shape;1017;p37"/>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18" name="Google Shape;1018;p37"/>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19" name="Google Shape;1019;p37"/>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20" name="Google Shape;1020;p37"/>
          <p:cNvSpPr/>
          <p:nvPr/>
        </p:nvSpPr>
        <p:spPr>
          <a:xfrm>
            <a:off x="605700" y="420288"/>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21" name="Google Shape;1021;p37"/>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22" name="Google Shape;1022;p37"/>
          <p:cNvSpPr txBox="1"/>
          <p:nvPr/>
        </p:nvSpPr>
        <p:spPr>
          <a:xfrm>
            <a:off x="508975" y="483963"/>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Crossword puzzle</a:t>
            </a:r>
            <a:endParaRPr b="1" sz="4000">
              <a:latin typeface="Amatic SC"/>
              <a:ea typeface="Amatic SC"/>
              <a:cs typeface="Amatic SC"/>
              <a:sym typeface="Amatic SC"/>
            </a:endParaRPr>
          </a:p>
        </p:txBody>
      </p:sp>
      <p:pic>
        <p:nvPicPr>
          <p:cNvPr id="1023" name="Google Shape;1023;p37">
            <a:hlinkClick r:id="rId3"/>
          </p:cNvPr>
          <p:cNvPicPr preferRelativeResize="0"/>
          <p:nvPr/>
        </p:nvPicPr>
        <p:blipFill>
          <a:blip r:embed="rId4">
            <a:alphaModFix/>
          </a:blip>
          <a:stretch>
            <a:fillRect/>
          </a:stretch>
        </p:blipFill>
        <p:spPr>
          <a:xfrm>
            <a:off x="798513" y="2622863"/>
            <a:ext cx="4325627" cy="3207126"/>
          </a:xfrm>
          <a:prstGeom prst="rect">
            <a:avLst/>
          </a:prstGeom>
          <a:noFill/>
          <a:ln>
            <a:noFill/>
          </a:ln>
        </p:spPr>
      </p:pic>
      <p:sp>
        <p:nvSpPr>
          <p:cNvPr id="1024" name="Google Shape;1024;p37"/>
          <p:cNvSpPr/>
          <p:nvPr/>
        </p:nvSpPr>
        <p:spPr>
          <a:xfrm rot="-1499585">
            <a:off x="445388" y="5492084"/>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a:t>
            </a:r>
            <a:endParaRPr sz="1000">
              <a:latin typeface="Comfortaa"/>
              <a:ea typeface="Comfortaa"/>
              <a:cs typeface="Comfortaa"/>
              <a:sym typeface="Comfortaa"/>
            </a:endParaRPr>
          </a:p>
        </p:txBody>
      </p:sp>
      <p:pic>
        <p:nvPicPr>
          <p:cNvPr id="1025" name="Google Shape;1025;p37">
            <a:hlinkClick r:id="rId5"/>
          </p:cNvPr>
          <p:cNvPicPr preferRelativeResize="0"/>
          <p:nvPr/>
        </p:nvPicPr>
        <p:blipFill>
          <a:blip r:embed="rId6">
            <a:alphaModFix/>
          </a:blip>
          <a:stretch>
            <a:fillRect/>
          </a:stretch>
        </p:blipFill>
        <p:spPr>
          <a:xfrm>
            <a:off x="7514509" y="2486850"/>
            <a:ext cx="3713526" cy="3693851"/>
          </a:xfrm>
          <a:prstGeom prst="rect">
            <a:avLst/>
          </a:prstGeom>
          <a:noFill/>
          <a:ln>
            <a:noFill/>
          </a:ln>
        </p:spPr>
      </p:pic>
      <p:sp>
        <p:nvSpPr>
          <p:cNvPr id="1026" name="Google Shape;1026;p37"/>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PDF</a:t>
            </a:r>
            <a:endParaRPr sz="1000">
              <a:latin typeface="Comfortaa"/>
              <a:ea typeface="Comfortaa"/>
              <a:cs typeface="Comfortaa"/>
              <a:sym typeface="Comfortaa"/>
            </a:endParaRPr>
          </a:p>
        </p:txBody>
      </p:sp>
      <p:sp>
        <p:nvSpPr>
          <p:cNvPr id="1027" name="Google Shape;1027;p37"/>
          <p:cNvSpPr/>
          <p:nvPr/>
        </p:nvSpPr>
        <p:spPr>
          <a:xfrm>
            <a:off x="7064113" y="2943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28" name="Google Shape;1028;p37"/>
          <p:cNvSpPr/>
          <p:nvPr/>
        </p:nvSpPr>
        <p:spPr>
          <a:xfrm>
            <a:off x="6870438" y="3580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29" name="Google Shape;1029;p37"/>
          <p:cNvSpPr txBox="1"/>
          <p:nvPr/>
        </p:nvSpPr>
        <p:spPr>
          <a:xfrm>
            <a:off x="6967388" y="3580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word search</a:t>
            </a:r>
            <a:endParaRPr b="1" sz="4000">
              <a:latin typeface="Amatic SC"/>
              <a:ea typeface="Amatic SC"/>
              <a:cs typeface="Amatic SC"/>
              <a:sym typeface="Amatic S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38"/>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35" name="Google Shape;1035;p38"/>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36" name="Google Shape;1036;p38"/>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37" name="Google Shape;1037;p38"/>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38" name="Google Shape;1038;p38"/>
          <p:cNvSpPr/>
          <p:nvPr/>
        </p:nvSpPr>
        <p:spPr>
          <a:xfrm>
            <a:off x="605700" y="420288"/>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39" name="Google Shape;1039;p38"/>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40" name="Google Shape;1040;p38"/>
          <p:cNvSpPr txBox="1"/>
          <p:nvPr/>
        </p:nvSpPr>
        <p:spPr>
          <a:xfrm>
            <a:off x="1028550" y="2962050"/>
            <a:ext cx="3824700" cy="214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000">
                <a:latin typeface="Amatic SC"/>
                <a:ea typeface="Amatic SC"/>
                <a:cs typeface="Amatic SC"/>
                <a:sym typeface="Amatic SC"/>
              </a:rPr>
              <a:t>Es un ___</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Tiene ___ piernas</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Es el color ____</a:t>
            </a:r>
            <a:endParaRPr b="1" sz="4000">
              <a:latin typeface="Amatic SC"/>
              <a:ea typeface="Amatic SC"/>
              <a:cs typeface="Amatic SC"/>
              <a:sym typeface="Amatic SC"/>
            </a:endParaRPr>
          </a:p>
        </p:txBody>
      </p:sp>
      <p:sp>
        <p:nvSpPr>
          <p:cNvPr id="1041" name="Google Shape;1041;p38"/>
          <p:cNvSpPr/>
          <p:nvPr/>
        </p:nvSpPr>
        <p:spPr>
          <a:xfrm>
            <a:off x="7064113" y="2943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42" name="Google Shape;1042;p38"/>
          <p:cNvSpPr/>
          <p:nvPr/>
        </p:nvSpPr>
        <p:spPr>
          <a:xfrm>
            <a:off x="6870438" y="3580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043" name="Google Shape;1043;p38"/>
          <p:cNvPicPr preferRelativeResize="0"/>
          <p:nvPr/>
        </p:nvPicPr>
        <p:blipFill>
          <a:blip r:embed="rId3">
            <a:alphaModFix/>
          </a:blip>
          <a:stretch>
            <a:fillRect/>
          </a:stretch>
        </p:blipFill>
        <p:spPr>
          <a:xfrm>
            <a:off x="7148275" y="2642476"/>
            <a:ext cx="4184577" cy="27847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39"/>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49" name="Google Shape;1049;p39"/>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0" name="Google Shape;1050;p39"/>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1" name="Google Shape;1051;p39"/>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2" name="Google Shape;1052;p39"/>
          <p:cNvSpPr/>
          <p:nvPr/>
        </p:nvSpPr>
        <p:spPr>
          <a:xfrm>
            <a:off x="605700" y="420288"/>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3" name="Google Shape;1053;p39"/>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4" name="Google Shape;1054;p39"/>
          <p:cNvSpPr txBox="1"/>
          <p:nvPr/>
        </p:nvSpPr>
        <p:spPr>
          <a:xfrm>
            <a:off x="1028550" y="2962050"/>
            <a:ext cx="3824700" cy="214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000">
                <a:latin typeface="Amatic SC"/>
                <a:ea typeface="Amatic SC"/>
                <a:cs typeface="Amatic SC"/>
                <a:sym typeface="Amatic SC"/>
              </a:rPr>
              <a:t>Es un ___</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Tiene ___ piernas</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Es el color ____</a:t>
            </a:r>
            <a:endParaRPr b="1" sz="4000">
              <a:latin typeface="Amatic SC"/>
              <a:ea typeface="Amatic SC"/>
              <a:cs typeface="Amatic SC"/>
              <a:sym typeface="Amatic SC"/>
            </a:endParaRPr>
          </a:p>
        </p:txBody>
      </p:sp>
      <p:sp>
        <p:nvSpPr>
          <p:cNvPr id="1055" name="Google Shape;1055;p39"/>
          <p:cNvSpPr/>
          <p:nvPr/>
        </p:nvSpPr>
        <p:spPr>
          <a:xfrm>
            <a:off x="7064113" y="2943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6" name="Google Shape;1056;p39"/>
          <p:cNvSpPr/>
          <p:nvPr/>
        </p:nvSpPr>
        <p:spPr>
          <a:xfrm>
            <a:off x="6870438" y="3580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057" name="Google Shape;1057;p39"/>
          <p:cNvPicPr preferRelativeResize="0"/>
          <p:nvPr/>
        </p:nvPicPr>
        <p:blipFill>
          <a:blip r:embed="rId3">
            <a:alphaModFix/>
          </a:blip>
          <a:stretch>
            <a:fillRect/>
          </a:stretch>
        </p:blipFill>
        <p:spPr>
          <a:xfrm>
            <a:off x="7510150" y="2372225"/>
            <a:ext cx="4224375" cy="3089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40"/>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63" name="Google Shape;1063;p40"/>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64" name="Google Shape;1064;p40"/>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65" name="Google Shape;1065;p40"/>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66" name="Google Shape;1066;p40"/>
          <p:cNvSpPr/>
          <p:nvPr/>
        </p:nvSpPr>
        <p:spPr>
          <a:xfrm>
            <a:off x="605700" y="420288"/>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67" name="Google Shape;1067;p40"/>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68" name="Google Shape;1068;p40"/>
          <p:cNvSpPr txBox="1"/>
          <p:nvPr/>
        </p:nvSpPr>
        <p:spPr>
          <a:xfrm>
            <a:off x="1028550" y="2962050"/>
            <a:ext cx="3824700" cy="214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000">
                <a:latin typeface="Amatic SC"/>
                <a:ea typeface="Amatic SC"/>
                <a:cs typeface="Amatic SC"/>
                <a:sym typeface="Amatic SC"/>
              </a:rPr>
              <a:t>Es un ___</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Tiene ___ piernas</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Es el color ____</a:t>
            </a:r>
            <a:endParaRPr b="1" sz="4000">
              <a:latin typeface="Amatic SC"/>
              <a:ea typeface="Amatic SC"/>
              <a:cs typeface="Amatic SC"/>
              <a:sym typeface="Amatic SC"/>
            </a:endParaRPr>
          </a:p>
        </p:txBody>
      </p:sp>
      <p:sp>
        <p:nvSpPr>
          <p:cNvPr id="1069" name="Google Shape;1069;p40"/>
          <p:cNvSpPr/>
          <p:nvPr/>
        </p:nvSpPr>
        <p:spPr>
          <a:xfrm>
            <a:off x="7064113" y="2943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0" name="Google Shape;1070;p40"/>
          <p:cNvSpPr/>
          <p:nvPr/>
        </p:nvSpPr>
        <p:spPr>
          <a:xfrm>
            <a:off x="6870438" y="3580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071" name="Google Shape;1071;p40"/>
          <p:cNvPicPr preferRelativeResize="0"/>
          <p:nvPr/>
        </p:nvPicPr>
        <p:blipFill>
          <a:blip r:embed="rId3">
            <a:alphaModFix/>
          </a:blip>
          <a:stretch>
            <a:fillRect/>
          </a:stretch>
        </p:blipFill>
        <p:spPr>
          <a:xfrm>
            <a:off x="7157713" y="2666529"/>
            <a:ext cx="4427071" cy="295138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41"/>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7" name="Google Shape;1077;p41"/>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78" name="Google Shape;1078;p41"/>
          <p:cNvSpPr/>
          <p:nvPr/>
        </p:nvSpPr>
        <p:spPr>
          <a:xfrm>
            <a:off x="516590" y="2264851"/>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9" name="Google Shape;1079;p41"/>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80" name="Google Shape;1080;p41"/>
          <p:cNvSpPr/>
          <p:nvPr/>
        </p:nvSpPr>
        <p:spPr>
          <a:xfrm>
            <a:off x="605700" y="420288"/>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1" name="Google Shape;1081;p41"/>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82" name="Google Shape;1082;p41"/>
          <p:cNvSpPr txBox="1"/>
          <p:nvPr/>
        </p:nvSpPr>
        <p:spPr>
          <a:xfrm>
            <a:off x="1028550" y="2962050"/>
            <a:ext cx="3824700" cy="214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000">
                <a:latin typeface="Amatic SC"/>
                <a:ea typeface="Amatic SC"/>
                <a:cs typeface="Amatic SC"/>
                <a:sym typeface="Amatic SC"/>
              </a:rPr>
              <a:t>Es un ___</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Tiene ___ piernas</a:t>
            </a:r>
            <a:endParaRPr b="1" sz="4000">
              <a:latin typeface="Amatic SC"/>
              <a:ea typeface="Amatic SC"/>
              <a:cs typeface="Amatic SC"/>
              <a:sym typeface="Amatic SC"/>
            </a:endParaRPr>
          </a:p>
          <a:p>
            <a:pPr indent="0" lvl="0" marL="0" marR="0" rtl="0" algn="l">
              <a:spcBef>
                <a:spcPts val="0"/>
              </a:spcBef>
              <a:spcAft>
                <a:spcPts val="0"/>
              </a:spcAft>
              <a:buNone/>
            </a:pPr>
            <a:r>
              <a:rPr b="1" lang="es-ES" sz="4000">
                <a:latin typeface="Amatic SC"/>
                <a:ea typeface="Amatic SC"/>
                <a:cs typeface="Amatic SC"/>
                <a:sym typeface="Amatic SC"/>
              </a:rPr>
              <a:t>Es el color ____</a:t>
            </a:r>
            <a:endParaRPr b="1" sz="4000">
              <a:latin typeface="Amatic SC"/>
              <a:ea typeface="Amatic SC"/>
              <a:cs typeface="Amatic SC"/>
              <a:sym typeface="Amatic SC"/>
            </a:endParaRPr>
          </a:p>
        </p:txBody>
      </p:sp>
      <p:sp>
        <p:nvSpPr>
          <p:cNvPr id="1083" name="Google Shape;1083;p41"/>
          <p:cNvSpPr/>
          <p:nvPr/>
        </p:nvSpPr>
        <p:spPr>
          <a:xfrm>
            <a:off x="7064113" y="2943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4" name="Google Shape;1084;p41"/>
          <p:cNvSpPr/>
          <p:nvPr/>
        </p:nvSpPr>
        <p:spPr>
          <a:xfrm>
            <a:off x="6870438" y="3580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085" name="Google Shape;1085;p41"/>
          <p:cNvPicPr preferRelativeResize="0"/>
          <p:nvPr/>
        </p:nvPicPr>
        <p:blipFill>
          <a:blip r:embed="rId3">
            <a:alphaModFix/>
          </a:blip>
          <a:stretch>
            <a:fillRect/>
          </a:stretch>
        </p:blipFill>
        <p:spPr>
          <a:xfrm>
            <a:off x="7452875" y="3006288"/>
            <a:ext cx="3660398" cy="2440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42"/>
          <p:cNvSpPr/>
          <p:nvPr/>
        </p:nvSpPr>
        <p:spPr>
          <a:xfrm rot="-5400000">
            <a:off x="7464700" y="1484250"/>
            <a:ext cx="3159900" cy="4344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1" name="Google Shape;1091;p42"/>
          <p:cNvSpPr/>
          <p:nvPr/>
        </p:nvSpPr>
        <p:spPr>
          <a:xfrm rot="-33456">
            <a:off x="9593459" y="1527302"/>
            <a:ext cx="493223" cy="790200"/>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2" name="Google Shape;1092;p42"/>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3" name="Google Shape;1093;p4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4" name="Google Shape;1094;p4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 memoría</a:t>
            </a:r>
            <a:endParaRPr b="1" sz="4000">
              <a:latin typeface="Amatic SC"/>
              <a:ea typeface="Amatic SC"/>
              <a:cs typeface="Amatic SC"/>
              <a:sym typeface="Amatic SC"/>
            </a:endParaRPr>
          </a:p>
        </p:txBody>
      </p:sp>
      <p:sp>
        <p:nvSpPr>
          <p:cNvPr id="1095" name="Google Shape;1095;p42"/>
          <p:cNvSpPr txBox="1"/>
          <p:nvPr/>
        </p:nvSpPr>
        <p:spPr>
          <a:xfrm>
            <a:off x="512150" y="2863975"/>
            <a:ext cx="5003400" cy="23622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s-ES" sz="2000">
                <a:solidFill>
                  <a:srgbClr val="000000"/>
                </a:solidFill>
                <a:latin typeface="Comfortaa"/>
                <a:ea typeface="Comfortaa"/>
                <a:cs typeface="Comfortaa"/>
                <a:sym typeface="Comfortaa"/>
              </a:rPr>
              <a:t>Instrucciones</a:t>
            </a:r>
            <a:r>
              <a:rPr lang="es-ES" sz="2000">
                <a:solidFill>
                  <a:srgbClr val="000000"/>
                </a:solidFill>
                <a:latin typeface="Comfortaa"/>
                <a:ea typeface="Comfortaa"/>
                <a:cs typeface="Comfortaa"/>
                <a:sym typeface="Comfortaa"/>
              </a:rPr>
              <a:t>: Click on the image to play memory with our vocabulary. Turn the volume up so you can hear the correct pronunciation of the words!</a:t>
            </a:r>
            <a:endParaRPr sz="2300">
              <a:solidFill>
                <a:srgbClr val="000000"/>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latin typeface="Patrick Hand"/>
              <a:ea typeface="Patrick Hand"/>
              <a:cs typeface="Patrick Hand"/>
              <a:sym typeface="Patrick Hand"/>
            </a:endParaRPr>
          </a:p>
        </p:txBody>
      </p:sp>
      <p:pic>
        <p:nvPicPr>
          <p:cNvPr id="1096" name="Google Shape;1096;p42">
            <a:hlinkClick r:id="rId3"/>
          </p:cNvPr>
          <p:cNvPicPr preferRelativeResize="0"/>
          <p:nvPr/>
        </p:nvPicPr>
        <p:blipFill>
          <a:blip r:embed="rId4">
            <a:alphaModFix/>
          </a:blip>
          <a:stretch>
            <a:fillRect/>
          </a:stretch>
        </p:blipFill>
        <p:spPr>
          <a:xfrm>
            <a:off x="6967048" y="2904307"/>
            <a:ext cx="4451927" cy="1847125"/>
          </a:xfrm>
          <a:prstGeom prst="rect">
            <a:avLst/>
          </a:prstGeom>
          <a:noFill/>
          <a:ln>
            <a:noFill/>
          </a:ln>
        </p:spPr>
      </p:pic>
      <p:sp>
        <p:nvSpPr>
          <p:cNvPr id="1097" name="Google Shape;1097;p42"/>
          <p:cNvSpPr/>
          <p:nvPr/>
        </p:nvSpPr>
        <p:spPr>
          <a:xfrm rot="-6256732">
            <a:off x="7593315" y="1548672"/>
            <a:ext cx="2989763" cy="45584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8" name="Google Shape;1098;p42"/>
          <p:cNvSpPr/>
          <p:nvPr/>
        </p:nvSpPr>
        <p:spPr>
          <a:xfrm rot="-2314199">
            <a:off x="6876110" y="5054683"/>
            <a:ext cx="1613870" cy="9068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6"/>
          <p:cNvSpPr txBox="1"/>
          <p:nvPr/>
        </p:nvSpPr>
        <p:spPr>
          <a:xfrm>
            <a:off x="379700" y="429150"/>
            <a:ext cx="51564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 Part VI: ANIMALS</a:t>
            </a:r>
            <a:endParaRPr/>
          </a:p>
        </p:txBody>
      </p:sp>
      <p:pic>
        <p:nvPicPr>
          <p:cNvPr id="731" name="Google Shape;731;p16"/>
          <p:cNvPicPr preferRelativeResize="0"/>
          <p:nvPr/>
        </p:nvPicPr>
        <p:blipFill>
          <a:blip r:embed="rId3">
            <a:alphaModFix/>
          </a:blip>
          <a:stretch>
            <a:fillRect/>
          </a:stretch>
        </p:blipFill>
        <p:spPr>
          <a:xfrm>
            <a:off x="637525" y="1352477"/>
            <a:ext cx="1233699" cy="1168650"/>
          </a:xfrm>
          <a:prstGeom prst="rect">
            <a:avLst/>
          </a:prstGeom>
          <a:noFill/>
          <a:ln>
            <a:noFill/>
          </a:ln>
        </p:spPr>
      </p:pic>
      <p:pic>
        <p:nvPicPr>
          <p:cNvPr id="732" name="Google Shape;732;p16"/>
          <p:cNvPicPr preferRelativeResize="0"/>
          <p:nvPr/>
        </p:nvPicPr>
        <p:blipFill>
          <a:blip r:embed="rId3">
            <a:alphaModFix/>
          </a:blip>
          <a:stretch>
            <a:fillRect/>
          </a:stretch>
        </p:blipFill>
        <p:spPr>
          <a:xfrm>
            <a:off x="637525" y="2390989"/>
            <a:ext cx="1233699" cy="1168650"/>
          </a:xfrm>
          <a:prstGeom prst="rect">
            <a:avLst/>
          </a:prstGeom>
          <a:noFill/>
          <a:ln>
            <a:noFill/>
          </a:ln>
        </p:spPr>
      </p:pic>
      <p:pic>
        <p:nvPicPr>
          <p:cNvPr id="733" name="Google Shape;733;p16"/>
          <p:cNvPicPr preferRelativeResize="0"/>
          <p:nvPr/>
        </p:nvPicPr>
        <p:blipFill>
          <a:blip r:embed="rId4">
            <a:alphaModFix/>
          </a:blip>
          <a:stretch>
            <a:fillRect/>
          </a:stretch>
        </p:blipFill>
        <p:spPr>
          <a:xfrm>
            <a:off x="637525" y="1352477"/>
            <a:ext cx="1233699" cy="1168650"/>
          </a:xfrm>
          <a:prstGeom prst="rect">
            <a:avLst/>
          </a:prstGeom>
          <a:noFill/>
          <a:ln>
            <a:noFill/>
          </a:ln>
        </p:spPr>
      </p:pic>
      <p:sp>
        <p:nvSpPr>
          <p:cNvPr id="734" name="Google Shape;734;p16"/>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735" name="Google Shape;735;p16"/>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tiempo</a:t>
            </a:r>
            <a:endParaRPr>
              <a:solidFill>
                <a:srgbClr val="000000"/>
              </a:solidFill>
            </a:endParaRPr>
          </a:p>
          <a:p>
            <a:pPr indent="0" lvl="0" marL="0" marR="0" rtl="0" algn="l">
              <a:spcBef>
                <a:spcPts val="0"/>
              </a:spcBef>
              <a:spcAft>
                <a:spcPts val="0"/>
              </a:spcAft>
              <a:buNone/>
            </a:pPr>
            <a:r>
              <a:t/>
            </a:r>
            <a:endParaRPr/>
          </a:p>
        </p:txBody>
      </p:sp>
      <p:sp>
        <p:nvSpPr>
          <p:cNvPr id="736" name="Google Shape;736;p16"/>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737" name="Google Shape;737;p16"/>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738" name="Google Shape;738;p16"/>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6"/>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6"/>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741" name="Google Shape;741;p16"/>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pic>
        <p:nvPicPr>
          <p:cNvPr id="742" name="Google Shape;742;p16"/>
          <p:cNvPicPr preferRelativeResize="0"/>
          <p:nvPr/>
        </p:nvPicPr>
        <p:blipFill>
          <a:blip r:embed="rId3">
            <a:alphaModFix/>
          </a:blip>
          <a:stretch>
            <a:fillRect/>
          </a:stretch>
        </p:blipFill>
        <p:spPr>
          <a:xfrm>
            <a:off x="637525" y="3380614"/>
            <a:ext cx="1233699" cy="1168650"/>
          </a:xfrm>
          <a:prstGeom prst="rect">
            <a:avLst/>
          </a:prstGeom>
          <a:noFill/>
          <a:ln>
            <a:noFill/>
          </a:ln>
        </p:spPr>
      </p:pic>
      <p:pic>
        <p:nvPicPr>
          <p:cNvPr id="743" name="Google Shape;743;p16"/>
          <p:cNvPicPr preferRelativeResize="0"/>
          <p:nvPr/>
        </p:nvPicPr>
        <p:blipFill>
          <a:blip r:embed="rId4">
            <a:alphaModFix/>
          </a:blip>
          <a:stretch>
            <a:fillRect/>
          </a:stretch>
        </p:blipFill>
        <p:spPr>
          <a:xfrm>
            <a:off x="707300" y="4381502"/>
            <a:ext cx="1233699" cy="1168650"/>
          </a:xfrm>
          <a:prstGeom prst="rect">
            <a:avLst/>
          </a:prstGeom>
          <a:noFill/>
          <a:ln>
            <a:noFill/>
          </a:ln>
        </p:spPr>
      </p:pic>
      <p:pic>
        <p:nvPicPr>
          <p:cNvPr id="744" name="Google Shape;744;p16"/>
          <p:cNvPicPr preferRelativeResize="0"/>
          <p:nvPr/>
        </p:nvPicPr>
        <p:blipFill>
          <a:blip r:embed="rId4">
            <a:alphaModFix/>
          </a:blip>
          <a:stretch>
            <a:fillRect/>
          </a:stretch>
        </p:blipFill>
        <p:spPr>
          <a:xfrm>
            <a:off x="7270700" y="1276277"/>
            <a:ext cx="1233699" cy="1168650"/>
          </a:xfrm>
          <a:prstGeom prst="rect">
            <a:avLst/>
          </a:prstGeom>
          <a:noFill/>
          <a:ln>
            <a:noFill/>
          </a:ln>
        </p:spPr>
      </p:pic>
      <p:pic>
        <p:nvPicPr>
          <p:cNvPr id="745" name="Google Shape;745;p16"/>
          <p:cNvPicPr preferRelativeResize="0"/>
          <p:nvPr/>
        </p:nvPicPr>
        <p:blipFill>
          <a:blip r:embed="rId4">
            <a:alphaModFix/>
          </a:blip>
          <a:stretch>
            <a:fillRect/>
          </a:stretch>
        </p:blipFill>
        <p:spPr>
          <a:xfrm>
            <a:off x="7270700" y="2264977"/>
            <a:ext cx="1233699" cy="1168650"/>
          </a:xfrm>
          <a:prstGeom prst="rect">
            <a:avLst/>
          </a:prstGeom>
          <a:noFill/>
          <a:ln>
            <a:noFill/>
          </a:ln>
        </p:spPr>
      </p:pic>
      <p:sp>
        <p:nvSpPr>
          <p:cNvPr id="746" name="Google Shape;746;p16"/>
          <p:cNvSpPr/>
          <p:nvPr/>
        </p:nvSpPr>
        <p:spPr>
          <a:xfrm>
            <a:off x="7971650" y="3766100"/>
            <a:ext cx="3396900" cy="2487600"/>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47" name="Google Shape;747;p16"/>
          <p:cNvPicPr preferRelativeResize="0"/>
          <p:nvPr/>
        </p:nvPicPr>
        <p:blipFill>
          <a:blip r:embed="rId5">
            <a:alphaModFix/>
          </a:blip>
          <a:stretch>
            <a:fillRect/>
          </a:stretch>
        </p:blipFill>
        <p:spPr>
          <a:xfrm>
            <a:off x="8051839" y="3945400"/>
            <a:ext cx="2952073" cy="2129005"/>
          </a:xfrm>
          <a:prstGeom prst="rect">
            <a:avLst/>
          </a:prstGeom>
          <a:noFill/>
          <a:ln>
            <a:noFill/>
          </a:ln>
        </p:spPr>
      </p:pic>
      <p:sp>
        <p:nvSpPr>
          <p:cNvPr id="748" name="Google Shape;748;p16"/>
          <p:cNvSpPr/>
          <p:nvPr/>
        </p:nvSpPr>
        <p:spPr>
          <a:xfrm rot="-2731295">
            <a:off x="10954154" y="3390555"/>
            <a:ext cx="605874" cy="999566"/>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49" name="Google Shape;749;p16"/>
          <p:cNvSpPr/>
          <p:nvPr/>
        </p:nvSpPr>
        <p:spPr>
          <a:xfrm rot="-161404">
            <a:off x="7824398" y="3899900"/>
            <a:ext cx="3406954" cy="233083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43"/>
          <p:cNvSpPr/>
          <p:nvPr/>
        </p:nvSpPr>
        <p:spPr>
          <a:xfrm>
            <a:off x="6812415" y="2372213"/>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4" name="Google Shape;1104;p43"/>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5" name="Google Shape;1105;p43"/>
          <p:cNvSpPr txBox="1"/>
          <p:nvPr/>
        </p:nvSpPr>
        <p:spPr>
          <a:xfrm>
            <a:off x="6756300" y="565575"/>
            <a:ext cx="4904700" cy="9051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randomizer wheel</a:t>
            </a:r>
            <a:endParaRPr b="1" sz="4000">
              <a:latin typeface="Amatic SC"/>
              <a:ea typeface="Amatic SC"/>
              <a:cs typeface="Amatic SC"/>
              <a:sym typeface="Amatic SC"/>
            </a:endParaRPr>
          </a:p>
        </p:txBody>
      </p:sp>
      <p:sp>
        <p:nvSpPr>
          <p:cNvPr id="1106" name="Google Shape;1106;p43"/>
          <p:cNvSpPr txBox="1"/>
          <p:nvPr/>
        </p:nvSpPr>
        <p:spPr>
          <a:xfrm>
            <a:off x="460475" y="1311977"/>
            <a:ext cx="4904700" cy="8235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a:t>
            </a:r>
            <a:endParaRPr b="1" sz="4000">
              <a:latin typeface="Amatic SC"/>
              <a:ea typeface="Amatic SC"/>
              <a:cs typeface="Amatic SC"/>
              <a:sym typeface="Amatic SC"/>
            </a:endParaRPr>
          </a:p>
        </p:txBody>
      </p:sp>
      <p:sp>
        <p:nvSpPr>
          <p:cNvPr id="1107" name="Google Shape;1107;p43"/>
          <p:cNvSpPr/>
          <p:nvPr/>
        </p:nvSpPr>
        <p:spPr>
          <a:xfrm>
            <a:off x="6707850" y="6675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8" name="Google Shape;1108;p43"/>
          <p:cNvSpPr/>
          <p:nvPr/>
        </p:nvSpPr>
        <p:spPr>
          <a:xfrm>
            <a:off x="412025" y="135701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109" name="Google Shape;1109;p43">
            <a:hlinkClick r:id="rId3"/>
          </p:cNvPr>
          <p:cNvPicPr preferRelativeResize="0"/>
          <p:nvPr/>
        </p:nvPicPr>
        <p:blipFill>
          <a:blip r:embed="rId4">
            <a:alphaModFix/>
          </a:blip>
          <a:stretch>
            <a:fillRect/>
          </a:stretch>
        </p:blipFill>
        <p:spPr>
          <a:xfrm>
            <a:off x="7815650" y="1970075"/>
            <a:ext cx="3268100" cy="4168723"/>
          </a:xfrm>
          <a:prstGeom prst="rect">
            <a:avLst/>
          </a:prstGeom>
          <a:noFill/>
          <a:ln>
            <a:noFill/>
          </a:ln>
        </p:spPr>
      </p:pic>
      <p:grpSp>
        <p:nvGrpSpPr>
          <p:cNvPr id="1110" name="Google Shape;1110;p43"/>
          <p:cNvGrpSpPr/>
          <p:nvPr/>
        </p:nvGrpSpPr>
        <p:grpSpPr>
          <a:xfrm>
            <a:off x="7816639" y="1547134"/>
            <a:ext cx="3354349" cy="4671917"/>
            <a:chOff x="2547150" y="238125"/>
            <a:chExt cx="2525675" cy="5238750"/>
          </a:xfrm>
        </p:grpSpPr>
        <p:sp>
          <p:nvSpPr>
            <p:cNvPr id="1111" name="Google Shape;1111;p43"/>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3"/>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3"/>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3"/>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5" name="Google Shape;1115;p43"/>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
        <p:nvSpPr>
          <p:cNvPr id="1116" name="Google Shape;1116;p43"/>
          <p:cNvSpPr txBox="1"/>
          <p:nvPr/>
        </p:nvSpPr>
        <p:spPr>
          <a:xfrm>
            <a:off x="412025" y="2583050"/>
            <a:ext cx="2926200" cy="29859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s-ES" sz="2000">
                <a:solidFill>
                  <a:srgbClr val="000000"/>
                </a:solidFill>
                <a:latin typeface="Comfortaa"/>
                <a:ea typeface="Comfortaa"/>
                <a:cs typeface="Comfortaa"/>
                <a:sym typeface="Comfortaa"/>
              </a:rPr>
              <a:t>Instrucciones</a:t>
            </a:r>
            <a:r>
              <a:rPr lang="es-ES" sz="2000">
                <a:solidFill>
                  <a:srgbClr val="000000"/>
                </a:solidFill>
                <a:latin typeface="Comfortaa"/>
                <a:ea typeface="Comfortaa"/>
                <a:cs typeface="Comfortaa"/>
                <a:sym typeface="Comfortaa"/>
              </a:rPr>
              <a:t>: </a:t>
            </a:r>
            <a:r>
              <a:rPr lang="es-ES" sz="2000">
                <a:latin typeface="Comfortaa"/>
                <a:ea typeface="Comfortaa"/>
                <a:cs typeface="Comfortaa"/>
                <a:sym typeface="Comfortaa"/>
              </a:rPr>
              <a:t>Charades time! I’ll call out an animal in Español and you will act it out and make the noises!</a:t>
            </a:r>
            <a:endParaRPr sz="2300">
              <a:solidFill>
                <a:srgbClr val="000000"/>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latin typeface="Patrick Hand"/>
              <a:ea typeface="Patrick Hand"/>
              <a:cs typeface="Patrick Hand"/>
              <a:sym typeface="Patrick Hand"/>
            </a:endParaRPr>
          </a:p>
        </p:txBody>
      </p:sp>
      <p:pic>
        <p:nvPicPr>
          <p:cNvPr id="1117" name="Google Shape;1117;p43"/>
          <p:cNvPicPr preferRelativeResize="0"/>
          <p:nvPr/>
        </p:nvPicPr>
        <p:blipFill>
          <a:blip r:embed="rId5">
            <a:alphaModFix/>
          </a:blip>
          <a:stretch>
            <a:fillRect/>
          </a:stretch>
        </p:blipFill>
        <p:spPr>
          <a:xfrm>
            <a:off x="2286000" y="2713775"/>
            <a:ext cx="3810000" cy="381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44"/>
          <p:cNvSpPr/>
          <p:nvPr/>
        </p:nvSpPr>
        <p:spPr>
          <a:xfrm>
            <a:off x="6779365" y="1793838"/>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3" name="Google Shape;1123;p44"/>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4" name="Google Shape;1124;p4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5" name="Google Shape;1125;p4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bailemos</a:t>
            </a:r>
            <a:endParaRPr b="1" sz="4000">
              <a:latin typeface="Amatic SC"/>
              <a:ea typeface="Amatic SC"/>
              <a:cs typeface="Amatic SC"/>
              <a:sym typeface="Amatic SC"/>
            </a:endParaRPr>
          </a:p>
        </p:txBody>
      </p:sp>
      <p:sp>
        <p:nvSpPr>
          <p:cNvPr id="1126" name="Google Shape;1126;p44"/>
          <p:cNvSpPr txBox="1"/>
          <p:nvPr/>
        </p:nvSpPr>
        <p:spPr>
          <a:xfrm>
            <a:off x="3410250" y="2865700"/>
            <a:ext cx="2217900" cy="3298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ES" sz="2900">
                <a:latin typeface="Patrick Hand"/>
                <a:ea typeface="Patrick Hand"/>
                <a:cs typeface="Patrick Hand"/>
                <a:sym typeface="Patrick Hand"/>
              </a:rPr>
              <a:t>Stand up and let’s do the gestures and have a lip sync battle!</a:t>
            </a:r>
            <a:endParaRPr b="1" sz="2300">
              <a:solidFill>
                <a:srgbClr val="000000"/>
              </a:solidFill>
              <a:latin typeface="Patrick Hand"/>
              <a:ea typeface="Patrick Hand"/>
              <a:cs typeface="Patrick Hand"/>
              <a:sym typeface="Patrick Hand"/>
            </a:endParaRPr>
          </a:p>
        </p:txBody>
      </p:sp>
      <p:sp>
        <p:nvSpPr>
          <p:cNvPr id="1127" name="Google Shape;1127;p44"/>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128" name="Google Shape;1128;p44"/>
          <p:cNvPicPr preferRelativeResize="0"/>
          <p:nvPr/>
        </p:nvPicPr>
        <p:blipFill>
          <a:blip r:embed="rId3">
            <a:alphaModFix/>
          </a:blip>
          <a:stretch>
            <a:fillRect/>
          </a:stretch>
        </p:blipFill>
        <p:spPr>
          <a:xfrm>
            <a:off x="-93675" y="2865700"/>
            <a:ext cx="3859725" cy="3859725"/>
          </a:xfrm>
          <a:prstGeom prst="rect">
            <a:avLst/>
          </a:prstGeom>
          <a:noFill/>
          <a:ln>
            <a:noFill/>
          </a:ln>
        </p:spPr>
      </p:pic>
      <p:sp>
        <p:nvSpPr>
          <p:cNvPr id="1129" name="Google Shape;1129;p44"/>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listen</a:t>
            </a:r>
            <a:endParaRPr sz="1000">
              <a:latin typeface="Comfortaa"/>
              <a:ea typeface="Comfortaa"/>
              <a:cs typeface="Comfortaa"/>
              <a:sym typeface="Comfortaa"/>
            </a:endParaRPr>
          </a:p>
        </p:txBody>
      </p:sp>
      <p:pic>
        <p:nvPicPr>
          <p:cNvPr descr="Letra&#10;&#10;A ver,  ver, en este baile &#10;El cocodrilo camina hacia adelante,&#10;el elefante camina hacia atrás,&#10;el pollito camina hacia el costado&#10;y yo en mi bicicleta,&#10;voy para el otro lado.&#10;&#10;El cocodrilo Dante&#10;camina hacia adelante,&#10;el elefante Blas&#10;camina hacia atrás,&#10;el pingüino Lalo&#10;camina hacia el costado&#10;y yo en mi bicicleta,&#10;voy para el otro lado.&#10;&#10;El cocodrilo Dante&#10;camina hacia adelante,&#10;el elefante Blas&#10;camina hacia atrás,&#10;el pingüino Lalo&#10;camina hacia el costado&#10;y yo en mi bicicleta,&#10;voy para el otro lado.&#10;&#10;Y ahora lo vamos a hacer saltando en un pie...&#10;&#10;El cocodrilo Dante&#10;camina hacia adelante,&#10;el elefante Blas&#10;camina hacia atrás,&#10;el pingüino Lalo&#10;camina hacia el costado&#10;y yo en mi bicicleta,&#10;voy para el otro lado.&#10;&#10;Y ahora lo vamos a hacer agachaditos ......&#10;&#10;El cocodrilo Dante&#10;camina hacia adelante,&#10;el elefante Blas&#10;camina hacia atrás,&#10;el pingüino Lalo&#10;camina hacia el costado&#10;y yo en mi bicicleta,&#10;voy para el otro lado.&#10;&#10;Y ahora sacudiendo mucho el cuerpito ......&#10;&#10;El cocodrilo Dante&#10;camina hacia adelante,&#10;el elefante Blas&#10;camina hacia atrás,&#10;el pingüino Lalo&#10;camina hacia el costado&#10;y yo en mi bicicleta,&#10;voy para el otro lado.&#10;&#10;y ahora saltar con los dos pies …...&#10;&#10;El cocodrilo Dante&#10;camina hacia adelante,&#10;el elefante Blas&#10;camina hacia atrás,&#10;el pingüino Lalo&#10;camina hacia el costado&#10;y yo en mi bicicleta,&#10;voy para el otro lado.&#10;&#10;Y ahora los movimientos muy exagerados......&#10;¡Vamos!&#10;&#10;El cocodrilo Dante&#10;camina hacia adelante,&#10;el elefante Blas&#10;camina hacia atrás,&#10;el pingüino Lalo&#10;camina hacia el costado&#10;y yo en mi bicicleta,&#10;voy para el otro lado.&#10;&#10;¡Más rápido!&#10;&#10;El cocodrilo Dante&#10;camina hacia adelante,&#10;el elefante Blas&#10;camina hacia atrás,&#10;el pingüino Lalo&#10;camina hacia el costado&#10;y yo en mi bicicleta,&#10;voy para el otro lado.&#10;&#10;Y todos aplaudiendo el baile ha terminado&#10;&#10;Y todos aplaudiendo el baile ha terminado&#10;&#10;Suscríbete ► http://bit.ly/SuscribeteElReinoInfantil&#10;&#10;Síguenos/Follow us:&#10;Facebook ► https://www.facebook.com/ElReinoInfantil&#10;Instagram► https://www.instagram.com/reino_infantil/&#10;Twitter ► https://twitter.com/Reino_Infantil&#10;&#10;¡Encuentra todos nuestros productos exclusivos aquí!&#10;►http://bit.ly/ElReinoInfantilWEB&#10;&#10;El Baile de los Animales - Las Canciones del Zoo 3 | El Reino Infantil&#10;&#10;Autores: Marceillac, Eduardo Alberto - Rogier, Cecilia María Teresa&#10;Intérprete: Dúo Tiempo de Sol&#10;&#10;Para colaborar con todas las familias que deben quedarse en sus hogares debido a la situación mundial actual, llegó la App de Juegos de canciones del Zoo, especial para los más pequeños de la casa. Podrán acceder a todos los juegos de forma gratuita. Sin necesidad de Wifi ni Internet.&#10;&#10;Resuelve rompecabezas, aprende los números, descubre los colores y conoce las formas a través de fascinantes y divertidos mini juegos animados.&#10;&#10;Disponible para sistema operativo Android a través de este link:&#10;http://bit.ly/App-JuegosDeZoo-Android&#10;&#10;¡Próximamente disponible también en sistema IOS!" id="1130" name="Google Shape;1130;p44" title="El Baile de los Animales - Las Canciones del Zoo 3 | El Reino Infantil">
            <a:hlinkClick r:id="rId4"/>
          </p:cNvPr>
          <p:cNvPicPr preferRelativeResize="0"/>
          <p:nvPr/>
        </p:nvPicPr>
        <p:blipFill>
          <a:blip r:embed="rId5">
            <a:alphaModFix/>
          </a:blip>
          <a:stretch>
            <a:fillRect/>
          </a:stretch>
        </p:blipFill>
        <p:spPr>
          <a:xfrm>
            <a:off x="6969500" y="2040900"/>
            <a:ext cx="4572000" cy="3429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4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6" name="Google Shape;1136;p4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37" name="Google Shape;1137;p4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la mascota de tus sueños</a:t>
            </a:r>
            <a:endParaRPr b="1" sz="4000">
              <a:latin typeface="Amatic SC"/>
              <a:ea typeface="Amatic SC"/>
              <a:cs typeface="Amatic SC"/>
              <a:sym typeface="Amatic SC"/>
            </a:endParaRPr>
          </a:p>
        </p:txBody>
      </p:sp>
      <p:sp>
        <p:nvSpPr>
          <p:cNvPr id="1138" name="Google Shape;1138;p45"/>
          <p:cNvSpPr txBox="1"/>
          <p:nvPr/>
        </p:nvSpPr>
        <p:spPr>
          <a:xfrm>
            <a:off x="533025" y="2865700"/>
            <a:ext cx="4259400" cy="31494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000">
                <a:latin typeface="Comfortaa"/>
                <a:ea typeface="Comfortaa"/>
                <a:cs typeface="Comfortaa"/>
                <a:sym typeface="Comfortaa"/>
              </a:rPr>
              <a:t>If you could have any animal as a pet, what would it be? You get to draw and name your pet in this activity! </a:t>
            </a:r>
            <a:endParaRPr sz="2000">
              <a:latin typeface="Comfortaa"/>
              <a:ea typeface="Comfortaa"/>
              <a:cs typeface="Comfortaa"/>
              <a:sym typeface="Comfortaa"/>
            </a:endParaRPr>
          </a:p>
          <a:p>
            <a:pPr indent="0" lvl="0" marL="0" marR="0" rtl="0" algn="l">
              <a:lnSpc>
                <a:spcPct val="100000"/>
              </a:lnSpc>
              <a:spcBef>
                <a:spcPts val="0"/>
              </a:spcBef>
              <a:spcAft>
                <a:spcPts val="0"/>
              </a:spcAft>
              <a:buNone/>
            </a:pPr>
            <a:r>
              <a:t/>
            </a:r>
            <a:endParaRPr sz="2000">
              <a:latin typeface="Comfortaa"/>
              <a:ea typeface="Comfortaa"/>
              <a:cs typeface="Comfortaa"/>
              <a:sym typeface="Comfortaa"/>
            </a:endParaRPr>
          </a:p>
          <a:p>
            <a:pPr indent="0" lvl="0" marL="0" marR="0" rtl="0" algn="l">
              <a:lnSpc>
                <a:spcPct val="100000"/>
              </a:lnSpc>
              <a:spcBef>
                <a:spcPts val="0"/>
              </a:spcBef>
              <a:spcAft>
                <a:spcPts val="0"/>
              </a:spcAft>
              <a:buNone/>
            </a:pPr>
            <a:r>
              <a:rPr lang="es-ES" sz="2000">
                <a:latin typeface="Comfortaa"/>
                <a:ea typeface="Comfortaa"/>
                <a:cs typeface="Comfortaa"/>
                <a:sym typeface="Comfortaa"/>
              </a:rPr>
              <a:t>Make sure you </a:t>
            </a:r>
            <a:endParaRPr sz="2000">
              <a:latin typeface="Comfortaa"/>
              <a:ea typeface="Comfortaa"/>
              <a:cs typeface="Comfortaa"/>
              <a:sym typeface="Comfortaa"/>
            </a:endParaRPr>
          </a:p>
          <a:p>
            <a:pPr indent="0" lvl="0" marL="0" marR="0" rtl="0" algn="l">
              <a:lnSpc>
                <a:spcPct val="100000"/>
              </a:lnSpc>
              <a:spcBef>
                <a:spcPts val="0"/>
              </a:spcBef>
              <a:spcAft>
                <a:spcPts val="0"/>
              </a:spcAft>
              <a:buNone/>
            </a:pPr>
            <a:r>
              <a:rPr lang="es-ES" sz="2000">
                <a:latin typeface="Comfortaa"/>
                <a:ea typeface="Comfortaa"/>
                <a:cs typeface="Comfortaa"/>
                <a:sym typeface="Comfortaa"/>
              </a:rPr>
              <a:t>say the type of </a:t>
            </a:r>
            <a:endParaRPr sz="2000">
              <a:latin typeface="Comfortaa"/>
              <a:ea typeface="Comfortaa"/>
              <a:cs typeface="Comfortaa"/>
              <a:sym typeface="Comfortaa"/>
            </a:endParaRPr>
          </a:p>
          <a:p>
            <a:pPr indent="0" lvl="0" marL="0" marR="0" rtl="0" algn="l">
              <a:lnSpc>
                <a:spcPct val="100000"/>
              </a:lnSpc>
              <a:spcBef>
                <a:spcPts val="0"/>
              </a:spcBef>
              <a:spcAft>
                <a:spcPts val="0"/>
              </a:spcAft>
              <a:buNone/>
            </a:pPr>
            <a:r>
              <a:rPr lang="es-ES" sz="2000">
                <a:latin typeface="Comfortaa"/>
                <a:ea typeface="Comfortaa"/>
                <a:cs typeface="Comfortaa"/>
                <a:sym typeface="Comfortaa"/>
              </a:rPr>
              <a:t>animal in Español!</a:t>
            </a:r>
            <a:endParaRPr b="1" sz="2000">
              <a:solidFill>
                <a:srgbClr val="000000"/>
              </a:solidFill>
              <a:latin typeface="Comfortaa"/>
              <a:ea typeface="Comfortaa"/>
              <a:cs typeface="Comfortaa"/>
              <a:sym typeface="Comfortaa"/>
            </a:endParaRPr>
          </a:p>
        </p:txBody>
      </p:sp>
      <p:pic>
        <p:nvPicPr>
          <p:cNvPr id="1139" name="Google Shape;1139;p45"/>
          <p:cNvPicPr preferRelativeResize="0"/>
          <p:nvPr/>
        </p:nvPicPr>
        <p:blipFill>
          <a:blip r:embed="rId3">
            <a:alphaModFix/>
          </a:blip>
          <a:stretch>
            <a:fillRect/>
          </a:stretch>
        </p:blipFill>
        <p:spPr>
          <a:xfrm>
            <a:off x="2712500" y="3378500"/>
            <a:ext cx="3810000" cy="3810000"/>
          </a:xfrm>
          <a:prstGeom prst="rect">
            <a:avLst/>
          </a:prstGeom>
          <a:noFill/>
          <a:ln>
            <a:noFill/>
          </a:ln>
        </p:spPr>
      </p:pic>
      <p:sp>
        <p:nvSpPr>
          <p:cNvPr id="1140" name="Google Shape;1140;p45"/>
          <p:cNvSpPr/>
          <p:nvPr/>
        </p:nvSpPr>
        <p:spPr>
          <a:xfrm>
            <a:off x="6779365" y="1793838"/>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1" name="Google Shape;1141;p45"/>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42" name="Google Shape;1142;p45"/>
          <p:cNvSpPr/>
          <p:nvPr/>
        </p:nvSpPr>
        <p:spPr>
          <a:xfrm rot="-1499585">
            <a:off x="6895363" y="563235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PDF</a:t>
            </a:r>
            <a:endParaRPr sz="1000">
              <a:latin typeface="Comfortaa"/>
              <a:ea typeface="Comfortaa"/>
              <a:cs typeface="Comfortaa"/>
              <a:sym typeface="Comfortaa"/>
            </a:endParaRPr>
          </a:p>
        </p:txBody>
      </p:sp>
      <p:pic>
        <p:nvPicPr>
          <p:cNvPr id="1143" name="Google Shape;1143;p45">
            <a:hlinkClick r:id="rId4"/>
          </p:cNvPr>
          <p:cNvPicPr preferRelativeResize="0"/>
          <p:nvPr/>
        </p:nvPicPr>
        <p:blipFill>
          <a:blip r:embed="rId5">
            <a:alphaModFix/>
          </a:blip>
          <a:stretch>
            <a:fillRect/>
          </a:stretch>
        </p:blipFill>
        <p:spPr>
          <a:xfrm>
            <a:off x="7602525" y="1268838"/>
            <a:ext cx="3471401" cy="43933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46"/>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9" name="Google Shape;1149;p4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4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animales y los colores</a:t>
            </a:r>
            <a:endParaRPr b="1" sz="4000">
              <a:latin typeface="Amatic SC"/>
              <a:ea typeface="Amatic SC"/>
              <a:cs typeface="Amatic SC"/>
              <a:sym typeface="Amatic SC"/>
            </a:endParaRPr>
          </a:p>
        </p:txBody>
      </p:sp>
      <p:sp>
        <p:nvSpPr>
          <p:cNvPr id="1151" name="Google Shape;1151;p46"/>
          <p:cNvSpPr txBox="1"/>
          <p:nvPr/>
        </p:nvSpPr>
        <p:spPr>
          <a:xfrm>
            <a:off x="533025" y="2865700"/>
            <a:ext cx="48642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000">
                <a:latin typeface="Comfortaa"/>
                <a:ea typeface="Comfortaa"/>
                <a:cs typeface="Comfortaa"/>
                <a:sym typeface="Comfortaa"/>
              </a:rPr>
              <a:t>Instrucciones: Drag an X over the colors each animal cannot be. </a:t>
            </a:r>
            <a:endParaRPr b="1" sz="2000">
              <a:solidFill>
                <a:srgbClr val="000000"/>
              </a:solidFill>
              <a:latin typeface="Comfortaa"/>
              <a:ea typeface="Comfortaa"/>
              <a:cs typeface="Comfortaa"/>
              <a:sym typeface="Comfortaa"/>
            </a:endParaRPr>
          </a:p>
        </p:txBody>
      </p:sp>
      <p:pic>
        <p:nvPicPr>
          <p:cNvPr id="1152" name="Google Shape;1152;p46">
            <a:hlinkClick r:id="rId3"/>
          </p:cNvPr>
          <p:cNvPicPr preferRelativeResize="0"/>
          <p:nvPr/>
        </p:nvPicPr>
        <p:blipFill rotWithShape="1">
          <a:blip r:embed="rId4">
            <a:alphaModFix/>
          </a:blip>
          <a:srcRect b="0" l="0" r="14133" t="37378"/>
          <a:stretch/>
        </p:blipFill>
        <p:spPr>
          <a:xfrm>
            <a:off x="6522500" y="261375"/>
            <a:ext cx="5419200" cy="6408301"/>
          </a:xfrm>
          <a:prstGeom prst="rect">
            <a:avLst/>
          </a:prstGeom>
          <a:noFill/>
          <a:ln>
            <a:noFill/>
          </a:ln>
        </p:spPr>
      </p:pic>
      <p:sp>
        <p:nvSpPr>
          <p:cNvPr id="1153" name="Google Shape;1153;p46"/>
          <p:cNvSpPr/>
          <p:nvPr/>
        </p:nvSpPr>
        <p:spPr>
          <a:xfrm rot="-1499393">
            <a:off x="6574878" y="6250545"/>
            <a:ext cx="1229944" cy="52062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600">
                <a:latin typeface="Comfortaa"/>
                <a:ea typeface="Comfortaa"/>
                <a:cs typeface="Comfortaa"/>
                <a:sym typeface="Comfortaa"/>
              </a:rPr>
              <a:t>Click to download PDF</a:t>
            </a:r>
            <a:endParaRPr sz="600">
              <a:latin typeface="Comfortaa"/>
              <a:ea typeface="Comfortaa"/>
              <a:cs typeface="Comfortaa"/>
              <a:sym typeface="Comfortaa"/>
            </a:endParaRPr>
          </a:p>
        </p:txBody>
      </p:sp>
      <p:sp>
        <p:nvSpPr>
          <p:cNvPr id="1154" name="Google Shape;1154;p46"/>
          <p:cNvSpPr/>
          <p:nvPr/>
        </p:nvSpPr>
        <p:spPr>
          <a:xfrm>
            <a:off x="393500" y="40098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6"/>
          <p:cNvSpPr/>
          <p:nvPr/>
        </p:nvSpPr>
        <p:spPr>
          <a:xfrm>
            <a:off x="545900" y="41622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6"/>
          <p:cNvSpPr/>
          <p:nvPr/>
        </p:nvSpPr>
        <p:spPr>
          <a:xfrm>
            <a:off x="698300" y="43146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6"/>
          <p:cNvSpPr/>
          <p:nvPr/>
        </p:nvSpPr>
        <p:spPr>
          <a:xfrm>
            <a:off x="850700" y="44670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6"/>
          <p:cNvSpPr/>
          <p:nvPr/>
        </p:nvSpPr>
        <p:spPr>
          <a:xfrm>
            <a:off x="2408450" y="40098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6"/>
          <p:cNvSpPr/>
          <p:nvPr/>
        </p:nvSpPr>
        <p:spPr>
          <a:xfrm>
            <a:off x="2560850" y="41622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6"/>
          <p:cNvSpPr/>
          <p:nvPr/>
        </p:nvSpPr>
        <p:spPr>
          <a:xfrm>
            <a:off x="2713250" y="43146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6"/>
          <p:cNvSpPr/>
          <p:nvPr/>
        </p:nvSpPr>
        <p:spPr>
          <a:xfrm>
            <a:off x="2865650" y="44670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6"/>
          <p:cNvSpPr/>
          <p:nvPr/>
        </p:nvSpPr>
        <p:spPr>
          <a:xfrm>
            <a:off x="3018050" y="46194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6"/>
          <p:cNvSpPr/>
          <p:nvPr/>
        </p:nvSpPr>
        <p:spPr>
          <a:xfrm>
            <a:off x="3170450" y="47718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6"/>
          <p:cNvSpPr/>
          <p:nvPr/>
        </p:nvSpPr>
        <p:spPr>
          <a:xfrm>
            <a:off x="3322850" y="49242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6"/>
          <p:cNvSpPr/>
          <p:nvPr/>
        </p:nvSpPr>
        <p:spPr>
          <a:xfrm>
            <a:off x="3475250" y="50766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6"/>
          <p:cNvSpPr/>
          <p:nvPr/>
        </p:nvSpPr>
        <p:spPr>
          <a:xfrm>
            <a:off x="3627650" y="52290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6"/>
          <p:cNvSpPr/>
          <p:nvPr/>
        </p:nvSpPr>
        <p:spPr>
          <a:xfrm>
            <a:off x="3780050" y="53814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6"/>
          <p:cNvSpPr/>
          <p:nvPr/>
        </p:nvSpPr>
        <p:spPr>
          <a:xfrm>
            <a:off x="3932450" y="553385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6"/>
          <p:cNvSpPr/>
          <p:nvPr/>
        </p:nvSpPr>
        <p:spPr>
          <a:xfrm>
            <a:off x="1037600" y="46553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6"/>
          <p:cNvSpPr/>
          <p:nvPr/>
        </p:nvSpPr>
        <p:spPr>
          <a:xfrm>
            <a:off x="1190000" y="48077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6"/>
          <p:cNvSpPr/>
          <p:nvPr/>
        </p:nvSpPr>
        <p:spPr>
          <a:xfrm>
            <a:off x="1342400" y="49601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6"/>
          <p:cNvSpPr/>
          <p:nvPr/>
        </p:nvSpPr>
        <p:spPr>
          <a:xfrm>
            <a:off x="1494800" y="51125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6"/>
          <p:cNvSpPr/>
          <p:nvPr/>
        </p:nvSpPr>
        <p:spPr>
          <a:xfrm>
            <a:off x="1647200" y="52649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6"/>
          <p:cNvSpPr/>
          <p:nvPr/>
        </p:nvSpPr>
        <p:spPr>
          <a:xfrm>
            <a:off x="1799600" y="54173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6"/>
          <p:cNvSpPr/>
          <p:nvPr/>
        </p:nvSpPr>
        <p:spPr>
          <a:xfrm>
            <a:off x="1952000" y="5569700"/>
            <a:ext cx="580800" cy="699600"/>
          </a:xfrm>
          <a:prstGeom prst="mathMultiply">
            <a:avLst>
              <a:gd fmla="val 23520" name="adj1"/>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47"/>
          <p:cNvSpPr/>
          <p:nvPr/>
        </p:nvSpPr>
        <p:spPr>
          <a:xfrm rot="-1499393">
            <a:off x="6574878" y="6250545"/>
            <a:ext cx="1229944" cy="52062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600">
                <a:latin typeface="Comfortaa"/>
                <a:ea typeface="Comfortaa"/>
                <a:cs typeface="Comfortaa"/>
                <a:sym typeface="Comfortaa"/>
              </a:rPr>
              <a:t>Click to download PDF</a:t>
            </a:r>
            <a:endParaRPr sz="600">
              <a:latin typeface="Comfortaa"/>
              <a:ea typeface="Comfortaa"/>
              <a:cs typeface="Comfortaa"/>
              <a:sym typeface="Comfortaa"/>
            </a:endParaRPr>
          </a:p>
        </p:txBody>
      </p:sp>
      <p:sp>
        <p:nvSpPr>
          <p:cNvPr id="1181" name="Google Shape;1181;p47"/>
          <p:cNvSpPr txBox="1"/>
          <p:nvPr>
            <p:ph idx="1" type="subTitle"/>
          </p:nvPr>
        </p:nvSpPr>
        <p:spPr>
          <a:xfrm>
            <a:off x="7866525" y="251925"/>
            <a:ext cx="37113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7"/>
          <p:cNvSpPr txBox="1"/>
          <p:nvPr>
            <p:ph idx="2" type="subTitle"/>
          </p:nvPr>
        </p:nvSpPr>
        <p:spPr>
          <a:xfrm>
            <a:off x="7370175" y="946125"/>
            <a:ext cx="42078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7"/>
          <p:cNvSpPr txBox="1"/>
          <p:nvPr>
            <p:ph idx="3" type="subTitle"/>
          </p:nvPr>
        </p:nvSpPr>
        <p:spPr>
          <a:xfrm>
            <a:off x="7618425" y="1677675"/>
            <a:ext cx="39594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7"/>
          <p:cNvSpPr txBox="1"/>
          <p:nvPr>
            <p:ph idx="4" type="subTitle"/>
          </p:nvPr>
        </p:nvSpPr>
        <p:spPr>
          <a:xfrm>
            <a:off x="7093325" y="2409225"/>
            <a:ext cx="44847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7"/>
          <p:cNvSpPr txBox="1"/>
          <p:nvPr>
            <p:ph idx="5" type="subTitle"/>
          </p:nvPr>
        </p:nvSpPr>
        <p:spPr>
          <a:xfrm>
            <a:off x="7193075" y="3310725"/>
            <a:ext cx="43848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7"/>
          <p:cNvSpPr txBox="1"/>
          <p:nvPr>
            <p:ph idx="6" type="subTitle"/>
          </p:nvPr>
        </p:nvSpPr>
        <p:spPr>
          <a:xfrm>
            <a:off x="7742475" y="4042225"/>
            <a:ext cx="39594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7"/>
          <p:cNvSpPr txBox="1"/>
          <p:nvPr>
            <p:ph idx="7" type="subTitle"/>
          </p:nvPr>
        </p:nvSpPr>
        <p:spPr>
          <a:xfrm>
            <a:off x="7742475" y="4860200"/>
            <a:ext cx="39594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7"/>
          <p:cNvSpPr txBox="1"/>
          <p:nvPr>
            <p:ph idx="8" type="subTitle"/>
          </p:nvPr>
        </p:nvSpPr>
        <p:spPr>
          <a:xfrm>
            <a:off x="7207802" y="5541475"/>
            <a:ext cx="4384800" cy="4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48"/>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94" name="Google Shape;1194;p4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4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¡josé mira!</a:t>
            </a:r>
            <a:endParaRPr b="1" sz="4000">
              <a:latin typeface="Amatic SC"/>
              <a:ea typeface="Amatic SC"/>
              <a:cs typeface="Amatic SC"/>
              <a:sym typeface="Amatic SC"/>
            </a:endParaRPr>
          </a:p>
        </p:txBody>
      </p:sp>
      <p:sp>
        <p:nvSpPr>
          <p:cNvPr id="1196" name="Google Shape;1196;p48"/>
          <p:cNvSpPr txBox="1"/>
          <p:nvPr/>
        </p:nvSpPr>
        <p:spPr>
          <a:xfrm>
            <a:off x="533025" y="2865700"/>
            <a:ext cx="4864200" cy="14628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José loves animals. Help him spot them at the zoo! Name the animal and how many legs it has</a:t>
            </a:r>
            <a:endParaRPr b="1" sz="2000">
              <a:solidFill>
                <a:srgbClr val="000000"/>
              </a:solidFill>
              <a:latin typeface="Comfortaa"/>
              <a:ea typeface="Comfortaa"/>
              <a:cs typeface="Comfortaa"/>
              <a:sym typeface="Comfortaa"/>
            </a:endParaRPr>
          </a:p>
        </p:txBody>
      </p:sp>
      <p:pic>
        <p:nvPicPr>
          <p:cNvPr id="1197" name="Google Shape;1197;p48">
            <a:hlinkClick r:id="rId3"/>
          </p:cNvPr>
          <p:cNvPicPr preferRelativeResize="0"/>
          <p:nvPr/>
        </p:nvPicPr>
        <p:blipFill>
          <a:blip r:embed="rId4">
            <a:alphaModFix/>
          </a:blip>
          <a:stretch>
            <a:fillRect/>
          </a:stretch>
        </p:blipFill>
        <p:spPr>
          <a:xfrm>
            <a:off x="6562925" y="188925"/>
            <a:ext cx="5417926" cy="6553199"/>
          </a:xfrm>
          <a:prstGeom prst="rect">
            <a:avLst/>
          </a:prstGeom>
          <a:noFill/>
          <a:ln>
            <a:noFill/>
          </a:ln>
        </p:spPr>
      </p:pic>
      <p:sp>
        <p:nvSpPr>
          <p:cNvPr id="1198" name="Google Shape;1198;p48"/>
          <p:cNvSpPr/>
          <p:nvPr/>
        </p:nvSpPr>
        <p:spPr>
          <a:xfrm rot="180371">
            <a:off x="6293979" y="424314"/>
            <a:ext cx="1229892" cy="520616"/>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600">
                <a:latin typeface="Comfortaa"/>
                <a:ea typeface="Comfortaa"/>
                <a:cs typeface="Comfortaa"/>
                <a:sym typeface="Comfortaa"/>
              </a:rPr>
              <a:t>Click to download PDF</a:t>
            </a:r>
            <a:endParaRPr sz="600">
              <a:latin typeface="Comfortaa"/>
              <a:ea typeface="Comfortaa"/>
              <a:cs typeface="Comfortaa"/>
              <a:sym typeface="Comforta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49"/>
          <p:cNvSpPr/>
          <p:nvPr/>
        </p:nvSpPr>
        <p:spPr>
          <a:xfrm>
            <a:off x="7418594" y="3072434"/>
            <a:ext cx="4144200" cy="34794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4" name="Google Shape;1204;p49"/>
          <p:cNvSpPr/>
          <p:nvPr/>
        </p:nvSpPr>
        <p:spPr>
          <a:xfrm>
            <a:off x="7161150" y="2970800"/>
            <a:ext cx="4144200" cy="3788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5" name="Google Shape;1205;p49"/>
          <p:cNvSpPr/>
          <p:nvPr/>
        </p:nvSpPr>
        <p:spPr>
          <a:xfrm>
            <a:off x="7558950" y="384557"/>
            <a:ext cx="4269000" cy="23196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6" name="Google Shape;1206;p49"/>
          <p:cNvSpPr/>
          <p:nvPr/>
        </p:nvSpPr>
        <p:spPr>
          <a:xfrm>
            <a:off x="7293750" y="316800"/>
            <a:ext cx="4269000" cy="25254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7" name="Google Shape;1207;p49"/>
          <p:cNvSpPr/>
          <p:nvPr/>
        </p:nvSpPr>
        <p:spPr>
          <a:xfrm>
            <a:off x="789334" y="3429002"/>
            <a:ext cx="4603500" cy="2880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8" name="Google Shape;1208;p49"/>
          <p:cNvSpPr/>
          <p:nvPr/>
        </p:nvSpPr>
        <p:spPr>
          <a:xfrm>
            <a:off x="503349" y="3291350"/>
            <a:ext cx="4603500" cy="2880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9" name="Google Shape;1209;p49"/>
          <p:cNvSpPr txBox="1"/>
          <p:nvPr/>
        </p:nvSpPr>
        <p:spPr>
          <a:xfrm>
            <a:off x="729859" y="1175868"/>
            <a:ext cx="4150500" cy="1077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800">
                <a:latin typeface="Amatic SC"/>
                <a:ea typeface="Amatic SC"/>
                <a:cs typeface="Amatic SC"/>
                <a:sym typeface="Amatic SC"/>
              </a:rPr>
              <a:t>La familia martinez visita los galápagos</a:t>
            </a:r>
            <a:endParaRPr b="1" sz="3800">
              <a:latin typeface="Amatic SC"/>
              <a:ea typeface="Amatic SC"/>
              <a:cs typeface="Amatic SC"/>
              <a:sym typeface="Amatic SC"/>
            </a:endParaRPr>
          </a:p>
          <a:p>
            <a:pPr indent="0" lvl="0" marL="0" marR="0" rtl="0" algn="ctr">
              <a:spcBef>
                <a:spcPts val="0"/>
              </a:spcBef>
              <a:spcAft>
                <a:spcPts val="0"/>
              </a:spcAft>
              <a:buNone/>
            </a:pPr>
            <a:r>
              <a:rPr lang="es-ES" sz="3800">
                <a:latin typeface="Amatic SC"/>
                <a:ea typeface="Amatic SC"/>
                <a:cs typeface="Amatic SC"/>
                <a:sym typeface="Amatic SC"/>
              </a:rPr>
              <a:t>BY: brita kuhrmeirer</a:t>
            </a:r>
            <a:endParaRPr sz="3800">
              <a:latin typeface="Amatic SC"/>
              <a:ea typeface="Amatic SC"/>
              <a:cs typeface="Amatic SC"/>
              <a:sym typeface="Amatic SC"/>
            </a:endParaRPr>
          </a:p>
        </p:txBody>
      </p:sp>
      <p:sp>
        <p:nvSpPr>
          <p:cNvPr id="1210" name="Google Shape;1210;p49"/>
          <p:cNvSpPr txBox="1"/>
          <p:nvPr/>
        </p:nvSpPr>
        <p:spPr>
          <a:xfrm>
            <a:off x="933900" y="3512625"/>
            <a:ext cx="39978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The Martinez Family loves los animales. So, the Galápagos Islands are a perfect place for them to visit.</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s-ES" sz="2000">
                <a:latin typeface="Comfortaa"/>
                <a:ea typeface="Comfortaa"/>
                <a:cs typeface="Comfortaa"/>
                <a:sym typeface="Comfortaa"/>
              </a:rPr>
              <a:t>Do you know where they Galápagos Islands are?</a:t>
            </a:r>
            <a:endParaRPr b="1" sz="2000">
              <a:latin typeface="Comfortaa"/>
              <a:ea typeface="Comfortaa"/>
              <a:cs typeface="Comfortaa"/>
              <a:sym typeface="Comfortaa"/>
            </a:endParaRPr>
          </a:p>
        </p:txBody>
      </p:sp>
      <p:sp>
        <p:nvSpPr>
          <p:cNvPr id="1211" name="Google Shape;1211;p49"/>
          <p:cNvSpPr txBox="1"/>
          <p:nvPr/>
        </p:nvSpPr>
        <p:spPr>
          <a:xfrm>
            <a:off x="7659575" y="596900"/>
            <a:ext cx="37992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They are right off the coast of Ecuador!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There are many animals on the islands that don’t exist anywhere else in the world!</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12" name="Google Shape;1212;p49"/>
          <p:cNvPicPr preferRelativeResize="0"/>
          <p:nvPr/>
        </p:nvPicPr>
        <p:blipFill>
          <a:blip r:embed="rId3">
            <a:alphaModFix/>
          </a:blip>
          <a:stretch>
            <a:fillRect/>
          </a:stretch>
        </p:blipFill>
        <p:spPr>
          <a:xfrm>
            <a:off x="7595509" y="3073650"/>
            <a:ext cx="3665484" cy="3582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50"/>
          <p:cNvSpPr/>
          <p:nvPr/>
        </p:nvSpPr>
        <p:spPr>
          <a:xfrm>
            <a:off x="7558950" y="475775"/>
            <a:ext cx="4269000" cy="5614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18" name="Google Shape;1218;p50"/>
          <p:cNvSpPr/>
          <p:nvPr/>
        </p:nvSpPr>
        <p:spPr>
          <a:xfrm>
            <a:off x="7293750" y="316800"/>
            <a:ext cx="4269000" cy="5993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19" name="Google Shape;1219;p50"/>
          <p:cNvSpPr/>
          <p:nvPr/>
        </p:nvSpPr>
        <p:spPr>
          <a:xfrm>
            <a:off x="789335" y="1572577"/>
            <a:ext cx="4603500" cy="4737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20" name="Google Shape;1220;p50"/>
          <p:cNvSpPr/>
          <p:nvPr/>
        </p:nvSpPr>
        <p:spPr>
          <a:xfrm>
            <a:off x="503350" y="1346224"/>
            <a:ext cx="4603500" cy="4737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21" name="Google Shape;1221;p50"/>
          <p:cNvSpPr txBox="1"/>
          <p:nvPr/>
        </p:nvSpPr>
        <p:spPr>
          <a:xfrm>
            <a:off x="7659575" y="600727"/>
            <a:ext cx="3799200" cy="56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¿De </a:t>
            </a:r>
            <a:r>
              <a:rPr lang="es-ES" sz="2000">
                <a:solidFill>
                  <a:schemeClr val="dk1"/>
                </a:solidFill>
                <a:latin typeface="Comfortaa"/>
                <a:ea typeface="Comfortaa"/>
                <a:cs typeface="Comfortaa"/>
                <a:sym typeface="Comfortaa"/>
              </a:rPr>
              <a:t>qué</a:t>
            </a:r>
            <a:r>
              <a:rPr lang="es-ES" sz="2000">
                <a:solidFill>
                  <a:schemeClr val="dk1"/>
                </a:solidFill>
                <a:latin typeface="Comfortaa"/>
                <a:ea typeface="Comfortaa"/>
                <a:cs typeface="Comfortaa"/>
                <a:sym typeface="Comfortaa"/>
              </a:rPr>
              <a:t> color es el </a:t>
            </a:r>
            <a:r>
              <a:rPr lang="es-ES" sz="2000">
                <a:solidFill>
                  <a:schemeClr val="dk1"/>
                </a:solidFill>
                <a:latin typeface="Comfortaa"/>
                <a:ea typeface="Comfortaa"/>
                <a:cs typeface="Comfortaa"/>
                <a:sym typeface="Comfortaa"/>
              </a:rPr>
              <a:t>pingüino</a:t>
            </a:r>
            <a:r>
              <a:rPr lang="es-ES" sz="2000">
                <a:solidFill>
                  <a:schemeClr val="dk1"/>
                </a:solidFill>
                <a:latin typeface="Comfortaa"/>
                <a:ea typeface="Comfortaa"/>
                <a:cs typeface="Comfortaa"/>
                <a:sym typeface="Comfortaa"/>
              </a:rPr>
              <a:t>?</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Did you guess blanco, negro y anaranjado?</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222" name="Google Shape;1222;p50"/>
          <p:cNvSpPr txBox="1"/>
          <p:nvPr/>
        </p:nvSpPr>
        <p:spPr>
          <a:xfrm>
            <a:off x="905500" y="1764225"/>
            <a:ext cx="39261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Little Josefina loves los animales that live by the sea, so the family visits the beach first.</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23" name="Google Shape;1223;p50"/>
          <p:cNvPicPr preferRelativeResize="0"/>
          <p:nvPr/>
        </p:nvPicPr>
        <p:blipFill>
          <a:blip r:embed="rId3">
            <a:alphaModFix/>
          </a:blip>
          <a:stretch>
            <a:fillRect/>
          </a:stretch>
        </p:blipFill>
        <p:spPr>
          <a:xfrm>
            <a:off x="2107500" y="3214975"/>
            <a:ext cx="3810000" cy="3810000"/>
          </a:xfrm>
          <a:prstGeom prst="rect">
            <a:avLst/>
          </a:prstGeom>
          <a:noFill/>
          <a:ln>
            <a:noFill/>
          </a:ln>
        </p:spPr>
      </p:pic>
      <p:sp>
        <p:nvSpPr>
          <p:cNvPr id="1224" name="Google Shape;1224;p50"/>
          <p:cNvSpPr txBox="1"/>
          <p:nvPr/>
        </p:nvSpPr>
        <p:spPr>
          <a:xfrm>
            <a:off x="1005200" y="3214975"/>
            <a:ext cx="2026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Guess what animal she sees!</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¡Un </a:t>
            </a:r>
            <a:r>
              <a:rPr lang="es-ES" sz="2000">
                <a:solidFill>
                  <a:schemeClr val="dk1"/>
                </a:solidFill>
                <a:latin typeface="Comfortaa"/>
                <a:ea typeface="Comfortaa"/>
                <a:cs typeface="Comfortaa"/>
                <a:sym typeface="Comfortaa"/>
              </a:rPr>
              <a:t>pingüino</a:t>
            </a:r>
            <a:r>
              <a:rPr lang="es-ES" sz="2000">
                <a:solidFill>
                  <a:schemeClr val="dk1"/>
                </a:solidFill>
                <a:latin typeface="Comfortaa"/>
                <a:ea typeface="Comfortaa"/>
                <a:cs typeface="Comfortaa"/>
                <a:sym typeface="Comfortaa"/>
              </a:rPr>
              <a:t>!</a:t>
            </a:r>
            <a:endParaRPr sz="2000">
              <a:solidFill>
                <a:schemeClr val="dk1"/>
              </a:solidFill>
              <a:latin typeface="Comfortaa"/>
              <a:ea typeface="Comfortaa"/>
              <a:cs typeface="Comfortaa"/>
              <a:sym typeface="Comfortaa"/>
            </a:endParaRPr>
          </a:p>
        </p:txBody>
      </p:sp>
      <p:pic>
        <p:nvPicPr>
          <p:cNvPr id="1225" name="Google Shape;1225;p50"/>
          <p:cNvPicPr preferRelativeResize="0"/>
          <p:nvPr/>
        </p:nvPicPr>
        <p:blipFill>
          <a:blip r:embed="rId4">
            <a:alphaModFix/>
          </a:blip>
          <a:stretch>
            <a:fillRect/>
          </a:stretch>
        </p:blipFill>
        <p:spPr>
          <a:xfrm>
            <a:off x="7073338" y="1532375"/>
            <a:ext cx="3323225" cy="3501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51"/>
          <p:cNvSpPr/>
          <p:nvPr/>
        </p:nvSpPr>
        <p:spPr>
          <a:xfrm>
            <a:off x="7558950" y="475775"/>
            <a:ext cx="4269000" cy="5614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1" name="Google Shape;1231;p51"/>
          <p:cNvSpPr/>
          <p:nvPr/>
        </p:nvSpPr>
        <p:spPr>
          <a:xfrm>
            <a:off x="7293750" y="316800"/>
            <a:ext cx="4269000" cy="5993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2" name="Google Shape;1232;p51"/>
          <p:cNvSpPr/>
          <p:nvPr/>
        </p:nvSpPr>
        <p:spPr>
          <a:xfrm>
            <a:off x="789335" y="1572577"/>
            <a:ext cx="4603500" cy="4737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3" name="Google Shape;1233;p51"/>
          <p:cNvSpPr txBox="1"/>
          <p:nvPr/>
        </p:nvSpPr>
        <p:spPr>
          <a:xfrm>
            <a:off x="7659575" y="752825"/>
            <a:ext cx="3799200" cy="53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There is a pez en Los Galápagos que tiene cuatro ojos! Do you remember what los ojos son?</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234" name="Google Shape;1234;p51"/>
          <p:cNvSpPr txBox="1"/>
          <p:nvPr/>
        </p:nvSpPr>
        <p:spPr>
          <a:xfrm>
            <a:off x="905500" y="1764225"/>
            <a:ext cx="3926100" cy="17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Did you know there are 450 kinds of peces that live in the Galápagos?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s-ES" sz="2000">
                <a:latin typeface="Comfortaa"/>
                <a:ea typeface="Comfortaa"/>
                <a:cs typeface="Comfortaa"/>
                <a:sym typeface="Comfortaa"/>
              </a:rPr>
              <a:t>¿Cuántos peces hay aquí?</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35" name="Google Shape;1235;p51"/>
          <p:cNvPicPr preferRelativeResize="0"/>
          <p:nvPr/>
        </p:nvPicPr>
        <p:blipFill>
          <a:blip r:embed="rId3">
            <a:alphaModFix/>
          </a:blip>
          <a:stretch>
            <a:fillRect/>
          </a:stretch>
        </p:blipFill>
        <p:spPr>
          <a:xfrm>
            <a:off x="864663" y="3577744"/>
            <a:ext cx="4452825" cy="2579751"/>
          </a:xfrm>
          <a:prstGeom prst="rect">
            <a:avLst/>
          </a:prstGeom>
          <a:noFill/>
          <a:ln>
            <a:noFill/>
          </a:ln>
        </p:spPr>
      </p:pic>
      <p:sp>
        <p:nvSpPr>
          <p:cNvPr id="1236" name="Google Shape;1236;p51"/>
          <p:cNvSpPr/>
          <p:nvPr/>
        </p:nvSpPr>
        <p:spPr>
          <a:xfrm>
            <a:off x="503350" y="1346224"/>
            <a:ext cx="4603500" cy="4737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237" name="Google Shape;1237;p51"/>
          <p:cNvPicPr preferRelativeResize="0"/>
          <p:nvPr/>
        </p:nvPicPr>
        <p:blipFill>
          <a:blip r:embed="rId4">
            <a:alphaModFix/>
          </a:blip>
          <a:stretch>
            <a:fillRect/>
          </a:stretch>
        </p:blipFill>
        <p:spPr>
          <a:xfrm>
            <a:off x="7659575" y="2912055"/>
            <a:ext cx="3799200" cy="25290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52"/>
          <p:cNvSpPr/>
          <p:nvPr/>
        </p:nvSpPr>
        <p:spPr>
          <a:xfrm>
            <a:off x="7558950" y="954200"/>
            <a:ext cx="4269000" cy="502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43" name="Google Shape;1243;p52"/>
          <p:cNvSpPr/>
          <p:nvPr/>
        </p:nvSpPr>
        <p:spPr>
          <a:xfrm>
            <a:off x="7293750" y="697700"/>
            <a:ext cx="4269000" cy="54597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44" name="Google Shape;1244;p52"/>
          <p:cNvSpPr/>
          <p:nvPr/>
        </p:nvSpPr>
        <p:spPr>
          <a:xfrm>
            <a:off x="789335" y="1572577"/>
            <a:ext cx="4603500" cy="4737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45" name="Google Shape;1245;p52"/>
          <p:cNvSpPr/>
          <p:nvPr/>
        </p:nvSpPr>
        <p:spPr>
          <a:xfrm>
            <a:off x="503350" y="1346224"/>
            <a:ext cx="4603500" cy="4737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46" name="Google Shape;1246;p52"/>
          <p:cNvSpPr txBox="1"/>
          <p:nvPr/>
        </p:nvSpPr>
        <p:spPr>
          <a:xfrm>
            <a:off x="7659575" y="1249025"/>
            <a:ext cx="3799200" cy="47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You are correcto! Es una tortuga.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On the Galápagos Islands, there are only tortugas verdes. La tortuga gigante pesa 500 libras!</a:t>
            </a:r>
            <a:endParaRPr sz="2000">
              <a:solidFill>
                <a:schemeClr val="dk1"/>
              </a:solidFill>
              <a:latin typeface="Comfortaa"/>
              <a:ea typeface="Comfortaa"/>
              <a:cs typeface="Comfortaa"/>
              <a:sym typeface="Comfortaa"/>
            </a:endParaRPr>
          </a:p>
        </p:txBody>
      </p:sp>
      <p:sp>
        <p:nvSpPr>
          <p:cNvPr id="1247" name="Google Shape;1247;p52"/>
          <p:cNvSpPr txBox="1"/>
          <p:nvPr/>
        </p:nvSpPr>
        <p:spPr>
          <a:xfrm>
            <a:off x="905500" y="1611825"/>
            <a:ext cx="39261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Carlitos likes los animales that lives in the water and on the land. ¿Cuál es el animal favorito de Carlitos?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48" name="Google Shape;1248;p52"/>
          <p:cNvPicPr preferRelativeResize="0"/>
          <p:nvPr/>
        </p:nvPicPr>
        <p:blipFill>
          <a:blip r:embed="rId3">
            <a:alphaModFix/>
          </a:blip>
          <a:stretch>
            <a:fillRect/>
          </a:stretch>
        </p:blipFill>
        <p:spPr>
          <a:xfrm>
            <a:off x="2922500" y="4816825"/>
            <a:ext cx="2622725" cy="1811325"/>
          </a:xfrm>
          <a:prstGeom prst="rect">
            <a:avLst/>
          </a:prstGeom>
          <a:noFill/>
          <a:ln>
            <a:noFill/>
          </a:ln>
        </p:spPr>
      </p:pic>
      <p:pic>
        <p:nvPicPr>
          <p:cNvPr id="1249" name="Google Shape;1249;p52"/>
          <p:cNvPicPr preferRelativeResize="0"/>
          <p:nvPr/>
        </p:nvPicPr>
        <p:blipFill>
          <a:blip r:embed="rId4">
            <a:alphaModFix/>
          </a:blip>
          <a:stretch>
            <a:fillRect/>
          </a:stretch>
        </p:blipFill>
        <p:spPr>
          <a:xfrm>
            <a:off x="503350" y="2878300"/>
            <a:ext cx="3431575" cy="3431575"/>
          </a:xfrm>
          <a:prstGeom prst="rect">
            <a:avLst/>
          </a:prstGeom>
          <a:noFill/>
          <a:ln>
            <a:noFill/>
          </a:ln>
        </p:spPr>
      </p:pic>
      <p:pic>
        <p:nvPicPr>
          <p:cNvPr id="1250" name="Google Shape;1250;p52"/>
          <p:cNvPicPr preferRelativeResize="0"/>
          <p:nvPr/>
        </p:nvPicPr>
        <p:blipFill>
          <a:blip r:embed="rId5">
            <a:alphaModFix/>
          </a:blip>
          <a:stretch>
            <a:fillRect/>
          </a:stretch>
        </p:blipFill>
        <p:spPr>
          <a:xfrm>
            <a:off x="7659575" y="3465530"/>
            <a:ext cx="3799200" cy="31240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7"/>
          <p:cNvSpPr/>
          <p:nvPr/>
        </p:nvSpPr>
        <p:spPr>
          <a:xfrm>
            <a:off x="6205477" y="880616"/>
            <a:ext cx="5852700" cy="5690400"/>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55" name="Google Shape;755;p17"/>
          <p:cNvPicPr preferRelativeResize="0"/>
          <p:nvPr/>
        </p:nvPicPr>
        <p:blipFill>
          <a:blip r:embed="rId3">
            <a:alphaModFix/>
          </a:blip>
          <a:stretch>
            <a:fillRect/>
          </a:stretch>
        </p:blipFill>
        <p:spPr>
          <a:xfrm>
            <a:off x="6689937" y="1290793"/>
            <a:ext cx="5086413" cy="4870171"/>
          </a:xfrm>
          <a:prstGeom prst="rect">
            <a:avLst/>
          </a:prstGeom>
          <a:noFill/>
          <a:ln>
            <a:noFill/>
          </a:ln>
        </p:spPr>
      </p:pic>
      <p:sp>
        <p:nvSpPr>
          <p:cNvPr id="756" name="Google Shape;756;p17"/>
          <p:cNvSpPr/>
          <p:nvPr/>
        </p:nvSpPr>
        <p:spPr>
          <a:xfrm rot="-214131">
            <a:off x="6194403" y="950821"/>
            <a:ext cx="5874893" cy="532876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17"/>
          <p:cNvSpPr txBox="1"/>
          <p:nvPr/>
        </p:nvSpPr>
        <p:spPr>
          <a:xfrm>
            <a:off x="563575" y="2409225"/>
            <a:ext cx="4665000" cy="21126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3300">
                <a:latin typeface="Comfortaa"/>
                <a:ea typeface="Comfortaa"/>
                <a:cs typeface="Comfortaa"/>
                <a:sym typeface="Comfortaa"/>
              </a:rPr>
              <a:t>¿Què color es el ___?</a:t>
            </a:r>
            <a:endParaRPr b="1" sz="3300">
              <a:latin typeface="Comfortaa"/>
              <a:ea typeface="Comfortaa"/>
              <a:cs typeface="Comfortaa"/>
              <a:sym typeface="Comfortaa"/>
            </a:endParaRPr>
          </a:p>
          <a:p>
            <a:pPr indent="0" lvl="0" marL="0" rtl="0" algn="l">
              <a:spcBef>
                <a:spcPts val="0"/>
              </a:spcBef>
              <a:spcAft>
                <a:spcPts val="0"/>
              </a:spcAft>
              <a:buNone/>
            </a:pPr>
            <a:r>
              <a:t/>
            </a:r>
            <a:endParaRPr b="1" sz="3300">
              <a:latin typeface="Comfortaa"/>
              <a:ea typeface="Comfortaa"/>
              <a:cs typeface="Comfortaa"/>
              <a:sym typeface="Comfortaa"/>
            </a:endParaRPr>
          </a:p>
          <a:p>
            <a:pPr indent="0" lvl="0" marL="0" rtl="0" algn="l">
              <a:spcBef>
                <a:spcPts val="0"/>
              </a:spcBef>
              <a:spcAft>
                <a:spcPts val="0"/>
              </a:spcAft>
              <a:buNone/>
            </a:pPr>
            <a:r>
              <a:rPr b="1" lang="es-ES" sz="3300">
                <a:latin typeface="Comfortaa"/>
                <a:ea typeface="Comfortaa"/>
                <a:cs typeface="Comfortaa"/>
                <a:sym typeface="Comfortaa"/>
              </a:rPr>
              <a:t>Es el color____</a:t>
            </a:r>
            <a:endParaRPr b="1" sz="3300">
              <a:latin typeface="Comfortaa"/>
              <a:ea typeface="Comfortaa"/>
              <a:cs typeface="Comfortaa"/>
              <a:sym typeface="Comforta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53"/>
          <p:cNvSpPr/>
          <p:nvPr/>
        </p:nvSpPr>
        <p:spPr>
          <a:xfrm>
            <a:off x="7558950" y="954200"/>
            <a:ext cx="4269000" cy="502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6" name="Google Shape;1256;p53"/>
          <p:cNvSpPr/>
          <p:nvPr/>
        </p:nvSpPr>
        <p:spPr>
          <a:xfrm>
            <a:off x="7293750" y="697700"/>
            <a:ext cx="4269000" cy="54597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7" name="Google Shape;1257;p53"/>
          <p:cNvSpPr/>
          <p:nvPr/>
        </p:nvSpPr>
        <p:spPr>
          <a:xfrm>
            <a:off x="789335" y="1572577"/>
            <a:ext cx="4603500" cy="4737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8" name="Google Shape;1258;p53"/>
          <p:cNvSpPr/>
          <p:nvPr/>
        </p:nvSpPr>
        <p:spPr>
          <a:xfrm>
            <a:off x="503350" y="1346224"/>
            <a:ext cx="4603500" cy="4737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9" name="Google Shape;1259;p53"/>
          <p:cNvSpPr txBox="1"/>
          <p:nvPr/>
        </p:nvSpPr>
        <p:spPr>
          <a:xfrm>
            <a:off x="7659575" y="1249025"/>
            <a:ext cx="3799200" cy="47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¿Cuántos tipos de pájaros hay aquí?</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p:txBody>
      </p:sp>
      <p:sp>
        <p:nvSpPr>
          <p:cNvPr id="1260" name="Google Shape;1260;p53"/>
          <p:cNvSpPr txBox="1"/>
          <p:nvPr/>
        </p:nvSpPr>
        <p:spPr>
          <a:xfrm>
            <a:off x="905500" y="1611825"/>
            <a:ext cx="39261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Señora </a:t>
            </a:r>
            <a:r>
              <a:rPr lang="es-ES" sz="2000">
                <a:latin typeface="Comfortaa"/>
                <a:ea typeface="Comfortaa"/>
                <a:cs typeface="Comfortaa"/>
                <a:sym typeface="Comfortaa"/>
              </a:rPr>
              <a:t>Martínez</a:t>
            </a:r>
            <a:r>
              <a:rPr lang="es-ES" sz="2000">
                <a:latin typeface="Comfortaa"/>
                <a:ea typeface="Comfortaa"/>
                <a:cs typeface="Comfortaa"/>
                <a:sym typeface="Comfortaa"/>
              </a:rPr>
              <a:t> loves watching los pájaros. There are </a:t>
            </a:r>
            <a:r>
              <a:rPr lang="es-ES" sz="2000">
                <a:latin typeface="Comfortaa"/>
                <a:ea typeface="Comfortaa"/>
                <a:cs typeface="Comfortaa"/>
                <a:sym typeface="Comfortaa"/>
              </a:rPr>
              <a:t>veintidós</a:t>
            </a:r>
            <a:r>
              <a:rPr lang="es-ES" sz="2000">
                <a:latin typeface="Comfortaa"/>
                <a:ea typeface="Comfortaa"/>
                <a:cs typeface="Comfortaa"/>
                <a:sym typeface="Comfortaa"/>
              </a:rPr>
              <a:t> tipos de pájaros that live on the Galápagos and </a:t>
            </a:r>
            <a:r>
              <a:rPr lang="es-ES" sz="2000">
                <a:latin typeface="Comfortaa"/>
                <a:ea typeface="Comfortaa"/>
                <a:cs typeface="Comfortaa"/>
                <a:sym typeface="Comfortaa"/>
              </a:rPr>
              <a:t>nowhere</a:t>
            </a:r>
            <a:r>
              <a:rPr lang="es-ES" sz="2000">
                <a:latin typeface="Comfortaa"/>
                <a:ea typeface="Comfortaa"/>
                <a:cs typeface="Comfortaa"/>
                <a:sym typeface="Comfortaa"/>
              </a:rPr>
              <a:t> else on earth!</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61" name="Google Shape;1261;p53"/>
          <p:cNvPicPr preferRelativeResize="0"/>
          <p:nvPr/>
        </p:nvPicPr>
        <p:blipFill>
          <a:blip r:embed="rId3">
            <a:alphaModFix/>
          </a:blip>
          <a:stretch>
            <a:fillRect/>
          </a:stretch>
        </p:blipFill>
        <p:spPr>
          <a:xfrm>
            <a:off x="956575" y="3762603"/>
            <a:ext cx="4269000" cy="2223722"/>
          </a:xfrm>
          <a:prstGeom prst="rect">
            <a:avLst/>
          </a:prstGeom>
          <a:noFill/>
          <a:ln>
            <a:noFill/>
          </a:ln>
        </p:spPr>
      </p:pic>
      <p:pic>
        <p:nvPicPr>
          <p:cNvPr id="1262" name="Google Shape;1262;p53"/>
          <p:cNvPicPr preferRelativeResize="0"/>
          <p:nvPr/>
        </p:nvPicPr>
        <p:blipFill>
          <a:blip r:embed="rId4">
            <a:alphaModFix/>
          </a:blip>
          <a:stretch>
            <a:fillRect/>
          </a:stretch>
        </p:blipFill>
        <p:spPr>
          <a:xfrm>
            <a:off x="6697827" y="2408852"/>
            <a:ext cx="2365313" cy="1576875"/>
          </a:xfrm>
          <a:prstGeom prst="rect">
            <a:avLst/>
          </a:prstGeom>
          <a:noFill/>
          <a:ln>
            <a:noFill/>
          </a:ln>
        </p:spPr>
      </p:pic>
      <p:pic>
        <p:nvPicPr>
          <p:cNvPr id="1263" name="Google Shape;1263;p53"/>
          <p:cNvPicPr preferRelativeResize="0"/>
          <p:nvPr/>
        </p:nvPicPr>
        <p:blipFill>
          <a:blip r:embed="rId5">
            <a:alphaModFix/>
          </a:blip>
          <a:stretch>
            <a:fillRect/>
          </a:stretch>
        </p:blipFill>
        <p:spPr>
          <a:xfrm>
            <a:off x="9379200" y="2408850"/>
            <a:ext cx="2365312" cy="1576875"/>
          </a:xfrm>
          <a:prstGeom prst="rect">
            <a:avLst/>
          </a:prstGeom>
          <a:noFill/>
          <a:ln>
            <a:noFill/>
          </a:ln>
        </p:spPr>
      </p:pic>
      <p:pic>
        <p:nvPicPr>
          <p:cNvPr id="1264" name="Google Shape;1264;p53"/>
          <p:cNvPicPr preferRelativeResize="0"/>
          <p:nvPr/>
        </p:nvPicPr>
        <p:blipFill>
          <a:blip r:embed="rId6">
            <a:alphaModFix/>
          </a:blip>
          <a:stretch>
            <a:fillRect/>
          </a:stretch>
        </p:blipFill>
        <p:spPr>
          <a:xfrm>
            <a:off x="6778800" y="4530175"/>
            <a:ext cx="2286625" cy="1703424"/>
          </a:xfrm>
          <a:prstGeom prst="rect">
            <a:avLst/>
          </a:prstGeom>
          <a:noFill/>
          <a:ln>
            <a:noFill/>
          </a:ln>
        </p:spPr>
      </p:pic>
      <p:pic>
        <p:nvPicPr>
          <p:cNvPr id="1265" name="Google Shape;1265;p53"/>
          <p:cNvPicPr preferRelativeResize="0"/>
          <p:nvPr/>
        </p:nvPicPr>
        <p:blipFill>
          <a:blip r:embed="rId7">
            <a:alphaModFix/>
          </a:blip>
          <a:stretch>
            <a:fillRect/>
          </a:stretch>
        </p:blipFill>
        <p:spPr>
          <a:xfrm>
            <a:off x="9328375" y="4530174"/>
            <a:ext cx="2466975" cy="1703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54"/>
          <p:cNvSpPr/>
          <p:nvPr/>
        </p:nvSpPr>
        <p:spPr>
          <a:xfrm>
            <a:off x="7558950" y="954200"/>
            <a:ext cx="4269000" cy="502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1" name="Google Shape;1271;p54"/>
          <p:cNvSpPr/>
          <p:nvPr/>
        </p:nvSpPr>
        <p:spPr>
          <a:xfrm>
            <a:off x="7293750" y="697700"/>
            <a:ext cx="4269000" cy="54597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2" name="Google Shape;1272;p54"/>
          <p:cNvSpPr/>
          <p:nvPr/>
        </p:nvSpPr>
        <p:spPr>
          <a:xfrm>
            <a:off x="789335" y="1572577"/>
            <a:ext cx="4603500" cy="4737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3" name="Google Shape;1273;p54"/>
          <p:cNvSpPr/>
          <p:nvPr/>
        </p:nvSpPr>
        <p:spPr>
          <a:xfrm>
            <a:off x="503350" y="1346224"/>
            <a:ext cx="4603500" cy="4737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4" name="Google Shape;1274;p54"/>
          <p:cNvSpPr txBox="1"/>
          <p:nvPr/>
        </p:nvSpPr>
        <p:spPr>
          <a:xfrm>
            <a:off x="7659575" y="1249025"/>
            <a:ext cx="3799200" cy="47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¡Si! Es un serpiente. ¿Te gustan los serpientes?</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La Familia </a:t>
            </a:r>
            <a:r>
              <a:rPr lang="es-ES" sz="2000">
                <a:solidFill>
                  <a:schemeClr val="dk1"/>
                </a:solidFill>
                <a:latin typeface="Comfortaa"/>
                <a:ea typeface="Comfortaa"/>
                <a:cs typeface="Comfortaa"/>
                <a:sym typeface="Comfortaa"/>
              </a:rPr>
              <a:t>Martínez</a:t>
            </a:r>
            <a:r>
              <a:rPr lang="es-ES" sz="2000">
                <a:solidFill>
                  <a:schemeClr val="dk1"/>
                </a:solidFill>
                <a:latin typeface="Comfortaa"/>
                <a:ea typeface="Comfortaa"/>
                <a:cs typeface="Comfortaa"/>
                <a:sym typeface="Comfortaa"/>
              </a:rPr>
              <a:t> had a great time in Los Galápagos. Did you?</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What did they see? Tell me in Español!</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p:txBody>
      </p:sp>
      <p:sp>
        <p:nvSpPr>
          <p:cNvPr id="1275" name="Google Shape;1275;p54"/>
          <p:cNvSpPr txBox="1"/>
          <p:nvPr/>
        </p:nvSpPr>
        <p:spPr>
          <a:xfrm>
            <a:off x="905500" y="1611825"/>
            <a:ext cx="3926100" cy="42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ES" sz="2000">
                <a:solidFill>
                  <a:schemeClr val="dk1"/>
                </a:solidFill>
                <a:latin typeface="Comfortaa"/>
                <a:ea typeface="Comfortaa"/>
                <a:cs typeface="Comfortaa"/>
                <a:sym typeface="Comfortaa"/>
              </a:rPr>
              <a:t>Si, hay cinco! ¡Cuántos más nos faltan? Hint:</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s-ES" sz="2000">
                <a:solidFill>
                  <a:schemeClr val="dk1"/>
                </a:solidFill>
                <a:latin typeface="Comfortaa"/>
                <a:ea typeface="Comfortaa"/>
                <a:cs typeface="Comfortaa"/>
                <a:sym typeface="Comfortaa"/>
              </a:rPr>
              <a:t>Veintidós menos cinco son</a:t>
            </a:r>
            <a:endParaRPr sz="2000">
              <a:latin typeface="Comfortaa"/>
              <a:ea typeface="Comfortaa"/>
              <a:cs typeface="Comfortaa"/>
              <a:sym typeface="Comfortaa"/>
            </a:endParaRPr>
          </a:p>
          <a:p>
            <a:pPr indent="0" lvl="0" marL="0" rtl="0" algn="l">
              <a:spcBef>
                <a:spcPts val="0"/>
              </a:spcBef>
              <a:spcAft>
                <a:spcPts val="0"/>
              </a:spcAft>
              <a:buNone/>
            </a:pPr>
            <a:r>
              <a:t/>
            </a:r>
            <a:endParaRPr b="1"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There is only 1 animal que le gusta Señor Martínez.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Can you guess what that is?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pic>
        <p:nvPicPr>
          <p:cNvPr id="1276" name="Google Shape;1276;p54"/>
          <p:cNvPicPr preferRelativeResize="0"/>
          <p:nvPr/>
        </p:nvPicPr>
        <p:blipFill>
          <a:blip r:embed="rId3">
            <a:alphaModFix/>
          </a:blip>
          <a:stretch>
            <a:fillRect/>
          </a:stretch>
        </p:blipFill>
        <p:spPr>
          <a:xfrm>
            <a:off x="1306938" y="4570225"/>
            <a:ext cx="2996324" cy="195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8"/>
          <p:cNvSpPr/>
          <p:nvPr/>
        </p:nvSpPr>
        <p:spPr>
          <a:xfrm>
            <a:off x="6205477" y="880616"/>
            <a:ext cx="5852700" cy="5690400"/>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63" name="Google Shape;763;p18"/>
          <p:cNvPicPr preferRelativeResize="0"/>
          <p:nvPr/>
        </p:nvPicPr>
        <p:blipFill>
          <a:blip r:embed="rId3">
            <a:alphaModFix/>
          </a:blip>
          <a:stretch>
            <a:fillRect/>
          </a:stretch>
        </p:blipFill>
        <p:spPr>
          <a:xfrm>
            <a:off x="6689937" y="1290793"/>
            <a:ext cx="5086413" cy="4870171"/>
          </a:xfrm>
          <a:prstGeom prst="rect">
            <a:avLst/>
          </a:prstGeom>
          <a:noFill/>
          <a:ln>
            <a:noFill/>
          </a:ln>
        </p:spPr>
      </p:pic>
      <p:sp>
        <p:nvSpPr>
          <p:cNvPr id="764" name="Google Shape;764;p18"/>
          <p:cNvSpPr/>
          <p:nvPr/>
        </p:nvSpPr>
        <p:spPr>
          <a:xfrm rot="-214131">
            <a:off x="6194403" y="950821"/>
            <a:ext cx="5874893" cy="532876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18"/>
          <p:cNvSpPr txBox="1"/>
          <p:nvPr/>
        </p:nvSpPr>
        <p:spPr>
          <a:xfrm>
            <a:off x="563575" y="2409225"/>
            <a:ext cx="4772400" cy="21126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3300">
                <a:latin typeface="Comfortaa"/>
                <a:ea typeface="Comfortaa"/>
                <a:cs typeface="Comfortaa"/>
                <a:sym typeface="Comfortaa"/>
              </a:rPr>
              <a:t>¿Cuàntas piernas tiene el ____?</a:t>
            </a:r>
            <a:endParaRPr b="1" sz="3300">
              <a:latin typeface="Comfortaa"/>
              <a:ea typeface="Comfortaa"/>
              <a:cs typeface="Comfortaa"/>
              <a:sym typeface="Comfortaa"/>
            </a:endParaRPr>
          </a:p>
          <a:p>
            <a:pPr indent="0" lvl="0" marL="0" rtl="0" algn="l">
              <a:spcBef>
                <a:spcPts val="0"/>
              </a:spcBef>
              <a:spcAft>
                <a:spcPts val="0"/>
              </a:spcAft>
              <a:buNone/>
            </a:pPr>
            <a:r>
              <a:t/>
            </a:r>
            <a:endParaRPr b="1" sz="3300">
              <a:latin typeface="Comfortaa"/>
              <a:ea typeface="Comfortaa"/>
              <a:cs typeface="Comfortaa"/>
              <a:sym typeface="Comfortaa"/>
            </a:endParaRPr>
          </a:p>
          <a:p>
            <a:pPr indent="0" lvl="0" marL="0" rtl="0" algn="l">
              <a:spcBef>
                <a:spcPts val="0"/>
              </a:spcBef>
              <a:spcAft>
                <a:spcPts val="0"/>
              </a:spcAft>
              <a:buNone/>
            </a:pPr>
            <a:r>
              <a:rPr b="1" lang="es-ES" sz="3300">
                <a:latin typeface="Comfortaa"/>
                <a:ea typeface="Comfortaa"/>
                <a:cs typeface="Comfortaa"/>
                <a:sym typeface="Comfortaa"/>
              </a:rPr>
              <a:t>El ___ tiene # piernas</a:t>
            </a:r>
            <a:endParaRPr b="1" sz="3300">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grpSp>
        <p:nvGrpSpPr>
          <p:cNvPr id="770" name="Google Shape;770;p19"/>
          <p:cNvGrpSpPr/>
          <p:nvPr/>
        </p:nvGrpSpPr>
        <p:grpSpPr>
          <a:xfrm>
            <a:off x="9327368" y="425137"/>
            <a:ext cx="2865074" cy="525601"/>
            <a:chOff x="2946103" y="496398"/>
            <a:chExt cx="1989911" cy="655200"/>
          </a:xfrm>
        </p:grpSpPr>
        <p:sp>
          <p:nvSpPr>
            <p:cNvPr id="771" name="Google Shape;771;p19"/>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19"/>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73" name="Google Shape;773;p19"/>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los animales</a:t>
            </a:r>
            <a:endParaRPr b="1" sz="1600">
              <a:solidFill>
                <a:schemeClr val="dk1"/>
              </a:solidFill>
              <a:latin typeface="Amatic SC"/>
              <a:ea typeface="Amatic SC"/>
              <a:cs typeface="Amatic SC"/>
              <a:sym typeface="Amatic SC"/>
            </a:endParaRPr>
          </a:p>
        </p:txBody>
      </p:sp>
      <p:sp>
        <p:nvSpPr>
          <p:cNvPr id="774" name="Google Shape;774;p19"/>
          <p:cNvSpPr/>
          <p:nvPr/>
        </p:nvSpPr>
        <p:spPr>
          <a:xfrm>
            <a:off x="2314175" y="1250000"/>
            <a:ext cx="2499900" cy="1995900"/>
          </a:xfrm>
          <a:prstGeom prst="wedgeEllipseCallout">
            <a:avLst>
              <a:gd fmla="val -35135" name="adj1"/>
              <a:gd fmla="val 58327"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Continuamos con los animales!</a:t>
            </a:r>
            <a:endParaRPr sz="2100">
              <a:latin typeface="Patrick Hand"/>
              <a:ea typeface="Patrick Hand"/>
              <a:cs typeface="Patrick Hand"/>
              <a:sym typeface="Patrick Hand"/>
            </a:endParaRPr>
          </a:p>
        </p:txBody>
      </p:sp>
      <p:pic>
        <p:nvPicPr>
          <p:cNvPr id="775" name="Google Shape;775;p19"/>
          <p:cNvPicPr preferRelativeResize="0"/>
          <p:nvPr/>
        </p:nvPicPr>
        <p:blipFill>
          <a:blip r:embed="rId3">
            <a:alphaModFix/>
          </a:blip>
          <a:stretch>
            <a:fillRect/>
          </a:stretch>
        </p:blipFill>
        <p:spPr>
          <a:xfrm>
            <a:off x="2" y="3454413"/>
            <a:ext cx="3307300" cy="3307300"/>
          </a:xfrm>
          <a:prstGeom prst="rect">
            <a:avLst/>
          </a:prstGeom>
          <a:noFill/>
          <a:ln>
            <a:noFill/>
          </a:ln>
        </p:spPr>
      </p:pic>
      <p:sp>
        <p:nvSpPr>
          <p:cNvPr id="776" name="Google Shape;776;p19"/>
          <p:cNvSpPr/>
          <p:nvPr/>
        </p:nvSpPr>
        <p:spPr>
          <a:xfrm rot="640771">
            <a:off x="7046789" y="2868336"/>
            <a:ext cx="4374164" cy="3320329"/>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77" name="Google Shape;777;p19"/>
          <p:cNvSpPr/>
          <p:nvPr/>
        </p:nvSpPr>
        <p:spPr>
          <a:xfrm rot="3442845">
            <a:off x="7237052" y="2135013"/>
            <a:ext cx="534270" cy="922126"/>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78" name="Google Shape;778;p19"/>
          <p:cNvPicPr preferRelativeResize="0"/>
          <p:nvPr/>
        </p:nvPicPr>
        <p:blipFill>
          <a:blip r:embed="rId4">
            <a:alphaModFix/>
          </a:blip>
          <a:stretch>
            <a:fillRect/>
          </a:stretch>
        </p:blipFill>
        <p:spPr>
          <a:xfrm rot="640811">
            <a:off x="7135631" y="3010934"/>
            <a:ext cx="3836758" cy="2967407"/>
          </a:xfrm>
          <a:prstGeom prst="rect">
            <a:avLst/>
          </a:prstGeom>
          <a:noFill/>
          <a:ln>
            <a:noFill/>
          </a:ln>
        </p:spPr>
      </p:pic>
      <p:sp>
        <p:nvSpPr>
          <p:cNvPr id="779" name="Google Shape;779;p19"/>
          <p:cNvSpPr/>
          <p:nvPr/>
        </p:nvSpPr>
        <p:spPr>
          <a:xfrm rot="473804">
            <a:off x="6840020" y="3014100"/>
            <a:ext cx="4395582" cy="3105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19"/>
          <p:cNvSpPr/>
          <p:nvPr/>
        </p:nvSpPr>
        <p:spPr>
          <a:xfrm rot="-948865">
            <a:off x="8848642" y="1684980"/>
            <a:ext cx="2649692" cy="1347593"/>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300">
                <a:latin typeface="Comfortaa"/>
                <a:ea typeface="Comfortaa"/>
                <a:cs typeface="Comfortaa"/>
                <a:sym typeface="Comfortaa"/>
              </a:rPr>
              <a:t>¿Cómo se dice?</a:t>
            </a:r>
            <a:endParaRPr b="1" sz="2300">
              <a:latin typeface="Comfortaa"/>
              <a:ea typeface="Comfortaa"/>
              <a:cs typeface="Comfortaa"/>
              <a:sym typeface="Comfortaa"/>
            </a:endParaRPr>
          </a:p>
          <a:p>
            <a:pPr indent="0" lvl="0" marL="0" marR="0" rtl="0" algn="ctr">
              <a:spcBef>
                <a:spcPts val="0"/>
              </a:spcBef>
              <a:spcAft>
                <a:spcPts val="0"/>
              </a:spcAft>
              <a:buNone/>
            </a:pPr>
            <a:r>
              <a:rPr i="1" lang="es-ES" sz="1600">
                <a:latin typeface="Comfortaa"/>
                <a:ea typeface="Comfortaa"/>
                <a:cs typeface="Comfortaa"/>
                <a:sym typeface="Comfortaa"/>
              </a:rPr>
              <a:t>How do you say</a:t>
            </a:r>
            <a:endParaRPr i="1" sz="1600">
              <a:latin typeface="Comfortaa"/>
              <a:ea typeface="Comfortaa"/>
              <a:cs typeface="Comfortaa"/>
              <a:sym typeface="Comfortaa"/>
            </a:endParaRPr>
          </a:p>
        </p:txBody>
      </p:sp>
      <p:sp>
        <p:nvSpPr>
          <p:cNvPr id="781" name="Google Shape;781;p19"/>
          <p:cNvSpPr/>
          <p:nvPr/>
        </p:nvSpPr>
        <p:spPr>
          <a:xfrm rot="-896899">
            <a:off x="9835160" y="1302754"/>
            <a:ext cx="393103" cy="552035"/>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20"/>
          <p:cNvSpPr/>
          <p:nvPr/>
        </p:nvSpPr>
        <p:spPr>
          <a:xfrm>
            <a:off x="846158" y="1397188"/>
            <a:ext cx="4551000" cy="4962900"/>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7" name="Google Shape;787;p20"/>
          <p:cNvSpPr/>
          <p:nvPr/>
        </p:nvSpPr>
        <p:spPr>
          <a:xfrm>
            <a:off x="563424" y="1160050"/>
            <a:ext cx="4551000" cy="4962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20"/>
          <p:cNvSpPr txBox="1"/>
          <p:nvPr/>
        </p:nvSpPr>
        <p:spPr>
          <a:xfrm>
            <a:off x="997725" y="1743676"/>
            <a:ext cx="3835500" cy="39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500">
                <a:latin typeface="Amatic SC"/>
                <a:ea typeface="Amatic SC"/>
                <a:cs typeface="Amatic SC"/>
                <a:sym typeface="Amatic SC"/>
              </a:rPr>
              <a:t>i. </a:t>
            </a:r>
            <a:r>
              <a:rPr b="1" lang="es-ES" sz="3500">
                <a:latin typeface="Amatic SC"/>
                <a:ea typeface="Amatic SC"/>
                <a:cs typeface="Amatic SC"/>
                <a:sym typeface="Amatic SC"/>
              </a:rPr>
              <a:t>ANIMALS</a:t>
            </a:r>
            <a:endParaRPr b="1" sz="3500">
              <a:latin typeface="Amatic SC"/>
              <a:ea typeface="Amatic SC"/>
              <a:cs typeface="Amatic SC"/>
              <a:sym typeface="Amatic SC"/>
            </a:endParaRPr>
          </a:p>
          <a:p>
            <a:pPr indent="-412750" lvl="0" marL="457200" marR="0" rtl="0" algn="l">
              <a:spcBef>
                <a:spcPts val="0"/>
              </a:spcBef>
              <a:spcAft>
                <a:spcPts val="0"/>
              </a:spcAft>
              <a:buSzPts val="2900"/>
              <a:buFont typeface="Amatic SC"/>
              <a:buAutoNum type="alphaLcPeriod"/>
            </a:pPr>
            <a:r>
              <a:rPr lang="es-ES" sz="2900">
                <a:latin typeface="Amatic SC"/>
                <a:ea typeface="Amatic SC"/>
                <a:cs typeface="Amatic SC"/>
                <a:sym typeface="Amatic SC"/>
              </a:rPr>
              <a:t>STUDENTS WILL BE ABLE TO ASK IF ANYONE HAS A CERTAIN ANIMAL, SAY THAT THEY HAVE A CERTAIN ANIMAL, DESCRIBE ANIMALS ACCORDING TO THEIR COLORS AND BODY PARTS, AND ASK THE NAME OF OTHERS’ ANIMALS</a:t>
            </a:r>
            <a:endParaRPr sz="2900">
              <a:latin typeface="Amatic SC"/>
              <a:ea typeface="Amatic SC"/>
              <a:cs typeface="Amatic SC"/>
              <a:sym typeface="Amatic SC"/>
            </a:endParaRPr>
          </a:p>
        </p:txBody>
      </p:sp>
      <p:sp>
        <p:nvSpPr>
          <p:cNvPr id="789" name="Google Shape;789;p20"/>
          <p:cNvSpPr txBox="1"/>
          <p:nvPr>
            <p:ph idx="1" type="subTitle"/>
          </p:nvPr>
        </p:nvSpPr>
        <p:spPr>
          <a:xfrm>
            <a:off x="6752225" y="1339875"/>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0"/>
          <p:cNvSpPr txBox="1"/>
          <p:nvPr>
            <p:ph idx="2" type="subTitle"/>
          </p:nvPr>
        </p:nvSpPr>
        <p:spPr>
          <a:xfrm>
            <a:off x="6763350" y="3008725"/>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0"/>
          <p:cNvSpPr txBox="1"/>
          <p:nvPr>
            <p:ph idx="3" type="subTitle"/>
          </p:nvPr>
        </p:nvSpPr>
        <p:spPr>
          <a:xfrm>
            <a:off x="6763350" y="4825000"/>
            <a:ext cx="46002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graphicFrame>
        <p:nvGraphicFramePr>
          <p:cNvPr id="796" name="Google Shape;796;p21"/>
          <p:cNvGraphicFramePr/>
          <p:nvPr/>
        </p:nvGraphicFramePr>
        <p:xfrm>
          <a:off x="404485" y="1309838"/>
          <a:ext cx="3000000" cy="3000000"/>
        </p:xfrm>
        <a:graphic>
          <a:graphicData uri="http://schemas.openxmlformats.org/drawingml/2006/table">
            <a:tbl>
              <a:tblPr bandRow="1" firstRow="1">
                <a:noFill/>
                <a:tableStyleId>{5C1DE97B-BD29-4656-AA36-07642A9FD3DC}</a:tableStyleId>
              </a:tblPr>
              <a:tblGrid>
                <a:gridCol w="1123500"/>
                <a:gridCol w="1123500"/>
              </a:tblGrid>
              <a:tr h="44812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español</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inglés</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pájaro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bird</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perro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dog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gato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cat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oso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bear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ratón</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mouse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mascota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pet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caballo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horse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vaca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cow</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pez</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fish</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65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gallina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chicken</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bl>
          </a:graphicData>
        </a:graphic>
      </p:graphicFrame>
      <p:grpSp>
        <p:nvGrpSpPr>
          <p:cNvPr id="797" name="Google Shape;797;p21"/>
          <p:cNvGrpSpPr/>
          <p:nvPr/>
        </p:nvGrpSpPr>
        <p:grpSpPr>
          <a:xfrm>
            <a:off x="9327368" y="425137"/>
            <a:ext cx="2865074" cy="525601"/>
            <a:chOff x="2946103" y="496398"/>
            <a:chExt cx="1989911" cy="655200"/>
          </a:xfrm>
        </p:grpSpPr>
        <p:sp>
          <p:nvSpPr>
            <p:cNvPr id="798" name="Google Shape;798;p21"/>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21"/>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00" name="Google Shape;800;p21"/>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los animales</a:t>
            </a:r>
            <a:endParaRPr b="1" sz="1600">
              <a:solidFill>
                <a:schemeClr val="dk1"/>
              </a:solidFill>
              <a:latin typeface="Amatic SC"/>
              <a:ea typeface="Amatic SC"/>
              <a:cs typeface="Amatic SC"/>
              <a:sym typeface="Amatic SC"/>
            </a:endParaRPr>
          </a:p>
        </p:txBody>
      </p:sp>
      <p:graphicFrame>
        <p:nvGraphicFramePr>
          <p:cNvPr id="801" name="Google Shape;801;p21"/>
          <p:cNvGraphicFramePr/>
          <p:nvPr/>
        </p:nvGraphicFramePr>
        <p:xfrm>
          <a:off x="2862710" y="1309838"/>
          <a:ext cx="3000000" cy="3000000"/>
        </p:xfrm>
        <a:graphic>
          <a:graphicData uri="http://schemas.openxmlformats.org/drawingml/2006/table">
            <a:tbl>
              <a:tblPr bandRow="1" firstRow="1">
                <a:noFill/>
                <a:tableStyleId>{5C1DE97B-BD29-4656-AA36-07642A9FD3DC}</a:tableStyleId>
              </a:tblPr>
              <a:tblGrid>
                <a:gridCol w="1202000"/>
                <a:gridCol w="1202000"/>
              </a:tblGrid>
              <a:tr h="473250">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español</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inglés</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746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cerdo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pig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570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serpiente</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snake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mono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monkey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conejo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bunny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570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animales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animals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tortuga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turtle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pato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duck</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tigre</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tiger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3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pavo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turkey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aphicFrame>
        <p:nvGraphicFramePr>
          <p:cNvPr id="802" name="Google Shape;802;p21"/>
          <p:cNvGraphicFramePr/>
          <p:nvPr/>
        </p:nvGraphicFramePr>
        <p:xfrm>
          <a:off x="6672685" y="1309838"/>
          <a:ext cx="3000000" cy="3000000"/>
        </p:xfrm>
        <a:graphic>
          <a:graphicData uri="http://schemas.openxmlformats.org/drawingml/2006/table">
            <a:tbl>
              <a:tblPr bandRow="1" firstRow="1">
                <a:noFill/>
                <a:tableStyleId>{5C1DE97B-BD29-4656-AA36-07642A9FD3DC}</a:tableStyleId>
              </a:tblPr>
              <a:tblGrid>
                <a:gridCol w="2504775"/>
                <a:gridCol w="2504775"/>
              </a:tblGrid>
              <a:tr h="35892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español</a:t>
                      </a:r>
                      <a:endParaRPr b="0"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inglés</a:t>
                      </a:r>
                      <a:endParaRPr b="0"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3589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gallo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rooster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3589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oveja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sheep</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3589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león</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lion</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817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a:t>
                      </a:r>
                      <a:r>
                        <a:rPr lang="es-ES" sz="1800">
                          <a:latin typeface="Patrick Hand"/>
                          <a:ea typeface="Patrick Hand"/>
                          <a:cs typeface="Patrick Hand"/>
                          <a:sym typeface="Patrick Hand"/>
                        </a:rPr>
                        <a:t>pingüino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penguin</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817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¿Quién tiene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Who has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285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(student name) tiene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Student has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817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Yo tengo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 have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817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Su nombre es (name)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name is (name)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285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¿Cómo se llama su (animal)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What is your (animal´s) name?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8177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Se llama (name)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name is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22"/>
          <p:cNvSpPr/>
          <p:nvPr/>
        </p:nvSpPr>
        <p:spPr>
          <a:xfrm>
            <a:off x="6663665" y="2073788"/>
            <a:ext cx="5117700" cy="35400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08" name="Google Shape;808;p22"/>
          <p:cNvSpPr/>
          <p:nvPr/>
        </p:nvSpPr>
        <p:spPr>
          <a:xfrm rot="-1499585">
            <a:off x="6779663" y="591230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sing</a:t>
            </a:r>
            <a:endParaRPr sz="1000">
              <a:latin typeface="Comfortaa"/>
              <a:ea typeface="Comfortaa"/>
              <a:cs typeface="Comfortaa"/>
              <a:sym typeface="Comfortaa"/>
            </a:endParaRPr>
          </a:p>
        </p:txBody>
      </p:sp>
      <p:sp>
        <p:nvSpPr>
          <p:cNvPr id="809" name="Google Shape;809;p22"/>
          <p:cNvSpPr/>
          <p:nvPr/>
        </p:nvSpPr>
        <p:spPr>
          <a:xfrm rot="411912">
            <a:off x="6773005" y="194077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22"/>
          <p:cNvSpPr/>
          <p:nvPr/>
        </p:nvSpPr>
        <p:spPr>
          <a:xfrm>
            <a:off x="861650" y="1671650"/>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1" name="Google Shape;811;p22"/>
          <p:cNvSpPr/>
          <p:nvPr/>
        </p:nvSpPr>
        <p:spPr>
          <a:xfrm>
            <a:off x="861225" y="44440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2" name="Google Shape;812;p22"/>
          <p:cNvSpPr/>
          <p:nvPr/>
        </p:nvSpPr>
        <p:spPr>
          <a:xfrm>
            <a:off x="667550" y="508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22"/>
          <p:cNvSpPr txBox="1"/>
          <p:nvPr/>
        </p:nvSpPr>
        <p:spPr>
          <a:xfrm>
            <a:off x="764500" y="508075"/>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los animales!</a:t>
            </a:r>
            <a:endParaRPr b="1" sz="4000">
              <a:latin typeface="Amatic SC"/>
              <a:ea typeface="Amatic SC"/>
              <a:cs typeface="Amatic SC"/>
              <a:sym typeface="Amatic SC"/>
            </a:endParaRPr>
          </a:p>
        </p:txBody>
      </p:sp>
      <p:sp>
        <p:nvSpPr>
          <p:cNvPr id="814" name="Google Shape;814;p22"/>
          <p:cNvSpPr/>
          <p:nvPr/>
        </p:nvSpPr>
        <p:spPr>
          <a:xfrm rot="-207495">
            <a:off x="989091" y="179492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22"/>
          <p:cNvSpPr/>
          <p:nvPr/>
        </p:nvSpPr>
        <p:spPr>
          <a:xfrm rot="-1547153">
            <a:off x="464858" y="5593101"/>
            <a:ext cx="1322041" cy="1107222"/>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816" name="Google Shape;816;p22"/>
          <p:cNvSpPr/>
          <p:nvPr/>
        </p:nvSpPr>
        <p:spPr>
          <a:xfrm>
            <a:off x="6857350" y="358413"/>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7" name="Google Shape;817;p22"/>
          <p:cNvSpPr/>
          <p:nvPr/>
        </p:nvSpPr>
        <p:spPr>
          <a:xfrm>
            <a:off x="6663675" y="422088"/>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22"/>
          <p:cNvSpPr txBox="1"/>
          <p:nvPr/>
        </p:nvSpPr>
        <p:spPr>
          <a:xfrm>
            <a:off x="6760625" y="422088"/>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los animales!</a:t>
            </a:r>
            <a:endParaRPr b="1" sz="4000">
              <a:latin typeface="Amatic SC"/>
              <a:ea typeface="Amatic SC"/>
              <a:cs typeface="Amatic SC"/>
              <a:sym typeface="Amatic SC"/>
            </a:endParaRPr>
          </a:p>
        </p:txBody>
      </p:sp>
      <p:pic>
        <p:nvPicPr>
          <p:cNvPr descr="Los nombres de los animales y sus sonidos para que los niños los aprendan&#10;&#10;Compra las canciones de ChiquitinesTV en iTunes: https://goo.gl/sM9CwF&#10;¡Suscríbete haciendo click en el botón! https://goo.gl/g49Rfy&#10;&#10;animación musical para niños &#10;&#10;El sonido de los animales&#10;&#10;subiremos muchos más videos !!&#10;&#10;No olvides suscribirte !!&#10;&#10;si estás buscando una canción y no la encuentras... coméntanos y con gusto la subimos !" id="819" name="Google Shape;819;p22" title="El Sonido de los Animales - Canción Infantil - aprende los animales - animación para niños">
            <a:hlinkClick r:id="rId3"/>
          </p:cNvPr>
          <p:cNvPicPr preferRelativeResize="0"/>
          <p:nvPr/>
        </p:nvPicPr>
        <p:blipFill>
          <a:blip r:embed="rId4">
            <a:alphaModFix/>
          </a:blip>
          <a:stretch>
            <a:fillRect/>
          </a:stretch>
        </p:blipFill>
        <p:spPr>
          <a:xfrm>
            <a:off x="686600" y="2160725"/>
            <a:ext cx="4572000" cy="3429000"/>
          </a:xfrm>
          <a:prstGeom prst="rect">
            <a:avLst/>
          </a:prstGeom>
          <a:noFill/>
          <a:ln>
            <a:noFill/>
          </a:ln>
        </p:spPr>
      </p:pic>
      <p:pic>
        <p:nvPicPr>
          <p:cNvPr descr="Video for the Song Los Animales- The Animals. from our first album Uno, Dos- Songs for Learning Spanish.&#10;Buy the album here: http://www.cdbaby.com/cd/singwithsenor" id="820" name="Google Shape;820;p22" title="LOS ANIMALES - Sing with Señor - (Songs for Learning Spanish) The animals">
            <a:hlinkClick r:id="rId5"/>
          </p:cNvPr>
          <p:cNvPicPr preferRelativeResize="0"/>
          <p:nvPr/>
        </p:nvPicPr>
        <p:blipFill>
          <a:blip r:embed="rId6">
            <a:alphaModFix/>
          </a:blip>
          <a:stretch>
            <a:fillRect/>
          </a:stretch>
        </p:blipFill>
        <p:spPr>
          <a:xfrm>
            <a:off x="6878475" y="2160725"/>
            <a:ext cx="4572000" cy="3429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