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6" r:id="rId4"/>
    <p:sldId id="267" r:id="rId5"/>
    <p:sldId id="257" r:id="rId6"/>
    <p:sldId id="260" r:id="rId7"/>
    <p:sldId id="262" r:id="rId8"/>
    <p:sldId id="263" r:id="rId9"/>
    <p:sldId id="264" r:id="rId10"/>
    <p:sldId id="269" r:id="rId11"/>
    <p:sldId id="271" r:id="rId12"/>
    <p:sldId id="272" r:id="rId13"/>
    <p:sldId id="299" r:id="rId14"/>
    <p:sldId id="273" r:id="rId15"/>
    <p:sldId id="300" r:id="rId16"/>
    <p:sldId id="287" r:id="rId17"/>
    <p:sldId id="301" r:id="rId18"/>
    <p:sldId id="275" r:id="rId19"/>
    <p:sldId id="302" r:id="rId20"/>
    <p:sldId id="288" r:id="rId21"/>
    <p:sldId id="303" r:id="rId22"/>
    <p:sldId id="289" r:id="rId23"/>
    <p:sldId id="304" r:id="rId24"/>
    <p:sldId id="278" r:id="rId25"/>
    <p:sldId id="305" r:id="rId26"/>
    <p:sldId id="290" r:id="rId27"/>
    <p:sldId id="306" r:id="rId28"/>
    <p:sldId id="291" r:id="rId29"/>
    <p:sldId id="307" r:id="rId30"/>
    <p:sldId id="281" r:id="rId31"/>
    <p:sldId id="308" r:id="rId32"/>
    <p:sldId id="292" r:id="rId33"/>
    <p:sldId id="316" r:id="rId34"/>
    <p:sldId id="293" r:id="rId35"/>
    <p:sldId id="309" r:id="rId36"/>
    <p:sldId id="284" r:id="rId37"/>
    <p:sldId id="310" r:id="rId38"/>
    <p:sldId id="295" r:id="rId39"/>
    <p:sldId id="311" r:id="rId40"/>
    <p:sldId id="294" r:id="rId41"/>
    <p:sldId id="312" r:id="rId42"/>
    <p:sldId id="296" r:id="rId43"/>
    <p:sldId id="313" r:id="rId44"/>
    <p:sldId id="297" r:id="rId45"/>
    <p:sldId id="314" r:id="rId46"/>
    <p:sldId id="298" r:id="rId47"/>
    <p:sldId id="315" r:id="rId48"/>
    <p:sldId id="317" r:id="rId49"/>
    <p:sldId id="259" r:id="rId50"/>
    <p:sldId id="25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61F"/>
    <a:srgbClr val="F49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A41E73-936E-4D09-9409-680BFD679AB8}" v="3" dt="2025-04-07T20:19:28.2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78" d="100"/>
          <a:sy n="78" d="100"/>
        </p:scale>
        <p:origin x="88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tura Texas" userId="28a19e1200e037bf" providerId="LiveId" clId="{3FA41E73-936E-4D09-9409-680BFD679AB8}"/>
    <pc:docChg chg="custSel modSld">
      <pc:chgData name="Futura Texas" userId="28a19e1200e037bf" providerId="LiveId" clId="{3FA41E73-936E-4D09-9409-680BFD679AB8}" dt="2025-04-07T20:19:33.961" v="26" actId="1076"/>
      <pc:docMkLst>
        <pc:docMk/>
      </pc:docMkLst>
      <pc:sldChg chg="modSp mod">
        <pc:chgData name="Futura Texas" userId="28a19e1200e037bf" providerId="LiveId" clId="{3FA41E73-936E-4D09-9409-680BFD679AB8}" dt="2025-04-07T20:15:54.523" v="8" actId="20577"/>
        <pc:sldMkLst>
          <pc:docMk/>
          <pc:sldMk cId="2323881978" sldId="272"/>
        </pc:sldMkLst>
        <pc:spChg chg="mod">
          <ac:chgData name="Futura Texas" userId="28a19e1200e037bf" providerId="LiveId" clId="{3FA41E73-936E-4D09-9409-680BFD679AB8}" dt="2025-04-07T20:15:54.523" v="8" actId="20577"/>
          <ac:spMkLst>
            <pc:docMk/>
            <pc:sldMk cId="2323881978" sldId="272"/>
            <ac:spMk id="6" creationId="{85B32EEE-7724-553D-359E-609C92FBFFA6}"/>
          </ac:spMkLst>
        </pc:spChg>
      </pc:sldChg>
      <pc:sldChg chg="addSp delSp modSp mod">
        <pc:chgData name="Futura Texas" userId="28a19e1200e037bf" providerId="LiveId" clId="{3FA41E73-936E-4D09-9409-680BFD679AB8}" dt="2025-04-07T20:19:33.961" v="26" actId="1076"/>
        <pc:sldMkLst>
          <pc:docMk/>
          <pc:sldMk cId="78518960" sldId="299"/>
        </pc:sldMkLst>
        <pc:spChg chg="add del">
          <ac:chgData name="Futura Texas" userId="28a19e1200e037bf" providerId="LiveId" clId="{3FA41E73-936E-4D09-9409-680BFD679AB8}" dt="2025-04-07T20:19:25.476" v="22" actId="478"/>
          <ac:spMkLst>
            <pc:docMk/>
            <pc:sldMk cId="78518960" sldId="299"/>
            <ac:spMk id="3" creationId="{6AE09F53-BD82-8BB8-1DAE-57DC0DEC2C82}"/>
          </ac:spMkLst>
        </pc:spChg>
        <pc:spChg chg="mod">
          <ac:chgData name="Futura Texas" userId="28a19e1200e037bf" providerId="LiveId" clId="{3FA41E73-936E-4D09-9409-680BFD679AB8}" dt="2025-04-07T20:15:59.940" v="19" actId="20577"/>
          <ac:spMkLst>
            <pc:docMk/>
            <pc:sldMk cId="78518960" sldId="299"/>
            <ac:spMk id="6" creationId="{7ED3A75C-9C0A-5894-1763-87611836E32E}"/>
          </ac:spMkLst>
        </pc:spChg>
        <pc:picChg chg="del">
          <ac:chgData name="Futura Texas" userId="28a19e1200e037bf" providerId="LiveId" clId="{3FA41E73-936E-4D09-9409-680BFD679AB8}" dt="2025-04-07T20:19:07.021" v="20" actId="478"/>
          <ac:picMkLst>
            <pc:docMk/>
            <pc:sldMk cId="78518960" sldId="299"/>
            <ac:picMk id="2" creationId="{A6AD7627-B5D6-14F3-D6E6-7AA31D3BAFAF}"/>
          </ac:picMkLst>
        </pc:picChg>
        <pc:picChg chg="add mod">
          <ac:chgData name="Futura Texas" userId="28a19e1200e037bf" providerId="LiveId" clId="{3FA41E73-936E-4D09-9409-680BFD679AB8}" dt="2025-04-07T20:19:33.961" v="26" actId="1076"/>
          <ac:picMkLst>
            <pc:docMk/>
            <pc:sldMk cId="78518960" sldId="299"/>
            <ac:picMk id="5" creationId="{0A28B6D9-7F12-93E5-30CE-4CBDAC75A6F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6AA10-511F-204D-0DC3-E1C1E6891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48907-A5A6-43CB-5A7B-770A04268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ACD0D-4C52-1950-5C0D-B63578815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A749E-EC9A-5E50-DC05-53B6F1A3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82658-3819-89E8-79EC-08C83A85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1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9C6D6-956C-D248-AAF0-0A466745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A55F5-4430-4519-78D2-0009DE281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B830C-7F99-7B1B-2FD5-E9FE8401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09BF0-EFE4-DE37-A328-29F5FB3B3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3D766-9928-D41C-305D-2B7676DB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35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176B46-A0E1-04F1-4280-DA551D7F73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99247-A625-72F1-31B5-4451FEB78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CFD4-B743-C96A-0C0E-707B5F5D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C735C-DC94-9550-D6CC-EF781FEA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F00B1-E3E7-A2BD-8FFA-3FABBE28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5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75220-BCD5-6F3B-C499-52FD78682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D258C-AA1C-B2CB-C021-ED2578D7F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F741B-28ED-5BB0-9BEF-9E73559B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0FA2A-C93D-5803-66AA-D35CAD5B1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39E9B-7FB1-4E9A-32D1-3543D3BCF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7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93316-E911-04D3-E80F-502DA01A3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D74D6-9318-C095-D705-56C4048C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DFF11-DCD8-F312-2973-7E69C0D0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AB5B7-4339-32B7-7315-D95489E91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A5F58-C21C-B434-E3C4-D89EBC29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5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0F1C-2F20-E028-5923-E4C3FD3E3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89A99-9009-ADF8-F72F-6C7F9A94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5BA7EC-8A62-054E-01E2-5B3C7C285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BD361-F261-F12B-E509-DFA0E6172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7DEF4-B44F-3A03-0D88-FA74FDD51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CF6EB-B3A0-1CAF-D218-000D29B4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61D9-87CE-8EB1-D3A3-7385905A6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1EAD7-A08B-0701-657A-1C06D316E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70DDD-12DE-69BE-540F-17CA77881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E03C14-0F86-321A-318A-A907FB2DF0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E6A2C-700B-59BB-4CC0-9CC99A81A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0E111C-B06E-9FC7-30F6-A11F844B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801400-C8DF-07EC-AFA5-DC8FFD5A1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CA97F1-DE9A-771A-E414-4B79F872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18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3372-EC62-3B3C-1568-DE1E45E1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24E78-6FAF-7461-3C93-EF117BB25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9A5D0-BE50-23AE-DD56-46DCDA53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43BF9-7133-51FB-E761-E367CD2B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6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208B1D-788E-ACE9-E555-4BDF83C3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867BB7-DDBB-A981-6405-92459582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8B252-7275-8259-B6AA-5EC3BAEF4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565D2-BF81-7EA4-1EDB-A6569F552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ABC1B-BF9E-D32B-1B4B-E5E77A7FC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B4A10-B78F-FFC6-AD8D-D0B19A90B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7F980-23A7-D09C-B456-279EB831D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C3FDF-C8AF-45BA-EEE8-D56D6D4A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64126-8B05-5EF0-DB0B-7B4D6EC2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3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832C6-81C5-0CED-02BE-C1FCD89C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AE36B8-C505-9296-0B40-56AC627FE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3E016-F7E8-61AF-3BBB-B4D88010E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F5122-ADF9-8A80-B6E6-D4B26A368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CF89-B1F8-4AEE-9CA3-D22008AF5C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AE23A-90BE-AE6B-C089-34706470B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B3718-2BB8-B6A2-714A-BD898EBE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4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EF8BB-4563-A090-97D1-8590741F4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1C2EC-7656-60C5-8900-83DFF925A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19296-7B5C-4520-D06C-0CF5CAFC8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EACF89-B1F8-4AEE-9CA3-D22008AF5C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38D00-92B0-6FF9-7613-075E38F21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4323D-B305-3AD6-69DC-0EEE09D8A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6A1328-73BB-4D2F-80F0-33BE5F679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0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slide" Target="slide38.xml"/><Relationship Id="rId18" Type="http://schemas.openxmlformats.org/officeDocument/2006/relationships/slide" Target="slide34.xml"/><Relationship Id="rId3" Type="http://schemas.openxmlformats.org/officeDocument/2006/relationships/slide" Target="slide12.xml"/><Relationship Id="rId7" Type="http://schemas.openxmlformats.org/officeDocument/2006/relationships/slide" Target="slide36.xml"/><Relationship Id="rId12" Type="http://schemas.openxmlformats.org/officeDocument/2006/relationships/slide" Target="slide32.xml"/><Relationship Id="rId17" Type="http://schemas.openxmlformats.org/officeDocument/2006/relationships/slide" Target="slide28.xml"/><Relationship Id="rId2" Type="http://schemas.openxmlformats.org/officeDocument/2006/relationships/image" Target="../media/image8.png"/><Relationship Id="rId16" Type="http://schemas.openxmlformats.org/officeDocument/2006/relationships/slide" Target="slide22.xml"/><Relationship Id="rId20" Type="http://schemas.openxmlformats.org/officeDocument/2006/relationships/slide" Target="slide4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11" Type="http://schemas.openxmlformats.org/officeDocument/2006/relationships/slide" Target="slide26.xml"/><Relationship Id="rId5" Type="http://schemas.openxmlformats.org/officeDocument/2006/relationships/slide" Target="slide24.xml"/><Relationship Id="rId15" Type="http://schemas.openxmlformats.org/officeDocument/2006/relationships/slide" Target="slide16.xml"/><Relationship Id="rId10" Type="http://schemas.openxmlformats.org/officeDocument/2006/relationships/slide" Target="slide20.xml"/><Relationship Id="rId19" Type="http://schemas.openxmlformats.org/officeDocument/2006/relationships/slide" Target="slide40.xml"/><Relationship Id="rId4" Type="http://schemas.openxmlformats.org/officeDocument/2006/relationships/slide" Target="slide18.xml"/><Relationship Id="rId9" Type="http://schemas.openxmlformats.org/officeDocument/2006/relationships/slide" Target="slide14.xml"/><Relationship Id="rId14" Type="http://schemas.openxmlformats.org/officeDocument/2006/relationships/slide" Target="slide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7.wdp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037DD9A1-D1CE-7B91-D6F1-526A624BD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ECE3A6-9A42-0D44-FF39-69DA302F9D0D}"/>
              </a:ext>
            </a:extLst>
          </p:cNvPr>
          <p:cNvSpPr txBox="1"/>
          <p:nvPr/>
        </p:nvSpPr>
        <p:spPr>
          <a:xfrm>
            <a:off x="2589089" y="3580909"/>
            <a:ext cx="701382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con </a:t>
            </a:r>
            <a:r>
              <a:rPr lang="en-US" sz="4000" b="1" dirty="0" err="1">
                <a:latin typeface="Century Gothic" panose="020B0502020202020204" pitchFamily="34" charset="0"/>
              </a:rPr>
              <a:t>los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animales</a:t>
            </a:r>
            <a:r>
              <a:rPr lang="en-US" sz="4000" b="1" dirty="0"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with the animals!</a:t>
            </a:r>
          </a:p>
        </p:txBody>
      </p:sp>
    </p:spTree>
    <p:extLst>
      <p:ext uri="{BB962C8B-B14F-4D97-AF65-F5344CB8AC3E}">
        <p14:creationId xmlns:p14="http://schemas.microsoft.com/office/powerpoint/2010/main" val="545163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77C54-B734-4619-00DF-8CCFE82C1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849BEA-54D8-3AA9-B170-6ADF16A21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0A3C60-E2A9-5ED6-6078-940477BDF0A5}"/>
              </a:ext>
            </a:extLst>
          </p:cNvPr>
          <p:cNvSpPr/>
          <p:nvPr/>
        </p:nvSpPr>
        <p:spPr>
          <a:xfrm>
            <a:off x="2976282" y="1179911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Jeopardy!</a:t>
            </a:r>
          </a:p>
        </p:txBody>
      </p:sp>
    </p:spTree>
    <p:extLst>
      <p:ext uri="{BB962C8B-B14F-4D97-AF65-F5344CB8AC3E}">
        <p14:creationId xmlns:p14="http://schemas.microsoft.com/office/powerpoint/2010/main" val="1112782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70C56-8C65-A69D-52C7-B00F637A9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9EBA4-E84E-74FE-171A-9C61BA2AB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D5926B-EB1A-C6C5-E195-83D76C49B13D}"/>
              </a:ext>
            </a:extLst>
          </p:cNvPr>
          <p:cNvSpPr/>
          <p:nvPr/>
        </p:nvSpPr>
        <p:spPr>
          <a:xfrm>
            <a:off x="1779639" y="363794"/>
            <a:ext cx="8642555" cy="53094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A6D57D-72AC-BF36-A235-C5261AFD6A66}"/>
              </a:ext>
            </a:extLst>
          </p:cNvPr>
          <p:cNvSpPr/>
          <p:nvPr/>
        </p:nvSpPr>
        <p:spPr>
          <a:xfrm>
            <a:off x="3156102" y="4862084"/>
            <a:ext cx="5869858" cy="648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ndara" panose="020E0502030303020204" pitchFamily="34" charset="0"/>
              </a:rPr>
              <a:t>VAMOS CON LOS ANIMALES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B1D7D2A5-22F8-5B70-FFDE-C3355DCED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307600"/>
              </p:ext>
            </p:extLst>
          </p:nvPr>
        </p:nvGraphicFramePr>
        <p:xfrm>
          <a:off x="2031999" y="749162"/>
          <a:ext cx="8154222" cy="41129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59037">
                  <a:extLst>
                    <a:ext uri="{9D8B030D-6E8A-4147-A177-3AD203B41FA5}">
                      <a16:colId xmlns:a16="http://schemas.microsoft.com/office/drawing/2014/main" val="3110481642"/>
                    </a:ext>
                  </a:extLst>
                </a:gridCol>
                <a:gridCol w="1359037">
                  <a:extLst>
                    <a:ext uri="{9D8B030D-6E8A-4147-A177-3AD203B41FA5}">
                      <a16:colId xmlns:a16="http://schemas.microsoft.com/office/drawing/2014/main" val="1938998948"/>
                    </a:ext>
                  </a:extLst>
                </a:gridCol>
                <a:gridCol w="1359037">
                  <a:extLst>
                    <a:ext uri="{9D8B030D-6E8A-4147-A177-3AD203B41FA5}">
                      <a16:colId xmlns:a16="http://schemas.microsoft.com/office/drawing/2014/main" val="1390580184"/>
                    </a:ext>
                  </a:extLst>
                </a:gridCol>
                <a:gridCol w="1359037">
                  <a:extLst>
                    <a:ext uri="{9D8B030D-6E8A-4147-A177-3AD203B41FA5}">
                      <a16:colId xmlns:a16="http://schemas.microsoft.com/office/drawing/2014/main" val="999129115"/>
                    </a:ext>
                  </a:extLst>
                </a:gridCol>
                <a:gridCol w="1359037">
                  <a:extLst>
                    <a:ext uri="{9D8B030D-6E8A-4147-A177-3AD203B41FA5}">
                      <a16:colId xmlns:a16="http://schemas.microsoft.com/office/drawing/2014/main" val="1439589394"/>
                    </a:ext>
                  </a:extLst>
                </a:gridCol>
                <a:gridCol w="1359037">
                  <a:extLst>
                    <a:ext uri="{9D8B030D-6E8A-4147-A177-3AD203B41FA5}">
                      <a16:colId xmlns:a16="http://schemas.microsoft.com/office/drawing/2014/main" val="2506391846"/>
                    </a:ext>
                  </a:extLst>
                </a:gridCol>
              </a:tblGrid>
              <a:tr h="10282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La playa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La </a:t>
                      </a:r>
                      <a:r>
                        <a:rPr lang="en-US" sz="2000" dirty="0" err="1">
                          <a:latin typeface="Candara" panose="020E0502030303020204" pitchFamily="34" charset="0"/>
                        </a:rPr>
                        <a:t>granja</a:t>
                      </a:r>
                      <a:endParaRPr lang="en-US" sz="200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F49A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Los partes  del animal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Mi </a:t>
                      </a:r>
                      <a:r>
                        <a:rPr lang="en-US" sz="2000" dirty="0" err="1">
                          <a:latin typeface="Candara" panose="020E0502030303020204" pitchFamily="34" charset="0"/>
                        </a:rPr>
                        <a:t>mascota</a:t>
                      </a:r>
                      <a:endParaRPr lang="en-US" sz="200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La selva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Candara" panose="020E0502030303020204" pitchFamily="34" charset="0"/>
                        </a:rPr>
                        <a:t>El </a:t>
                      </a:r>
                      <a:r>
                        <a:rPr lang="en-US" sz="2000" b="1" dirty="0" err="1">
                          <a:latin typeface="Candara" panose="020E0502030303020204" pitchFamily="34" charset="0"/>
                        </a:rPr>
                        <a:t>zoológico</a:t>
                      </a:r>
                      <a:endParaRPr lang="en-US" sz="2000" b="1" dirty="0">
                        <a:latin typeface="Candara" panose="020E0502030303020204" pitchFamily="34" charset="0"/>
                      </a:endParaRPr>
                    </a:p>
                    <a:p>
                      <a:pPr algn="ctr"/>
                      <a:endParaRPr lang="en-US" sz="200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F5D6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668725"/>
                  </a:ext>
                </a:extLst>
              </a:tr>
              <a:tr h="1028231"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3" action="ppaction://hlinksldjump"/>
                        </a:rPr>
                        <a:t>2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4" action="ppaction://hlinksldjump"/>
                        </a:rPr>
                        <a:t>2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F49A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5" action="ppaction://hlinksldjump"/>
                        </a:rPr>
                        <a:t>2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6" action="ppaction://hlinksldjump"/>
                        </a:rPr>
                        <a:t>2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7" action="ppaction://hlinksldjump"/>
                        </a:rPr>
                        <a:t>2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8" action="ppaction://hlinksldjump"/>
                        </a:rPr>
                        <a:t>2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F5D6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530127"/>
                  </a:ext>
                </a:extLst>
              </a:tr>
              <a:tr h="1028231"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9" action="ppaction://hlinksldjump"/>
                        </a:rPr>
                        <a:t>5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10" action="ppaction://hlinksldjump"/>
                        </a:rPr>
                        <a:t>5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F49A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11" action="ppaction://hlinksldjump"/>
                        </a:rPr>
                        <a:t>5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12" action="ppaction://hlinksldjump"/>
                        </a:rPr>
                        <a:t>5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13" action="ppaction://hlinksldjump"/>
                        </a:rPr>
                        <a:t>5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14" action="ppaction://hlinksldjump"/>
                        </a:rPr>
                        <a:t>5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F5D6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546054"/>
                  </a:ext>
                </a:extLst>
              </a:tr>
              <a:tr h="1028231"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15" action="ppaction://hlinksldjump"/>
                        </a:rPr>
                        <a:t>10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16" action="ppaction://hlinksldjump"/>
                        </a:rPr>
                        <a:t>10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F49A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17" action="ppaction://hlinksldjump"/>
                        </a:rPr>
                        <a:t>10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18" action="ppaction://hlinksldjump"/>
                        </a:rPr>
                        <a:t>10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19" action="ppaction://hlinksldjump"/>
                        </a:rPr>
                        <a:t>10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latin typeface="Candara" panose="020E0502030303020204" pitchFamily="34" charset="0"/>
                          <a:hlinkClick r:id="rId20" action="ppaction://hlinksldjump"/>
                        </a:rPr>
                        <a:t>10</a:t>
                      </a:r>
                      <a:endParaRPr lang="en-US" sz="5400" b="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F5D6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93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326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9BE39AB7-6177-0AA2-6211-BA57334709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hlinkClick r:id="rId2" action="ppaction://hlinksldjump"/>
            <a:extLst>
              <a:ext uri="{FF2B5EF4-FFF2-40B4-BE49-F238E27FC236}">
                <a16:creationId xmlns:a16="http://schemas.microsoft.com/office/drawing/2014/main" id="{85B32EEE-7724-553D-359E-609C92FBFFA6}"/>
              </a:ext>
            </a:extLst>
          </p:cNvPr>
          <p:cNvSpPr/>
          <p:nvPr/>
        </p:nvSpPr>
        <p:spPr>
          <a:xfrm>
            <a:off x="1429165" y="2367925"/>
            <a:ext cx="9333669" cy="17190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does the word </a:t>
            </a:r>
            <a:r>
              <a:rPr lang="en-US" sz="4000" i="1" u="sng" dirty="0" err="1">
                <a:latin typeface="Candara" panose="020E0502030303020204" pitchFamily="34" charset="0"/>
              </a:rPr>
              <a:t>el</a:t>
            </a:r>
            <a:r>
              <a:rPr lang="en-US" sz="4000" i="1" u="sng" dirty="0">
                <a:latin typeface="Candara" panose="020E0502030303020204" pitchFamily="34" charset="0"/>
              </a:rPr>
              <a:t> </a:t>
            </a:r>
            <a:r>
              <a:rPr lang="en-US" sz="4000" i="1" u="sng" dirty="0" err="1">
                <a:latin typeface="Candara" panose="020E0502030303020204" pitchFamily="34" charset="0"/>
              </a:rPr>
              <a:t>pez</a:t>
            </a:r>
            <a:r>
              <a:rPr lang="en-US" sz="4000" i="1" dirty="0">
                <a:latin typeface="Candara" panose="020E0502030303020204" pitchFamily="34" charset="0"/>
              </a:rPr>
              <a:t> </a:t>
            </a:r>
            <a:r>
              <a:rPr lang="en-US" sz="4000" dirty="0">
                <a:latin typeface="Candara" panose="020E0502030303020204" pitchFamily="34" charset="0"/>
              </a:rPr>
              <a:t>mean?</a:t>
            </a:r>
          </a:p>
        </p:txBody>
      </p:sp>
    </p:spTree>
    <p:extLst>
      <p:ext uri="{BB962C8B-B14F-4D97-AF65-F5344CB8AC3E}">
        <p14:creationId xmlns:p14="http://schemas.microsoft.com/office/powerpoint/2010/main" val="2323881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E4363-634D-C478-26CE-9B6A501CE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DE6CDCCE-3ECB-12F2-7573-3A854A602E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hlinkClick r:id="rId2" action="ppaction://hlinksldjump"/>
            <a:extLst>
              <a:ext uri="{FF2B5EF4-FFF2-40B4-BE49-F238E27FC236}">
                <a16:creationId xmlns:a16="http://schemas.microsoft.com/office/drawing/2014/main" id="{7ED3A75C-9C0A-5894-1763-87611836E32E}"/>
              </a:ext>
            </a:extLst>
          </p:cNvPr>
          <p:cNvSpPr/>
          <p:nvPr/>
        </p:nvSpPr>
        <p:spPr>
          <a:xfrm>
            <a:off x="1429165" y="529292"/>
            <a:ext cx="9333669" cy="21352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does the word </a:t>
            </a:r>
            <a:r>
              <a:rPr lang="en-US" sz="4000" i="1" u="sng" dirty="0" err="1">
                <a:latin typeface="Candara" panose="020E0502030303020204" pitchFamily="34" charset="0"/>
              </a:rPr>
              <a:t>el</a:t>
            </a:r>
            <a:r>
              <a:rPr lang="en-US" sz="4000" i="1" u="sng" dirty="0">
                <a:latin typeface="Candara" panose="020E0502030303020204" pitchFamily="34" charset="0"/>
              </a:rPr>
              <a:t> </a:t>
            </a:r>
            <a:r>
              <a:rPr lang="en-US" sz="4000" i="1" u="sng" dirty="0" err="1">
                <a:latin typeface="Candara" panose="020E0502030303020204" pitchFamily="34" charset="0"/>
              </a:rPr>
              <a:t>delfín</a:t>
            </a:r>
            <a:r>
              <a:rPr lang="en-US" sz="4000" i="1" dirty="0">
                <a:latin typeface="Candara" panose="020E0502030303020204" pitchFamily="34" charset="0"/>
              </a:rPr>
              <a:t> </a:t>
            </a:r>
            <a:r>
              <a:rPr lang="en-US" sz="4000" dirty="0">
                <a:latin typeface="Candara" panose="020E0502030303020204" pitchFamily="34" charset="0"/>
              </a:rPr>
              <a:t>mean?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Fish</a:t>
            </a:r>
          </a:p>
        </p:txBody>
      </p:sp>
      <p:pic>
        <p:nvPicPr>
          <p:cNvPr id="1026" name="Picture 2" descr="Hand drawn clown fish cartoon illustration">
            <a:extLst>
              <a:ext uri="{FF2B5EF4-FFF2-40B4-BE49-F238E27FC236}">
                <a16:creationId xmlns:a16="http://schemas.microsoft.com/office/drawing/2014/main" id="{524B7AF5-4B47-5FB7-98FB-D2976B3C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89" y="358550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18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BC596FB5-9FAF-2813-A646-2A433F5D72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F6AC4DA3-64D5-E797-A921-8FA3900B8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3531" y="3546609"/>
            <a:ext cx="3795308" cy="2381693"/>
          </a:xfrm>
          <a:prstGeom prst="rect">
            <a:avLst/>
          </a:prstGeom>
        </p:spPr>
      </p:pic>
      <p:sp>
        <p:nvSpPr>
          <p:cNvPr id="6" name="Rectangle: Rounded Corners 5">
            <a:hlinkClick r:id="rId2" action="ppaction://hlinksldjump"/>
            <a:extLst>
              <a:ext uri="{FF2B5EF4-FFF2-40B4-BE49-F238E27FC236}">
                <a16:creationId xmlns:a16="http://schemas.microsoft.com/office/drawing/2014/main" id="{0B100455-594A-0C2C-EFE8-11660607D832}"/>
              </a:ext>
            </a:extLst>
          </p:cNvPr>
          <p:cNvSpPr/>
          <p:nvPr/>
        </p:nvSpPr>
        <p:spPr>
          <a:xfrm>
            <a:off x="1429165" y="401473"/>
            <a:ext cx="9333669" cy="17190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¿</a:t>
            </a:r>
            <a:r>
              <a:rPr lang="en-US" sz="4000" dirty="0" err="1">
                <a:latin typeface="Candara" panose="020E0502030303020204" pitchFamily="34" charset="0"/>
              </a:rPr>
              <a:t>Cómo</a:t>
            </a:r>
            <a:r>
              <a:rPr lang="en-US" sz="4000" dirty="0">
                <a:latin typeface="Candara" panose="020E0502030303020204" pitchFamily="34" charset="0"/>
              </a:rPr>
              <a:t> se dice </a:t>
            </a:r>
            <a:r>
              <a:rPr lang="en-US" sz="4000" i="1" u="sng" dirty="0">
                <a:latin typeface="Candara" panose="020E0502030303020204" pitchFamily="34" charset="0"/>
              </a:rPr>
              <a:t>turtle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en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español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5547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71EEF-3DE6-D7B6-D74C-6BB152B5F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7614A63F-1712-7CD8-3296-578B8D4BB9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7099E462-1F79-D6DB-30F6-2E9370602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3222" y="3595770"/>
            <a:ext cx="3795308" cy="2381693"/>
          </a:xfrm>
          <a:prstGeom prst="rect">
            <a:avLst/>
          </a:prstGeom>
        </p:spPr>
      </p:pic>
      <p:sp>
        <p:nvSpPr>
          <p:cNvPr id="6" name="Rectangle: Rounded Corners 5">
            <a:hlinkClick r:id="rId2" action="ppaction://hlinksldjump"/>
            <a:extLst>
              <a:ext uri="{FF2B5EF4-FFF2-40B4-BE49-F238E27FC236}">
                <a16:creationId xmlns:a16="http://schemas.microsoft.com/office/drawing/2014/main" id="{B52B2CD0-1B5B-0EE9-CED7-EE212D72FA2E}"/>
              </a:ext>
            </a:extLst>
          </p:cNvPr>
          <p:cNvSpPr/>
          <p:nvPr/>
        </p:nvSpPr>
        <p:spPr>
          <a:xfrm>
            <a:off x="1429165" y="401472"/>
            <a:ext cx="9333669" cy="18992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¿</a:t>
            </a:r>
            <a:r>
              <a:rPr lang="en-US" sz="4000" dirty="0" err="1">
                <a:latin typeface="Candara" panose="020E0502030303020204" pitchFamily="34" charset="0"/>
              </a:rPr>
              <a:t>Cómo</a:t>
            </a:r>
            <a:r>
              <a:rPr lang="en-US" sz="4000" dirty="0">
                <a:latin typeface="Candara" panose="020E0502030303020204" pitchFamily="34" charset="0"/>
              </a:rPr>
              <a:t> se dice </a:t>
            </a:r>
            <a:r>
              <a:rPr lang="en-US" sz="4000" i="1" u="sng" dirty="0">
                <a:latin typeface="Candara" panose="020E0502030303020204" pitchFamily="34" charset="0"/>
              </a:rPr>
              <a:t>turtle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en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español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La </a:t>
            </a:r>
            <a:r>
              <a:rPr lang="en-US" sz="4000" dirty="0" err="1">
                <a:latin typeface="Candara" panose="020E0502030303020204" pitchFamily="34" charset="0"/>
              </a:rPr>
              <a:t>tortuga</a:t>
            </a:r>
            <a:endParaRPr lang="en-US" sz="4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713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46406-F2D2-3B1C-80D8-FCE5E826B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lank beach scene with two coconut trees">
            <a:hlinkClick r:id="rId2" action="ppaction://hlinksldjump"/>
            <a:extLst>
              <a:ext uri="{FF2B5EF4-FFF2-40B4-BE49-F238E27FC236}">
                <a16:creationId xmlns:a16="http://schemas.microsoft.com/office/drawing/2014/main" id="{DF2FEDC8-DA27-2A59-86CA-836843D9E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" b="1962"/>
          <a:stretch/>
        </p:blipFill>
        <p:spPr bwMode="auto">
          <a:xfrm>
            <a:off x="0" y="0"/>
            <a:ext cx="12269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hlinkClick r:id="rId2" action="ppaction://hlinksldjump"/>
            <a:extLst>
              <a:ext uri="{FF2B5EF4-FFF2-40B4-BE49-F238E27FC236}">
                <a16:creationId xmlns:a16="http://schemas.microsoft.com/office/drawing/2014/main" id="{0A85EEBD-C8E1-44D5-AE3B-C5A53BD905E5}"/>
              </a:ext>
            </a:extLst>
          </p:cNvPr>
          <p:cNvSpPr/>
          <p:nvPr/>
        </p:nvSpPr>
        <p:spPr>
          <a:xfrm>
            <a:off x="1429165" y="2569464"/>
            <a:ext cx="9333669" cy="17190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¿What does the word </a:t>
            </a:r>
            <a:r>
              <a:rPr lang="en-US" sz="4000" i="1" u="sng" dirty="0" err="1">
                <a:latin typeface="Candara" panose="020E0502030303020204" pitchFamily="34" charset="0"/>
              </a:rPr>
              <a:t>el</a:t>
            </a:r>
            <a:r>
              <a:rPr lang="en-US" sz="4000" i="1" u="sng" dirty="0">
                <a:latin typeface="Candara" panose="020E0502030303020204" pitchFamily="34" charset="0"/>
              </a:rPr>
              <a:t> </a:t>
            </a:r>
            <a:r>
              <a:rPr lang="en-US" sz="4000" i="1" u="sng" dirty="0" err="1">
                <a:latin typeface="Candara" panose="020E0502030303020204" pitchFamily="34" charset="0"/>
              </a:rPr>
              <a:t>pájaro</a:t>
            </a:r>
            <a:r>
              <a:rPr lang="en-US" sz="4000" i="1" dirty="0">
                <a:latin typeface="Candara" panose="020E0502030303020204" pitchFamily="34" charset="0"/>
              </a:rPr>
              <a:t> mean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269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1A674-AD9B-5536-9637-1C1FCAD2A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lank beach scene with two coconut trees">
            <a:hlinkClick r:id="rId2" action="ppaction://hlinksldjump"/>
            <a:extLst>
              <a:ext uri="{FF2B5EF4-FFF2-40B4-BE49-F238E27FC236}">
                <a16:creationId xmlns:a16="http://schemas.microsoft.com/office/drawing/2014/main" id="{66777612-535E-629D-629E-836EA2CC0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" b="1962"/>
          <a:stretch/>
        </p:blipFill>
        <p:spPr bwMode="auto">
          <a:xfrm>
            <a:off x="0" y="0"/>
            <a:ext cx="12269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hlinkClick r:id="rId2" action="ppaction://hlinksldjump"/>
            <a:extLst>
              <a:ext uri="{FF2B5EF4-FFF2-40B4-BE49-F238E27FC236}">
                <a16:creationId xmlns:a16="http://schemas.microsoft.com/office/drawing/2014/main" id="{E8C3C766-1054-245D-CCC7-F33AA8B82914}"/>
              </a:ext>
            </a:extLst>
          </p:cNvPr>
          <p:cNvSpPr/>
          <p:nvPr/>
        </p:nvSpPr>
        <p:spPr>
          <a:xfrm>
            <a:off x="1468151" y="573515"/>
            <a:ext cx="9333669" cy="20910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¿What does the word </a:t>
            </a:r>
            <a:r>
              <a:rPr lang="en-US" sz="4000" i="1" u="sng" dirty="0" err="1">
                <a:latin typeface="Candara" panose="020E0502030303020204" pitchFamily="34" charset="0"/>
              </a:rPr>
              <a:t>el</a:t>
            </a:r>
            <a:r>
              <a:rPr lang="en-US" sz="4000" i="1" u="sng" dirty="0">
                <a:latin typeface="Candara" panose="020E0502030303020204" pitchFamily="34" charset="0"/>
              </a:rPr>
              <a:t> </a:t>
            </a:r>
            <a:r>
              <a:rPr lang="en-US" sz="4000" i="1" u="sng" dirty="0" err="1">
                <a:latin typeface="Candara" panose="020E0502030303020204" pitchFamily="34" charset="0"/>
              </a:rPr>
              <a:t>pájaro</a:t>
            </a:r>
            <a:r>
              <a:rPr lang="en-US" sz="4000" i="1" dirty="0">
                <a:latin typeface="Candara" panose="020E0502030303020204" pitchFamily="34" charset="0"/>
              </a:rPr>
              <a:t> mean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Bird</a:t>
            </a:r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23F63272-C294-7DEC-E8D2-A03B469FA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17" b="95204" l="50652" r="95870">
                        <a14:foregroundMark x1="73043" y1="95204" x2="73043" y2="95204"/>
                        <a14:foregroundMark x1="95870" y1="71103" x2="95870" y2="71103"/>
                        <a14:foregroundMark x1="59493" y1="53597" x2="59493" y2="53597"/>
                        <a14:foregroundMark x1="57391" y1="52398" x2="63188" y2="54077"/>
                        <a14:foregroundMark x1="57681" y1="51679" x2="57681" y2="51679"/>
                        <a14:foregroundMark x1="59928" y1="58873" x2="59928" y2="58873"/>
                        <a14:foregroundMark x1="60072" y1="7914" x2="68696" y2="13070"/>
                        <a14:foregroundMark x1="68696" y1="13070" x2="71232" y2="29017"/>
                        <a14:foregroundMark x1="62971" y1="5635" x2="62971" y2="5635"/>
                        <a14:foregroundMark x1="61014" y1="4317" x2="55942" y2="6235"/>
                        <a14:foregroundMark x1="50652" y1="5635" x2="50652" y2="5635"/>
                        <a14:foregroundMark x1="65072" y1="39688" x2="65072" y2="39688"/>
                        <a14:foregroundMark x1="69348" y1="38609" x2="69348" y2="38609"/>
                      </a14:backgroundRemoval>
                    </a14:imgEffect>
                  </a14:imgLayer>
                </a14:imgProps>
              </a:ext>
            </a:extLst>
          </a:blip>
          <a:srcRect l="48189" t="46822"/>
          <a:stretch/>
        </p:blipFill>
        <p:spPr>
          <a:xfrm>
            <a:off x="8708065" y="4270155"/>
            <a:ext cx="2509284" cy="15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31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C3D2A1BA-35FA-A51D-14E6-0329860120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867A3299-2F1D-6734-1BD9-540451E5603C}"/>
              </a:ext>
            </a:extLst>
          </p:cNvPr>
          <p:cNvSpPr/>
          <p:nvPr/>
        </p:nvSpPr>
        <p:spPr>
          <a:xfrm>
            <a:off x="1429165" y="2569464"/>
            <a:ext cx="9333669" cy="1719072"/>
          </a:xfrm>
          <a:prstGeom prst="roundRect">
            <a:avLst/>
          </a:prstGeom>
          <a:solidFill>
            <a:srgbClr val="F49A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does the word </a:t>
            </a:r>
            <a:r>
              <a:rPr lang="en-US" sz="4000" i="1" u="sng" dirty="0" err="1">
                <a:latin typeface="Candara" panose="020E0502030303020204" pitchFamily="34" charset="0"/>
              </a:rPr>
              <a:t>granja</a:t>
            </a:r>
            <a:r>
              <a:rPr lang="en-US" sz="4000" i="1" dirty="0">
                <a:latin typeface="Candara" panose="020E0502030303020204" pitchFamily="34" charset="0"/>
              </a:rPr>
              <a:t> mean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5777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B21EC-BD0A-9E50-AC92-1EC6FF06D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F5F5EED9-0F9F-0E89-A6C9-F517A1AA9B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50429B97-F1EF-26E6-0A13-938F2FC029CF}"/>
              </a:ext>
            </a:extLst>
          </p:cNvPr>
          <p:cNvSpPr/>
          <p:nvPr/>
        </p:nvSpPr>
        <p:spPr>
          <a:xfrm>
            <a:off x="1429165" y="2412983"/>
            <a:ext cx="9333669" cy="2032033"/>
          </a:xfrm>
          <a:prstGeom prst="roundRect">
            <a:avLst/>
          </a:prstGeom>
          <a:solidFill>
            <a:srgbClr val="F49A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does the word </a:t>
            </a:r>
            <a:r>
              <a:rPr lang="en-US" sz="4000" i="1" u="sng" dirty="0" err="1">
                <a:latin typeface="Candara" panose="020E0502030303020204" pitchFamily="34" charset="0"/>
              </a:rPr>
              <a:t>granja</a:t>
            </a:r>
            <a:r>
              <a:rPr lang="en-US" sz="4000" i="1" dirty="0">
                <a:latin typeface="Candara" panose="020E0502030303020204" pitchFamily="34" charset="0"/>
              </a:rPr>
              <a:t> mean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Farm</a:t>
            </a:r>
          </a:p>
        </p:txBody>
      </p:sp>
    </p:spTree>
    <p:extLst>
      <p:ext uri="{BB962C8B-B14F-4D97-AF65-F5344CB8AC3E}">
        <p14:creationId xmlns:p14="http://schemas.microsoft.com/office/powerpoint/2010/main" val="13574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FC3EBB-CDE1-4F38-66D7-66CCD9C71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Free Mexican Flag Flag photo and picture">
            <a:extLst>
              <a:ext uri="{FF2B5EF4-FFF2-40B4-BE49-F238E27FC236}">
                <a16:creationId xmlns:a16="http://schemas.microsoft.com/office/drawing/2014/main" id="{87F1D663-EA92-83F6-E543-7AB167561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69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19D97-94A0-9897-7EDF-80DF08ADC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4711A961-1114-6062-1EBA-2935579183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7FB5D675-C09A-BC34-C806-FF0D4FBEDF2A}"/>
              </a:ext>
            </a:extLst>
          </p:cNvPr>
          <p:cNvSpPr/>
          <p:nvPr/>
        </p:nvSpPr>
        <p:spPr>
          <a:xfrm>
            <a:off x="1429165" y="494858"/>
            <a:ext cx="9333669" cy="1719072"/>
          </a:xfrm>
          <a:prstGeom prst="roundRect">
            <a:avLst/>
          </a:prstGeom>
          <a:solidFill>
            <a:srgbClr val="F49A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¿</a:t>
            </a:r>
            <a:r>
              <a:rPr lang="en-US" sz="4000" dirty="0" err="1">
                <a:latin typeface="Candara" panose="020E0502030303020204" pitchFamily="34" charset="0"/>
              </a:rPr>
              <a:t>Cómo</a:t>
            </a:r>
            <a:r>
              <a:rPr lang="en-US" sz="4000" dirty="0">
                <a:latin typeface="Candara" panose="020E0502030303020204" pitchFamily="34" charset="0"/>
              </a:rPr>
              <a:t> se dice </a:t>
            </a:r>
            <a:r>
              <a:rPr lang="en-US" sz="4000" i="1" u="sng" dirty="0">
                <a:latin typeface="Candara" panose="020E0502030303020204" pitchFamily="34" charset="0"/>
              </a:rPr>
              <a:t>cow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en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español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</p:txBody>
      </p:sp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498D55F8-B704-34E0-05B6-1CDAB79F2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0509" y="3195932"/>
            <a:ext cx="4212227" cy="358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26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2715E-F434-5FEA-AD9A-DEA5ECF37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4CE4DC5B-5C48-0835-5D05-09C385F075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ACC1E744-04FF-971C-401A-875230F77442}"/>
              </a:ext>
            </a:extLst>
          </p:cNvPr>
          <p:cNvSpPr/>
          <p:nvPr/>
        </p:nvSpPr>
        <p:spPr>
          <a:xfrm>
            <a:off x="1429165" y="367039"/>
            <a:ext cx="9333669" cy="2110690"/>
          </a:xfrm>
          <a:prstGeom prst="roundRect">
            <a:avLst/>
          </a:prstGeom>
          <a:solidFill>
            <a:srgbClr val="F49A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¿</a:t>
            </a:r>
            <a:r>
              <a:rPr lang="en-US" sz="4000" dirty="0" err="1">
                <a:latin typeface="Candara" panose="020E0502030303020204" pitchFamily="34" charset="0"/>
              </a:rPr>
              <a:t>Cómo</a:t>
            </a:r>
            <a:r>
              <a:rPr lang="en-US" sz="4000" dirty="0">
                <a:latin typeface="Candara" panose="020E0502030303020204" pitchFamily="34" charset="0"/>
              </a:rPr>
              <a:t> se dice </a:t>
            </a:r>
            <a:r>
              <a:rPr lang="en-US" sz="4000" i="1" u="sng" dirty="0">
                <a:latin typeface="Candara" panose="020E0502030303020204" pitchFamily="34" charset="0"/>
              </a:rPr>
              <a:t>cow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en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español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La </a:t>
            </a:r>
            <a:r>
              <a:rPr lang="en-US" sz="4000" dirty="0" err="1">
                <a:latin typeface="Candara" panose="020E0502030303020204" pitchFamily="34" charset="0"/>
              </a:rPr>
              <a:t>vaca</a:t>
            </a:r>
            <a:endParaRPr lang="en-US" sz="4000" dirty="0">
              <a:latin typeface="Candara" panose="020E0502030303020204" pitchFamily="34" charset="0"/>
            </a:endParaRPr>
          </a:p>
        </p:txBody>
      </p:sp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A0A60417-DD3D-229F-CC17-980E92FA6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0509" y="3195932"/>
            <a:ext cx="4212227" cy="358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12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A273C-216E-572A-946D-0462F26AA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FB4A30D5-A7EF-5450-26CF-A1D30367B9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CEF97724-9CB2-7160-3B5E-FB25F4BE5B01}"/>
              </a:ext>
            </a:extLst>
          </p:cNvPr>
          <p:cNvSpPr/>
          <p:nvPr/>
        </p:nvSpPr>
        <p:spPr>
          <a:xfrm>
            <a:off x="1117705" y="2569464"/>
            <a:ext cx="9956589" cy="1719072"/>
          </a:xfrm>
          <a:prstGeom prst="roundRect">
            <a:avLst/>
          </a:prstGeom>
          <a:solidFill>
            <a:srgbClr val="F49A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¿</a:t>
            </a:r>
            <a:r>
              <a:rPr lang="en-US" sz="4000" dirty="0" err="1">
                <a:latin typeface="Candara" panose="020E0502030303020204" pitchFamily="34" charset="0"/>
              </a:rPr>
              <a:t>Cómo</a:t>
            </a:r>
            <a:r>
              <a:rPr lang="en-US" sz="4000" dirty="0">
                <a:latin typeface="Candara" panose="020E0502030303020204" pitchFamily="34" charset="0"/>
              </a:rPr>
              <a:t> se dice </a:t>
            </a:r>
            <a:r>
              <a:rPr lang="en-US" sz="4000" i="1" u="sng" dirty="0">
                <a:latin typeface="Candara" panose="020E0502030303020204" pitchFamily="34" charset="0"/>
              </a:rPr>
              <a:t>“Vamos a la </a:t>
            </a:r>
            <a:r>
              <a:rPr lang="en-US" sz="4000" i="1" u="sng" dirty="0" err="1">
                <a:latin typeface="Candara" panose="020E0502030303020204" pitchFamily="34" charset="0"/>
              </a:rPr>
              <a:t>granja</a:t>
            </a:r>
            <a:r>
              <a:rPr lang="en-US" sz="4000" dirty="0">
                <a:latin typeface="Candara" panose="020E0502030303020204" pitchFamily="34" charset="0"/>
              </a:rPr>
              <a:t>” </a:t>
            </a:r>
            <a:r>
              <a:rPr lang="en-US" sz="4000" dirty="0" err="1">
                <a:latin typeface="Candara" panose="020E0502030303020204" pitchFamily="34" charset="0"/>
              </a:rPr>
              <a:t>en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inglés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976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1AB41-E19E-7DA8-7F21-E2C452B58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72E3A399-DCD6-9EBD-B7E3-4B94809EF6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485D065D-4480-8CC8-F2B8-44527D840E2F}"/>
              </a:ext>
            </a:extLst>
          </p:cNvPr>
          <p:cNvSpPr/>
          <p:nvPr/>
        </p:nvSpPr>
        <p:spPr>
          <a:xfrm>
            <a:off x="1117705" y="2353990"/>
            <a:ext cx="9956589" cy="2150020"/>
          </a:xfrm>
          <a:prstGeom prst="roundRect">
            <a:avLst/>
          </a:prstGeom>
          <a:solidFill>
            <a:srgbClr val="F49A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¿</a:t>
            </a:r>
            <a:r>
              <a:rPr lang="en-US" sz="4000" dirty="0" err="1">
                <a:latin typeface="Candara" panose="020E0502030303020204" pitchFamily="34" charset="0"/>
              </a:rPr>
              <a:t>Cómo</a:t>
            </a:r>
            <a:r>
              <a:rPr lang="en-US" sz="4000" dirty="0">
                <a:latin typeface="Candara" panose="020E0502030303020204" pitchFamily="34" charset="0"/>
              </a:rPr>
              <a:t> se dice </a:t>
            </a:r>
            <a:r>
              <a:rPr lang="en-US" sz="4000" i="1" u="sng" dirty="0">
                <a:latin typeface="Candara" panose="020E0502030303020204" pitchFamily="34" charset="0"/>
              </a:rPr>
              <a:t>“Vamos a la </a:t>
            </a:r>
            <a:r>
              <a:rPr lang="en-US" sz="4000" i="1" u="sng" dirty="0" err="1">
                <a:latin typeface="Candara" panose="020E0502030303020204" pitchFamily="34" charset="0"/>
              </a:rPr>
              <a:t>granja</a:t>
            </a:r>
            <a:r>
              <a:rPr lang="en-US" sz="4000" dirty="0">
                <a:latin typeface="Candara" panose="020E0502030303020204" pitchFamily="34" charset="0"/>
              </a:rPr>
              <a:t>” </a:t>
            </a:r>
            <a:r>
              <a:rPr lang="en-US" sz="4000" dirty="0" err="1">
                <a:latin typeface="Candara" panose="020E0502030303020204" pitchFamily="34" charset="0"/>
              </a:rPr>
              <a:t>en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inglés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Let’s go to the farm</a:t>
            </a:r>
          </a:p>
        </p:txBody>
      </p:sp>
    </p:spTree>
    <p:extLst>
      <p:ext uri="{BB962C8B-B14F-4D97-AF65-F5344CB8AC3E}">
        <p14:creationId xmlns:p14="http://schemas.microsoft.com/office/powerpoint/2010/main" val="4173632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FF6CBEC7-BF06-A97F-60F1-EACE0E729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51619771-FBFD-EFE4-A8A4-D92FB97E08D3}"/>
              </a:ext>
            </a:extLst>
          </p:cNvPr>
          <p:cNvSpPr/>
          <p:nvPr/>
        </p:nvSpPr>
        <p:spPr>
          <a:xfrm>
            <a:off x="1429165" y="2569464"/>
            <a:ext cx="9333669" cy="17190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does the word </a:t>
            </a:r>
            <a:r>
              <a:rPr lang="en-US" sz="4000" i="1" u="sng" dirty="0" err="1">
                <a:latin typeface="Candara" panose="020E0502030303020204" pitchFamily="34" charset="0"/>
              </a:rPr>
              <a:t>patas</a:t>
            </a:r>
            <a:r>
              <a:rPr lang="en-US" sz="4000" i="1" dirty="0">
                <a:latin typeface="Candara" panose="020E0502030303020204" pitchFamily="34" charset="0"/>
              </a:rPr>
              <a:t> mean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1207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954CA-8880-3D33-CF84-2F1E9A760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BD854EAC-6702-AB96-11D5-FCBB86EC5C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DF83C6EC-8AAA-1FC9-E522-3CFE2C6C1EAA}"/>
              </a:ext>
            </a:extLst>
          </p:cNvPr>
          <p:cNvSpPr/>
          <p:nvPr/>
        </p:nvSpPr>
        <p:spPr>
          <a:xfrm>
            <a:off x="1429165" y="344379"/>
            <a:ext cx="9333669" cy="198970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does the word </a:t>
            </a:r>
            <a:r>
              <a:rPr lang="en-US" sz="4000" i="1" u="sng" dirty="0" err="1">
                <a:latin typeface="Candara" panose="020E0502030303020204" pitchFamily="34" charset="0"/>
              </a:rPr>
              <a:t>patas</a:t>
            </a:r>
            <a:r>
              <a:rPr lang="en-US" sz="4000" i="1" dirty="0">
                <a:latin typeface="Candara" panose="020E0502030303020204" pitchFamily="34" charset="0"/>
              </a:rPr>
              <a:t> mean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Feet (Paws)</a:t>
            </a:r>
          </a:p>
        </p:txBody>
      </p:sp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7700DC66-9932-781D-B96F-4C6E5E0CC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4" b="92182" l="3302" r="94434">
                        <a14:foregroundMark x1="7358" y1="26727" x2="9528" y2="45636"/>
                        <a14:foregroundMark x1="15283" y1="27273" x2="15943" y2="29636"/>
                        <a14:foregroundMark x1="8774" y1="18909" x2="8774" y2="18909"/>
                        <a14:foregroundMark x1="24528" y1="9273" x2="30283" y2="6909"/>
                        <a14:foregroundMark x1="20283" y1="42364" x2="20283" y2="42364"/>
                        <a14:foregroundMark x1="14057" y1="48182" x2="14057" y2="48182"/>
                        <a14:foregroundMark x1="11698" y1="45636" x2="9528" y2="50727"/>
                        <a14:foregroundMark x1="3302" y1="45455" x2="3302" y2="45455"/>
                        <a14:foregroundMark x1="10000" y1="52727" x2="10000" y2="52727"/>
                        <a14:foregroundMark x1="9717" y1="55818" x2="9717" y2="55818"/>
                        <a14:foregroundMark x1="94528" y1="29636" x2="94528" y2="29636"/>
                        <a14:foregroundMark x1="79906" y1="90182" x2="79906" y2="90182"/>
                        <a14:foregroundMark x1="78302" y1="86909" x2="76887" y2="83273"/>
                        <a14:foregroundMark x1="77170" y1="92182" x2="77170" y2="92182"/>
                        <a14:foregroundMark x1="18962" y1="68000" x2="19057" y2="69818"/>
                      </a14:backgroundRemoval>
                    </a14:imgEffect>
                  </a14:imgLayer>
                </a14:imgProps>
              </a:ext>
            </a:extLst>
          </a:blip>
          <a:srcRect r="19661" b="6829"/>
          <a:stretch/>
        </p:blipFill>
        <p:spPr>
          <a:xfrm flipH="1">
            <a:off x="0" y="2777853"/>
            <a:ext cx="6780584" cy="4080147"/>
          </a:xfrm>
          <a:prstGeom prst="rect">
            <a:avLst/>
          </a:prstGeom>
        </p:spPr>
      </p:pic>
      <p:sp>
        <p:nvSpPr>
          <p:cNvPr id="3" name="Oval 2">
            <a:hlinkClick r:id="rId2" action="ppaction://hlinksldjump"/>
            <a:extLst>
              <a:ext uri="{FF2B5EF4-FFF2-40B4-BE49-F238E27FC236}">
                <a16:creationId xmlns:a16="http://schemas.microsoft.com/office/drawing/2014/main" id="{99D844C5-C55D-006E-DB02-3EBBBEBA7AEF}"/>
              </a:ext>
            </a:extLst>
          </p:cNvPr>
          <p:cNvSpPr/>
          <p:nvPr/>
        </p:nvSpPr>
        <p:spPr>
          <a:xfrm>
            <a:off x="4487779" y="5209672"/>
            <a:ext cx="1467853" cy="12272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hlinkClick r:id="rId2" action="ppaction://hlinksldjump"/>
            <a:extLst>
              <a:ext uri="{FF2B5EF4-FFF2-40B4-BE49-F238E27FC236}">
                <a16:creationId xmlns:a16="http://schemas.microsoft.com/office/drawing/2014/main" id="{01517C7E-0166-075B-F631-8E2DF85A1CD1}"/>
              </a:ext>
            </a:extLst>
          </p:cNvPr>
          <p:cNvSpPr/>
          <p:nvPr/>
        </p:nvSpPr>
        <p:spPr>
          <a:xfrm rot="10380645">
            <a:off x="6308740" y="5509009"/>
            <a:ext cx="1624264" cy="3007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92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3AF69-0D6B-F1B6-E87E-9BC657303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CBF52037-6E08-CDBA-D899-6667F9A667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BCCDC6CD-1F14-1C37-2389-168F705F3266}"/>
              </a:ext>
            </a:extLst>
          </p:cNvPr>
          <p:cNvSpPr/>
          <p:nvPr/>
        </p:nvSpPr>
        <p:spPr>
          <a:xfrm>
            <a:off x="1429165" y="2569464"/>
            <a:ext cx="9333669" cy="17190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¿</a:t>
            </a:r>
            <a:r>
              <a:rPr lang="en-US" sz="4000" dirty="0" err="1">
                <a:latin typeface="Candara" panose="020E0502030303020204" pitchFamily="34" charset="0"/>
              </a:rPr>
              <a:t>Cómo</a:t>
            </a:r>
            <a:r>
              <a:rPr lang="en-US" sz="4000" dirty="0">
                <a:latin typeface="Candara" panose="020E0502030303020204" pitchFamily="34" charset="0"/>
              </a:rPr>
              <a:t> se dice </a:t>
            </a:r>
            <a:r>
              <a:rPr lang="en-US" sz="4000" i="1" u="sng" dirty="0">
                <a:latin typeface="Candara" panose="020E0502030303020204" pitchFamily="34" charset="0"/>
              </a:rPr>
              <a:t>fur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en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español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2315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BF499-87EC-ECD7-0D11-3DCABE581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7F687CC2-AA46-A640-9FEA-0519193783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04021F25-0567-E824-D9DE-B60568F4BBD4}"/>
              </a:ext>
            </a:extLst>
          </p:cNvPr>
          <p:cNvSpPr/>
          <p:nvPr/>
        </p:nvSpPr>
        <p:spPr>
          <a:xfrm>
            <a:off x="1429165" y="367038"/>
            <a:ext cx="9333669" cy="19927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¿</a:t>
            </a:r>
            <a:r>
              <a:rPr lang="en-US" sz="4000" dirty="0" err="1">
                <a:latin typeface="Candara" panose="020E0502030303020204" pitchFamily="34" charset="0"/>
              </a:rPr>
              <a:t>Cómo</a:t>
            </a:r>
            <a:r>
              <a:rPr lang="en-US" sz="4000" dirty="0">
                <a:latin typeface="Candara" panose="020E0502030303020204" pitchFamily="34" charset="0"/>
              </a:rPr>
              <a:t> se dice </a:t>
            </a:r>
            <a:r>
              <a:rPr lang="en-US" sz="4000" i="1" u="sng" dirty="0">
                <a:latin typeface="Candara" panose="020E0502030303020204" pitchFamily="34" charset="0"/>
              </a:rPr>
              <a:t>fur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en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español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4000" dirty="0" err="1">
                <a:latin typeface="Candara" panose="020E0502030303020204" pitchFamily="34" charset="0"/>
              </a:rPr>
              <a:t>Pelo</a:t>
            </a:r>
            <a:endParaRPr lang="en-US" sz="4000" dirty="0">
              <a:latin typeface="Candara" panose="020E0502030303020204" pitchFamily="34" charset="0"/>
            </a:endParaRPr>
          </a:p>
        </p:txBody>
      </p:sp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CF2B45F6-F6C8-44C1-D627-8732A36C1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94375" l="4444" r="93056">
                        <a14:foregroundMark x1="51111" y1="7292" x2="51111" y2="7292"/>
                        <a14:foregroundMark x1="52222" y1="3750" x2="52222" y2="3750"/>
                        <a14:foregroundMark x1="93056" y1="62292" x2="93056" y2="62292"/>
                        <a14:foregroundMark x1="73056" y1="90833" x2="73056" y2="90833"/>
                        <a14:foregroundMark x1="53056" y1="92708" x2="53056" y2="92708"/>
                        <a14:foregroundMark x1="27500" y1="94583" x2="27500" y2="94583"/>
                        <a14:foregroundMark x1="12778" y1="80625" x2="12778" y2="80625"/>
                        <a14:foregroundMark x1="4444" y1="77917" x2="4444" y2="77917"/>
                      </a14:backgroundRemoval>
                    </a14:imgEffect>
                  </a14:imgLayer>
                </a14:imgProps>
              </a:ext>
            </a:extLst>
          </a:blip>
          <a:srcRect b="15815"/>
          <a:stretch/>
        </p:blipFill>
        <p:spPr>
          <a:xfrm>
            <a:off x="735932" y="2538663"/>
            <a:ext cx="3848100" cy="4319337"/>
          </a:xfrm>
          <a:prstGeom prst="rect">
            <a:avLst/>
          </a:prstGeom>
        </p:spPr>
      </p:pic>
      <p:sp>
        <p:nvSpPr>
          <p:cNvPr id="3" name="Oval 2">
            <a:hlinkClick r:id="rId2" action="ppaction://hlinksldjump"/>
            <a:extLst>
              <a:ext uri="{FF2B5EF4-FFF2-40B4-BE49-F238E27FC236}">
                <a16:creationId xmlns:a16="http://schemas.microsoft.com/office/drawing/2014/main" id="{8176C406-7C7E-6687-9EAA-01894C358CD1}"/>
              </a:ext>
            </a:extLst>
          </p:cNvPr>
          <p:cNvSpPr/>
          <p:nvPr/>
        </p:nvSpPr>
        <p:spPr>
          <a:xfrm>
            <a:off x="3019926" y="3874164"/>
            <a:ext cx="1263317" cy="15641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hlinkClick r:id="rId2" action="ppaction://hlinksldjump"/>
            <a:extLst>
              <a:ext uri="{FF2B5EF4-FFF2-40B4-BE49-F238E27FC236}">
                <a16:creationId xmlns:a16="http://schemas.microsoft.com/office/drawing/2014/main" id="{BD5672CD-91F6-758D-3B72-595A1E0DFD06}"/>
              </a:ext>
            </a:extLst>
          </p:cNvPr>
          <p:cNvSpPr/>
          <p:nvPr/>
        </p:nvSpPr>
        <p:spPr>
          <a:xfrm rot="10380645">
            <a:off x="4596298" y="4257724"/>
            <a:ext cx="1624264" cy="3007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63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F9C7D-0202-53D0-40E8-E77673169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8D099B26-BF7D-32F2-C686-6723574404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CFCF43E5-A61E-2A55-CD8C-8AFCCCF2314A}"/>
              </a:ext>
            </a:extLst>
          </p:cNvPr>
          <p:cNvSpPr/>
          <p:nvPr/>
        </p:nvSpPr>
        <p:spPr>
          <a:xfrm>
            <a:off x="1429165" y="2569464"/>
            <a:ext cx="9333669" cy="17190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Name 2 body parts in Spanish that birds have but dogs do not.</a:t>
            </a:r>
          </a:p>
        </p:txBody>
      </p:sp>
    </p:spTree>
    <p:extLst>
      <p:ext uri="{BB962C8B-B14F-4D97-AF65-F5344CB8AC3E}">
        <p14:creationId xmlns:p14="http://schemas.microsoft.com/office/powerpoint/2010/main" val="3027126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8D827-454C-29A9-6CF8-444202755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89A42E48-6599-E8D2-EC2A-F77DB581CA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EC62681F-FFC7-68AE-F469-A8CE293123A6}"/>
              </a:ext>
            </a:extLst>
          </p:cNvPr>
          <p:cNvSpPr/>
          <p:nvPr/>
        </p:nvSpPr>
        <p:spPr>
          <a:xfrm>
            <a:off x="1429165" y="386703"/>
            <a:ext cx="9333669" cy="17190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Name 2 body parts in Spanish that birds have but dogs do not.</a:t>
            </a:r>
          </a:p>
        </p:txBody>
      </p:sp>
      <p:sp>
        <p:nvSpPr>
          <p:cNvPr id="2" name="Rectangle: Rounded Corners 1">
            <a:hlinkClick r:id="rId2" action="ppaction://hlinksldjump"/>
            <a:extLst>
              <a:ext uri="{FF2B5EF4-FFF2-40B4-BE49-F238E27FC236}">
                <a16:creationId xmlns:a16="http://schemas.microsoft.com/office/drawing/2014/main" id="{61775D59-D436-39E4-551A-9426D3F078F5}"/>
              </a:ext>
            </a:extLst>
          </p:cNvPr>
          <p:cNvSpPr/>
          <p:nvPr/>
        </p:nvSpPr>
        <p:spPr>
          <a:xfrm>
            <a:off x="141662" y="2334235"/>
            <a:ext cx="2198415" cy="1520010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Beak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Pico</a:t>
            </a:r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40FE3949-1F7B-C560-0314-C8A4C1163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8" b="97473" l="2500" r="97500">
                        <a14:foregroundMark x1="25278" y1="2888" x2="25278" y2="2888"/>
                        <a14:foregroundMark x1="23333" y1="7401" x2="23333" y2="7401"/>
                        <a14:foregroundMark x1="20000" y1="4152" x2="20000" y2="4152"/>
                        <a14:foregroundMark x1="21944" y1="6498" x2="18056" y2="11191"/>
                        <a14:foregroundMark x1="9722" y1="10108" x2="9722" y2="10108"/>
                        <a14:foregroundMark x1="2500" y1="12816" x2="2500" y2="12816"/>
                        <a14:foregroundMark x1="16389" y1="7401" x2="16389" y2="7401"/>
                        <a14:foregroundMark x1="91389" y1="50181" x2="91389" y2="50181"/>
                        <a14:foregroundMark x1="96667" y1="51083" x2="96667" y2="51083"/>
                        <a14:foregroundMark x1="54444" y1="97473" x2="54444" y2="97473"/>
                        <a14:foregroundMark x1="97500" y1="59206" x2="97500" y2="59206"/>
                        <a14:foregroundMark x1="12222" y1="7401" x2="12222" y2="7401"/>
                        <a14:foregroundMark x1="17500" y1="5776" x2="17500" y2="57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6413" y="2492478"/>
            <a:ext cx="2777290" cy="4273941"/>
          </a:xfrm>
          <a:prstGeom prst="rect">
            <a:avLst/>
          </a:prstGeom>
        </p:spPr>
      </p:pic>
      <p:sp>
        <p:nvSpPr>
          <p:cNvPr id="6" name="Oval 5">
            <a:hlinkClick r:id="rId2" action="ppaction://hlinksldjump"/>
            <a:extLst>
              <a:ext uri="{FF2B5EF4-FFF2-40B4-BE49-F238E27FC236}">
                <a16:creationId xmlns:a16="http://schemas.microsoft.com/office/drawing/2014/main" id="{24126780-2674-3C08-B007-E91AD4807E79}"/>
              </a:ext>
            </a:extLst>
          </p:cNvPr>
          <p:cNvSpPr/>
          <p:nvPr/>
        </p:nvSpPr>
        <p:spPr>
          <a:xfrm>
            <a:off x="2450561" y="2669568"/>
            <a:ext cx="902369" cy="6511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8F31DFA4-6F26-63CE-0B72-6A8A46D87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649" b="89865" l="15811" r="47838">
                        <a14:foregroundMark x1="22703" y1="87838" x2="22703" y2="87838"/>
                        <a14:foregroundMark x1="21757" y1="89865" x2="21757" y2="89865"/>
                        <a14:foregroundMark x1="44054" y1="63649" x2="44054" y2="63649"/>
                        <a14:foregroundMark x1="37973" y1="62838" x2="37973" y2="62838"/>
                        <a14:foregroundMark x1="28514" y1="53649" x2="28514" y2="53649"/>
                      </a14:backgroundRemoval>
                    </a14:imgEffect>
                  </a14:imgLayer>
                </a14:imgProps>
              </a:ext>
            </a:extLst>
          </a:blip>
          <a:srcRect l="11813" t="50000" r="48011" b="8772"/>
          <a:stretch/>
        </p:blipFill>
        <p:spPr>
          <a:xfrm>
            <a:off x="7605446" y="2798053"/>
            <a:ext cx="2296575" cy="2356747"/>
          </a:xfrm>
          <a:prstGeom prst="rect">
            <a:avLst/>
          </a:prstGeom>
        </p:spPr>
      </p:pic>
      <p:sp>
        <p:nvSpPr>
          <p:cNvPr id="8" name="Oval 7">
            <a:hlinkClick r:id="rId2" action="ppaction://hlinksldjump"/>
            <a:extLst>
              <a:ext uri="{FF2B5EF4-FFF2-40B4-BE49-F238E27FC236}">
                <a16:creationId xmlns:a16="http://schemas.microsoft.com/office/drawing/2014/main" id="{181819E8-1435-97F6-705A-1DE615AF01EF}"/>
              </a:ext>
            </a:extLst>
          </p:cNvPr>
          <p:cNvSpPr/>
          <p:nvPr/>
        </p:nvSpPr>
        <p:spPr>
          <a:xfrm>
            <a:off x="7640717" y="2866881"/>
            <a:ext cx="1478429" cy="1323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hlinkClick r:id="rId2" action="ppaction://hlinksldjump"/>
            <a:extLst>
              <a:ext uri="{FF2B5EF4-FFF2-40B4-BE49-F238E27FC236}">
                <a16:creationId xmlns:a16="http://schemas.microsoft.com/office/drawing/2014/main" id="{BB418A81-1A8F-609B-632B-60B7356956BF}"/>
              </a:ext>
            </a:extLst>
          </p:cNvPr>
          <p:cNvSpPr/>
          <p:nvPr/>
        </p:nvSpPr>
        <p:spPr>
          <a:xfrm>
            <a:off x="9855778" y="2334235"/>
            <a:ext cx="2194560" cy="1517904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Wings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Alas</a:t>
            </a:r>
          </a:p>
        </p:txBody>
      </p:sp>
    </p:spTree>
    <p:extLst>
      <p:ext uri="{BB962C8B-B14F-4D97-AF65-F5344CB8AC3E}">
        <p14:creationId xmlns:p14="http://schemas.microsoft.com/office/powerpoint/2010/main" val="2516573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49DB7A-57B1-1532-66A9-786701B3B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ree Rattle Snake Rattlesnake photo and picture">
            <a:extLst>
              <a:ext uri="{FF2B5EF4-FFF2-40B4-BE49-F238E27FC236}">
                <a16:creationId xmlns:a16="http://schemas.microsoft.com/office/drawing/2014/main" id="{31FB686F-4203-21F6-3428-84B8E3574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1" t="12186" r="13870" b="25592"/>
          <a:stretch/>
        </p:blipFill>
        <p:spPr bwMode="auto">
          <a:xfrm>
            <a:off x="1098807" y="321734"/>
            <a:ext cx="4143554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Golden Eagle Eagle photo and picture">
            <a:extLst>
              <a:ext uri="{FF2B5EF4-FFF2-40B4-BE49-F238E27FC236}">
                <a16:creationId xmlns:a16="http://schemas.microsoft.com/office/drawing/2014/main" id="{49206593-1315-1B69-F1F6-7F6E023EF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2748" y="3631096"/>
            <a:ext cx="4135670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uītzilōpōchtli - Wikipedia">
            <a:extLst>
              <a:ext uri="{FF2B5EF4-FFF2-40B4-BE49-F238E27FC236}">
                <a16:creationId xmlns:a16="http://schemas.microsoft.com/office/drawing/2014/main" id="{308AC1B3-1660-DDB4-F3A5-D03811CCD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4260" y="321734"/>
            <a:ext cx="4134312" cy="60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483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80F9449F-8BB2-8B29-75E1-BF54C3B948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0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2" descr="A sticker template of cat cartoon character">
            <a:hlinkClick r:id="rId2" action="ppaction://hlinksldjump"/>
            <a:extLst>
              <a:ext uri="{FF2B5EF4-FFF2-40B4-BE49-F238E27FC236}">
                <a16:creationId xmlns:a16="http://schemas.microsoft.com/office/drawing/2014/main" id="{888C2371-9D44-AA4F-5E1E-05C515905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3" b="94409" l="4078" r="91068">
                        <a14:foregroundMark x1="24854" y1="8307" x2="24854" y2="8307"/>
                        <a14:foregroundMark x1="29709" y1="4792" x2="29709" y2="4792"/>
                        <a14:foregroundMark x1="29903" y1="21246" x2="29903" y2="21246"/>
                        <a14:foregroundMark x1="29903" y1="19968" x2="22524" y2="23003"/>
                        <a14:foregroundMark x1="9320" y1="21565" x2="9320" y2="21565"/>
                        <a14:foregroundMark x1="91068" y1="40895" x2="91068" y2="40895"/>
                        <a14:foregroundMark x1="65049" y1="16294" x2="65049" y2="16294"/>
                        <a14:foregroundMark x1="50291" y1="90096" x2="50291" y2="90096"/>
                        <a14:foregroundMark x1="50097" y1="94409" x2="50097" y2="94409"/>
                        <a14:foregroundMark x1="8932" y1="57188" x2="8932" y2="57188"/>
                        <a14:foregroundMark x1="4078" y1="54633" x2="4078" y2="5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638" y="3717999"/>
            <a:ext cx="2583227" cy="3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hlinkClick r:id="rId2" action="ppaction://hlinksldjump"/>
            <a:extLst>
              <a:ext uri="{FF2B5EF4-FFF2-40B4-BE49-F238E27FC236}">
                <a16:creationId xmlns:a16="http://schemas.microsoft.com/office/drawing/2014/main" id="{2F1A68E4-D01C-C7AC-88EC-725F019E1496}"/>
              </a:ext>
            </a:extLst>
          </p:cNvPr>
          <p:cNvSpPr/>
          <p:nvPr/>
        </p:nvSpPr>
        <p:spPr>
          <a:xfrm>
            <a:off x="1429165" y="494858"/>
            <a:ext cx="9333669" cy="1719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How do you say </a:t>
            </a:r>
            <a:r>
              <a:rPr lang="en-US" sz="4000" i="1" u="sng" dirty="0">
                <a:latin typeface="Candara" panose="020E0502030303020204" pitchFamily="34" charset="0"/>
              </a:rPr>
              <a:t>cat</a:t>
            </a:r>
            <a:r>
              <a:rPr lang="en-US" sz="4000" dirty="0">
                <a:latin typeface="Candara" panose="020E0502030303020204" pitchFamily="34" charset="0"/>
              </a:rPr>
              <a:t> in Spanish?</a:t>
            </a:r>
          </a:p>
        </p:txBody>
      </p:sp>
    </p:spTree>
    <p:extLst>
      <p:ext uri="{BB962C8B-B14F-4D97-AF65-F5344CB8AC3E}">
        <p14:creationId xmlns:p14="http://schemas.microsoft.com/office/powerpoint/2010/main" val="436986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D309E-EA34-B2A8-B477-CEFD89AE2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7C3BB432-2CBD-6419-30B9-36BECB8A04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0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2" descr="A sticker template of cat cartoon character">
            <a:hlinkClick r:id="rId2" action="ppaction://hlinksldjump"/>
            <a:extLst>
              <a:ext uri="{FF2B5EF4-FFF2-40B4-BE49-F238E27FC236}">
                <a16:creationId xmlns:a16="http://schemas.microsoft.com/office/drawing/2014/main" id="{32073270-8A90-75BE-45CF-5AE754BD3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3" b="94409" l="4078" r="91068">
                        <a14:foregroundMark x1="24854" y1="8307" x2="24854" y2="8307"/>
                        <a14:foregroundMark x1="29709" y1="4792" x2="29709" y2="4792"/>
                        <a14:foregroundMark x1="29903" y1="21246" x2="29903" y2="21246"/>
                        <a14:foregroundMark x1="29903" y1="19968" x2="22524" y2="23003"/>
                        <a14:foregroundMark x1="9320" y1="21565" x2="9320" y2="21565"/>
                        <a14:foregroundMark x1="91068" y1="40895" x2="91068" y2="40895"/>
                        <a14:foregroundMark x1="65049" y1="16294" x2="65049" y2="16294"/>
                        <a14:foregroundMark x1="50291" y1="90096" x2="50291" y2="90096"/>
                        <a14:foregroundMark x1="50097" y1="94409" x2="50097" y2="94409"/>
                        <a14:foregroundMark x1="8932" y1="57188" x2="8932" y2="57188"/>
                        <a14:foregroundMark x1="4078" y1="54633" x2="4078" y2="5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638" y="3717999"/>
            <a:ext cx="2583227" cy="3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hlinkClick r:id="rId2" action="ppaction://hlinksldjump"/>
            <a:extLst>
              <a:ext uri="{FF2B5EF4-FFF2-40B4-BE49-F238E27FC236}">
                <a16:creationId xmlns:a16="http://schemas.microsoft.com/office/drawing/2014/main" id="{6AF7231B-1A6D-A1ED-20D4-92D9C9C4B338}"/>
              </a:ext>
            </a:extLst>
          </p:cNvPr>
          <p:cNvSpPr/>
          <p:nvPr/>
        </p:nvSpPr>
        <p:spPr>
          <a:xfrm>
            <a:off x="1429165" y="494858"/>
            <a:ext cx="9333669" cy="2110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How do you say </a:t>
            </a:r>
            <a:r>
              <a:rPr lang="en-US" sz="4000" i="1" u="sng" dirty="0">
                <a:latin typeface="Candara" panose="020E0502030303020204" pitchFamily="34" charset="0"/>
              </a:rPr>
              <a:t>cat</a:t>
            </a:r>
            <a:r>
              <a:rPr lang="en-US" sz="4000" dirty="0">
                <a:latin typeface="Candara" panose="020E0502030303020204" pitchFamily="34" charset="0"/>
              </a:rPr>
              <a:t> in Spanish?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Gato</a:t>
            </a:r>
          </a:p>
        </p:txBody>
      </p:sp>
    </p:spTree>
    <p:extLst>
      <p:ext uri="{BB962C8B-B14F-4D97-AF65-F5344CB8AC3E}">
        <p14:creationId xmlns:p14="http://schemas.microsoft.com/office/powerpoint/2010/main" val="546236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20591-4AA6-8C9A-9212-979B657A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358EB44D-87E6-1FFD-C92C-5D5FB3BD18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0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hlinkClick r:id="rId2" action="ppaction://hlinksldjump"/>
            <a:extLst>
              <a:ext uri="{FF2B5EF4-FFF2-40B4-BE49-F238E27FC236}">
                <a16:creationId xmlns:a16="http://schemas.microsoft.com/office/drawing/2014/main" id="{D24F0EF0-9E49-F6BD-0C70-E0ABA2C211D2}"/>
              </a:ext>
            </a:extLst>
          </p:cNvPr>
          <p:cNvSpPr/>
          <p:nvPr/>
        </p:nvSpPr>
        <p:spPr>
          <a:xfrm>
            <a:off x="1429165" y="2427732"/>
            <a:ext cx="9333669" cy="20025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does </a:t>
            </a:r>
            <a:r>
              <a:rPr lang="en-US" sz="4000" i="1" u="sng" dirty="0">
                <a:latin typeface="Candara" panose="020E0502030303020204" pitchFamily="34" charset="0"/>
              </a:rPr>
              <a:t>¿</a:t>
            </a:r>
            <a:r>
              <a:rPr lang="en-US" sz="4000" i="1" u="sng" dirty="0" err="1">
                <a:latin typeface="Candara" panose="020E0502030303020204" pitchFamily="34" charset="0"/>
              </a:rPr>
              <a:t>Cómo</a:t>
            </a:r>
            <a:r>
              <a:rPr lang="en-US" sz="4000" i="1" u="sng" dirty="0">
                <a:latin typeface="Candara" panose="020E0502030303020204" pitchFamily="34" charset="0"/>
              </a:rPr>
              <a:t> se llama?</a:t>
            </a:r>
            <a:r>
              <a:rPr lang="en-US" sz="4000" dirty="0">
                <a:latin typeface="Candara" panose="020E0502030303020204" pitchFamily="34" charset="0"/>
              </a:rPr>
              <a:t> mean?</a:t>
            </a:r>
          </a:p>
        </p:txBody>
      </p:sp>
    </p:spTree>
    <p:extLst>
      <p:ext uri="{BB962C8B-B14F-4D97-AF65-F5344CB8AC3E}">
        <p14:creationId xmlns:p14="http://schemas.microsoft.com/office/powerpoint/2010/main" val="2645411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05303-6421-3CCC-CF1F-F82B571B6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66E1D544-EBBF-E6F8-D084-4CA7B16490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0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hlinkClick r:id="rId2" action="ppaction://hlinksldjump"/>
            <a:extLst>
              <a:ext uri="{FF2B5EF4-FFF2-40B4-BE49-F238E27FC236}">
                <a16:creationId xmlns:a16="http://schemas.microsoft.com/office/drawing/2014/main" id="{8E7A9040-0BF9-46F0-9434-171A031E69D9}"/>
              </a:ext>
            </a:extLst>
          </p:cNvPr>
          <p:cNvSpPr/>
          <p:nvPr/>
        </p:nvSpPr>
        <p:spPr>
          <a:xfrm>
            <a:off x="1429165" y="2427732"/>
            <a:ext cx="9333669" cy="20025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does </a:t>
            </a:r>
            <a:r>
              <a:rPr lang="en-US" sz="4000" i="1" u="sng" dirty="0">
                <a:latin typeface="Candara" panose="020E0502030303020204" pitchFamily="34" charset="0"/>
              </a:rPr>
              <a:t>¿</a:t>
            </a:r>
            <a:r>
              <a:rPr lang="en-US" sz="4000" i="1" u="sng" dirty="0" err="1">
                <a:latin typeface="Candara" panose="020E0502030303020204" pitchFamily="34" charset="0"/>
              </a:rPr>
              <a:t>Cómo</a:t>
            </a:r>
            <a:r>
              <a:rPr lang="en-US" sz="4000" i="1" u="sng" dirty="0">
                <a:latin typeface="Candara" panose="020E0502030303020204" pitchFamily="34" charset="0"/>
              </a:rPr>
              <a:t> se llama?</a:t>
            </a:r>
            <a:r>
              <a:rPr lang="en-US" sz="4000" dirty="0">
                <a:latin typeface="Candara" panose="020E0502030303020204" pitchFamily="34" charset="0"/>
              </a:rPr>
              <a:t> mean?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What’s its name?</a:t>
            </a:r>
          </a:p>
        </p:txBody>
      </p:sp>
    </p:spTree>
    <p:extLst>
      <p:ext uri="{BB962C8B-B14F-4D97-AF65-F5344CB8AC3E}">
        <p14:creationId xmlns:p14="http://schemas.microsoft.com/office/powerpoint/2010/main" val="3154325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4E9BB-6C4A-9423-BA68-D9366A2C2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7192746C-63EF-22F0-632E-24F9D9BD66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0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hlinkClick r:id="rId2" action="ppaction://hlinksldjump"/>
            <a:extLst>
              <a:ext uri="{FF2B5EF4-FFF2-40B4-BE49-F238E27FC236}">
                <a16:creationId xmlns:a16="http://schemas.microsoft.com/office/drawing/2014/main" id="{36927808-0C87-111D-6FE3-483A6BFD568A}"/>
              </a:ext>
            </a:extLst>
          </p:cNvPr>
          <p:cNvSpPr/>
          <p:nvPr/>
        </p:nvSpPr>
        <p:spPr>
          <a:xfrm>
            <a:off x="1429165" y="2569464"/>
            <a:ext cx="9333669" cy="1719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Sing a line from our </a:t>
            </a:r>
            <a:r>
              <a:rPr lang="en-US" sz="4000" dirty="0" err="1">
                <a:latin typeface="Candara" panose="020E0502030303020204" pitchFamily="34" charset="0"/>
              </a:rPr>
              <a:t>animales</a:t>
            </a:r>
            <a:r>
              <a:rPr lang="en-US" sz="4000" dirty="0">
                <a:latin typeface="Candara" panose="020E0502030303020204" pitchFamily="34" charset="0"/>
              </a:rPr>
              <a:t> theme song!</a:t>
            </a:r>
          </a:p>
        </p:txBody>
      </p:sp>
    </p:spTree>
    <p:extLst>
      <p:ext uri="{BB962C8B-B14F-4D97-AF65-F5344CB8AC3E}">
        <p14:creationId xmlns:p14="http://schemas.microsoft.com/office/powerpoint/2010/main" val="3201579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55C58-4FE6-C223-3E86-6FC069EA1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BFF2FAA8-2051-D263-4ED7-2FE609FFE1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0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hlinkClick r:id="rId2" action="ppaction://hlinksldjump"/>
            <a:extLst>
              <a:ext uri="{FF2B5EF4-FFF2-40B4-BE49-F238E27FC236}">
                <a16:creationId xmlns:a16="http://schemas.microsoft.com/office/drawing/2014/main" id="{50BCC12E-6A6D-08B2-EFF1-66A0422D4574}"/>
              </a:ext>
            </a:extLst>
          </p:cNvPr>
          <p:cNvSpPr/>
          <p:nvPr/>
        </p:nvSpPr>
        <p:spPr>
          <a:xfrm>
            <a:off x="1429165" y="416200"/>
            <a:ext cx="9333669" cy="1719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Sing a line from our </a:t>
            </a:r>
            <a:r>
              <a:rPr lang="en-US" sz="4000" dirty="0" err="1">
                <a:latin typeface="Candara" panose="020E0502030303020204" pitchFamily="34" charset="0"/>
              </a:rPr>
              <a:t>animales</a:t>
            </a:r>
            <a:r>
              <a:rPr lang="en-US" sz="4000" dirty="0">
                <a:latin typeface="Candara" panose="020E0502030303020204" pitchFamily="34" charset="0"/>
              </a:rPr>
              <a:t> theme song!</a:t>
            </a:r>
          </a:p>
        </p:txBody>
      </p:sp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F3AC4400-4039-8D0F-41C1-987DC46C7382}"/>
              </a:ext>
            </a:extLst>
          </p:cNvPr>
          <p:cNvSpPr/>
          <p:nvPr/>
        </p:nvSpPr>
        <p:spPr>
          <a:xfrm>
            <a:off x="3044607" y="2668869"/>
            <a:ext cx="5788152" cy="3054096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hlinkClick r:id="rId2" action="ppaction://hlinksldjump"/>
            <a:extLst>
              <a:ext uri="{FF2B5EF4-FFF2-40B4-BE49-F238E27FC236}">
                <a16:creationId xmlns:a16="http://schemas.microsoft.com/office/drawing/2014/main" id="{BC13C70F-04F6-553F-0A9A-F16BFBF97428}"/>
              </a:ext>
            </a:extLst>
          </p:cNvPr>
          <p:cNvSpPr txBox="1"/>
          <p:nvPr/>
        </p:nvSpPr>
        <p:spPr>
          <a:xfrm>
            <a:off x="2890683" y="2857089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latin typeface="Candara" panose="020E0502030303020204" pitchFamily="34" charset="0"/>
              </a:rPr>
              <a:t>Los </a:t>
            </a:r>
            <a:r>
              <a:rPr lang="en-US" sz="2400" b="1" u="sng" dirty="0" err="1">
                <a:latin typeface="Candara" panose="020E0502030303020204" pitchFamily="34" charset="0"/>
              </a:rPr>
              <a:t>Animales</a:t>
            </a:r>
            <a:endParaRPr lang="en-US" sz="2400" b="1" u="sng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endParaRPr lang="en-US" sz="2400" i="1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Me </a:t>
            </a:r>
            <a:r>
              <a:rPr lang="en-US" sz="2400" i="1" dirty="0" err="1">
                <a:latin typeface="Candara" panose="020E0502030303020204" pitchFamily="34" charset="0"/>
              </a:rPr>
              <a:t>gustan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animals.</a:t>
            </a: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Los </a:t>
            </a:r>
            <a:r>
              <a:rPr lang="en-US" sz="2400" i="1" dirty="0" err="1">
                <a:latin typeface="Candara" panose="020E0502030303020204" pitchFamily="34" charset="0"/>
              </a:rPr>
              <a:t>chiquitos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grandotes</a:t>
            </a:r>
            <a:endParaRPr lang="en-US" sz="2400" i="1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Los con </a:t>
            </a:r>
            <a:r>
              <a:rPr lang="en-US" sz="2400" i="1" dirty="0" err="1">
                <a:latin typeface="Candara" panose="020E0502030303020204" pitchFamily="34" charset="0"/>
              </a:rPr>
              <a:t>plumas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peludos.</a:t>
            </a:r>
          </a:p>
          <a:p>
            <a:pPr algn="ctr"/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, animals</a:t>
            </a: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Me </a:t>
            </a:r>
            <a:r>
              <a:rPr lang="en-US" sz="2400" i="1" dirty="0" err="1">
                <a:latin typeface="Candara" panose="020E0502030303020204" pitchFamily="34" charset="0"/>
              </a:rPr>
              <a:t>gustan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7311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mpty background nature scenery">
            <a:hlinkClick r:id="rId2" action="ppaction://hlinksldjump"/>
            <a:extLst>
              <a:ext uri="{FF2B5EF4-FFF2-40B4-BE49-F238E27FC236}">
                <a16:creationId xmlns:a16="http://schemas.microsoft.com/office/drawing/2014/main" id="{BC0BFC85-879E-F4B7-68C3-9E40BE5C7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949181F1-255A-AF72-B8FA-9BD6AB7FE88B}"/>
              </a:ext>
            </a:extLst>
          </p:cNvPr>
          <p:cNvSpPr/>
          <p:nvPr/>
        </p:nvSpPr>
        <p:spPr>
          <a:xfrm>
            <a:off x="1429165" y="2569464"/>
            <a:ext cx="9333669" cy="17190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does </a:t>
            </a:r>
            <a:r>
              <a:rPr lang="en-US" sz="4000" i="1" u="sng" dirty="0" err="1">
                <a:latin typeface="Candara" panose="020E0502030303020204" pitchFamily="34" charset="0"/>
              </a:rPr>
              <a:t>en</a:t>
            </a:r>
            <a:r>
              <a:rPr lang="en-US" sz="4000" i="1" u="sng" dirty="0">
                <a:latin typeface="Candara" panose="020E0502030303020204" pitchFamily="34" charset="0"/>
              </a:rPr>
              <a:t> la selva</a:t>
            </a:r>
            <a:r>
              <a:rPr lang="en-US" sz="4000" i="1" dirty="0">
                <a:latin typeface="Candara" panose="020E0502030303020204" pitchFamily="34" charset="0"/>
              </a:rPr>
              <a:t> </a:t>
            </a:r>
            <a:r>
              <a:rPr lang="en-US" sz="4000" dirty="0">
                <a:latin typeface="Candara" panose="020E0502030303020204" pitchFamily="34" charset="0"/>
              </a:rPr>
              <a:t>mean?</a:t>
            </a:r>
          </a:p>
        </p:txBody>
      </p:sp>
    </p:spTree>
    <p:extLst>
      <p:ext uri="{BB962C8B-B14F-4D97-AF65-F5344CB8AC3E}">
        <p14:creationId xmlns:p14="http://schemas.microsoft.com/office/powerpoint/2010/main" val="4248030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9621D-928A-3ED0-E9E6-71CA9CA3F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mpty background nature scenery">
            <a:hlinkClick r:id="rId2" action="ppaction://hlinksldjump"/>
            <a:extLst>
              <a:ext uri="{FF2B5EF4-FFF2-40B4-BE49-F238E27FC236}">
                <a16:creationId xmlns:a16="http://schemas.microsoft.com/office/drawing/2014/main" id="{44FEB422-3683-DB5D-01ED-6AB9CF6F9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DE534CF7-9BC3-7203-B1EC-95064CBA1E54}"/>
              </a:ext>
            </a:extLst>
          </p:cNvPr>
          <p:cNvSpPr/>
          <p:nvPr/>
        </p:nvSpPr>
        <p:spPr>
          <a:xfrm>
            <a:off x="1429165" y="2314661"/>
            <a:ext cx="9333669" cy="22286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does </a:t>
            </a:r>
            <a:r>
              <a:rPr lang="en-US" sz="4000" i="1" u="sng" dirty="0" err="1">
                <a:latin typeface="Candara" panose="020E0502030303020204" pitchFamily="34" charset="0"/>
              </a:rPr>
              <a:t>en</a:t>
            </a:r>
            <a:r>
              <a:rPr lang="en-US" sz="4000" i="1" u="sng" dirty="0">
                <a:latin typeface="Candara" panose="020E0502030303020204" pitchFamily="34" charset="0"/>
              </a:rPr>
              <a:t> la selva</a:t>
            </a:r>
            <a:r>
              <a:rPr lang="en-US" sz="4000" i="1" dirty="0">
                <a:latin typeface="Candara" panose="020E0502030303020204" pitchFamily="34" charset="0"/>
              </a:rPr>
              <a:t> </a:t>
            </a:r>
            <a:r>
              <a:rPr lang="en-US" sz="4000" dirty="0">
                <a:latin typeface="Candara" panose="020E0502030303020204" pitchFamily="34" charset="0"/>
              </a:rPr>
              <a:t>mean?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In the jungle/rain forest</a:t>
            </a:r>
          </a:p>
        </p:txBody>
      </p:sp>
    </p:spTree>
    <p:extLst>
      <p:ext uri="{BB962C8B-B14F-4D97-AF65-F5344CB8AC3E}">
        <p14:creationId xmlns:p14="http://schemas.microsoft.com/office/powerpoint/2010/main" val="1353217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FE588-99E1-8CEC-0B0A-D0AFC0043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mpty background nature scenery">
            <a:hlinkClick r:id="rId2" action="ppaction://hlinksldjump"/>
            <a:extLst>
              <a:ext uri="{FF2B5EF4-FFF2-40B4-BE49-F238E27FC236}">
                <a16:creationId xmlns:a16="http://schemas.microsoft.com/office/drawing/2014/main" id="{2BC84649-773F-CD9B-3B92-B9731466F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48F3A0DB-B0ED-FFE6-A3C4-F948871E900C}"/>
              </a:ext>
            </a:extLst>
          </p:cNvPr>
          <p:cNvSpPr/>
          <p:nvPr/>
        </p:nvSpPr>
        <p:spPr>
          <a:xfrm>
            <a:off x="1429165" y="2569464"/>
            <a:ext cx="9333669" cy="17190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does </a:t>
            </a:r>
            <a:r>
              <a:rPr lang="en-US" sz="4000" i="1" u="sng" dirty="0" err="1">
                <a:latin typeface="Candara" panose="020E0502030303020204" pitchFamily="34" charset="0"/>
              </a:rPr>
              <a:t>el</a:t>
            </a:r>
            <a:r>
              <a:rPr lang="en-US" sz="4000" i="1" u="sng" dirty="0">
                <a:latin typeface="Candara" panose="020E0502030303020204" pitchFamily="34" charset="0"/>
              </a:rPr>
              <a:t> papagayo</a:t>
            </a:r>
            <a:r>
              <a:rPr lang="en-US" sz="4000" i="1" dirty="0">
                <a:latin typeface="Candara" panose="020E0502030303020204" pitchFamily="34" charset="0"/>
              </a:rPr>
              <a:t> mean?</a:t>
            </a:r>
            <a:endParaRPr lang="en-US" sz="4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10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EE098-BA09-E62C-C7AA-67E03B45E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mpty background nature scenery">
            <a:hlinkClick r:id="rId2" action="ppaction://hlinksldjump"/>
            <a:extLst>
              <a:ext uri="{FF2B5EF4-FFF2-40B4-BE49-F238E27FC236}">
                <a16:creationId xmlns:a16="http://schemas.microsoft.com/office/drawing/2014/main" id="{62473A3E-FA93-3794-0848-CD59049CF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0F43C11C-E2F9-DB3C-5E06-165C97D2E14B}"/>
              </a:ext>
            </a:extLst>
          </p:cNvPr>
          <p:cNvSpPr/>
          <p:nvPr/>
        </p:nvSpPr>
        <p:spPr>
          <a:xfrm>
            <a:off x="1429164" y="1016802"/>
            <a:ext cx="9333669" cy="220901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does </a:t>
            </a:r>
            <a:r>
              <a:rPr lang="en-US" sz="4000" i="1" u="sng" dirty="0" err="1">
                <a:latin typeface="Candara" panose="020E0502030303020204" pitchFamily="34" charset="0"/>
              </a:rPr>
              <a:t>el</a:t>
            </a:r>
            <a:r>
              <a:rPr lang="en-US" sz="4000" i="1" u="sng" dirty="0">
                <a:latin typeface="Candara" panose="020E0502030303020204" pitchFamily="34" charset="0"/>
              </a:rPr>
              <a:t> papagayo</a:t>
            </a:r>
            <a:r>
              <a:rPr lang="en-US" sz="4000" i="1" dirty="0">
                <a:latin typeface="Candara" panose="020E0502030303020204" pitchFamily="34" charset="0"/>
              </a:rPr>
              <a:t> mean?</a:t>
            </a:r>
          </a:p>
          <a:p>
            <a:pPr algn="ctr"/>
            <a:r>
              <a:rPr lang="en-US" sz="4000" i="1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4000" i="1" dirty="0">
                <a:latin typeface="Candara" panose="020E0502030303020204" pitchFamily="34" charset="0"/>
              </a:rPr>
              <a:t>Parrot</a:t>
            </a:r>
            <a:endParaRPr lang="en-US" sz="4000" dirty="0">
              <a:latin typeface="Candara" panose="020E0502030303020204" pitchFamily="34" charset="0"/>
            </a:endParaRPr>
          </a:p>
        </p:txBody>
      </p:sp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D0F46BDB-7057-DE5A-1C89-DC898678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" b="96986" l="2925" r="94340">
                        <a14:foregroundMark x1="39057" y1="7123" x2="39057" y2="7123"/>
                        <a14:foregroundMark x1="38585" y1="3562" x2="38585" y2="3562"/>
                        <a14:foregroundMark x1="43585" y1="5342" x2="43585" y2="5342"/>
                        <a14:foregroundMark x1="40943" y1="11507" x2="40943" y2="11507"/>
                        <a14:foregroundMark x1="6226" y1="57671" x2="6226" y2="57671"/>
                        <a14:foregroundMark x1="41604" y1="5616" x2="39717" y2="11507"/>
                        <a14:foregroundMark x1="17170" y1="92055" x2="17170" y2="92055"/>
                        <a14:foregroundMark x1="17170" y1="90822" x2="12642" y2="80000"/>
                        <a14:foregroundMark x1="9245" y1="80000" x2="15189" y2="86027"/>
                        <a14:foregroundMark x1="15189" y1="86027" x2="33113" y2="89589"/>
                        <a14:foregroundMark x1="30472" y1="92466" x2="46604" y2="84658"/>
                        <a14:foregroundMark x1="39151" y1="5205" x2="39151" y2="17945"/>
                        <a14:foregroundMark x1="41887" y1="3562" x2="41887" y2="3562"/>
                        <a14:foregroundMark x1="47453" y1="80822" x2="42170" y2="89863"/>
                        <a14:foregroundMark x1="46981" y1="89315" x2="74340" y2="90548"/>
                        <a14:foregroundMark x1="74340" y1="90548" x2="77642" y2="90137"/>
                        <a14:foregroundMark x1="15849" y1="90411" x2="11038" y2="78630"/>
                        <a14:foregroundMark x1="11038" y1="78630" x2="11038" y2="78630"/>
                        <a14:foregroundMark x1="11792" y1="66986" x2="18774" y2="77397"/>
                        <a14:foregroundMark x1="7642" y1="81781" x2="7642" y2="81781"/>
                        <a14:foregroundMark x1="2925" y1="81233" x2="2925" y2="81233"/>
                        <a14:foregroundMark x1="92358" y1="86849" x2="92736" y2="75890"/>
                        <a14:foregroundMark x1="94245" y1="84384" x2="70755" y2="92055"/>
                        <a14:foregroundMark x1="63585" y1="96986" x2="63585" y2="96986"/>
                        <a14:foregroundMark x1="30000" y1="97123" x2="30000" y2="97123"/>
                        <a14:foregroundMark x1="94340" y1="74247" x2="94340" y2="74247"/>
                        <a14:foregroundMark x1="67925" y1="96849" x2="67925" y2="96849"/>
                        <a14:backgroundMark x1="66509" y1="96986" x2="66509" y2="969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4758" y="3719628"/>
            <a:ext cx="470248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F16138-1268-C30F-0FB5-FF7FD8D8E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C26312B6-7167-59D9-1936-F0621356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Map of Mexico with Its Cities - Ezilon Maps">
            <a:extLst>
              <a:ext uri="{FF2B5EF4-FFF2-40B4-BE49-F238E27FC236}">
                <a16:creationId xmlns:a16="http://schemas.microsoft.com/office/drawing/2014/main" id="{DEF03B5B-93C3-3981-A4F2-64C6FB5F6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0"/>
            <a:ext cx="9810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70F77F3-598E-007C-D03C-DB172DE37CCA}"/>
              </a:ext>
            </a:extLst>
          </p:cNvPr>
          <p:cNvSpPr/>
          <p:nvPr/>
        </p:nvSpPr>
        <p:spPr>
          <a:xfrm>
            <a:off x="6774426" y="4650658"/>
            <a:ext cx="698091" cy="4621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2FF6603-48DE-3B09-253F-FC8006361BAB}"/>
              </a:ext>
            </a:extLst>
          </p:cNvPr>
          <p:cNvCxnSpPr/>
          <p:nvPr/>
        </p:nvCxnSpPr>
        <p:spPr>
          <a:xfrm>
            <a:off x="4591665" y="4355690"/>
            <a:ext cx="2104103" cy="4522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288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02593-BA6F-637F-CB9F-168235057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mpty background nature scenery">
            <a:hlinkClick r:id="rId2" action="ppaction://hlinksldjump"/>
            <a:extLst>
              <a:ext uri="{FF2B5EF4-FFF2-40B4-BE49-F238E27FC236}">
                <a16:creationId xmlns:a16="http://schemas.microsoft.com/office/drawing/2014/main" id="{33D0B054-A9DD-C31D-0813-64D7042DE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3EF7AE80-77D5-32ED-88C4-6C0278F9122D}"/>
              </a:ext>
            </a:extLst>
          </p:cNvPr>
          <p:cNvSpPr/>
          <p:nvPr/>
        </p:nvSpPr>
        <p:spPr>
          <a:xfrm>
            <a:off x="1429165" y="2569464"/>
            <a:ext cx="9333669" cy="17190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is special about the quetzal bird?</a:t>
            </a:r>
          </a:p>
        </p:txBody>
      </p:sp>
    </p:spTree>
    <p:extLst>
      <p:ext uri="{BB962C8B-B14F-4D97-AF65-F5344CB8AC3E}">
        <p14:creationId xmlns:p14="http://schemas.microsoft.com/office/powerpoint/2010/main" val="2818415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1976F-4C96-F1DF-705D-B39A6CC61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mpty background nature scenery">
            <a:hlinkClick r:id="rId2" action="ppaction://hlinksldjump"/>
            <a:extLst>
              <a:ext uri="{FF2B5EF4-FFF2-40B4-BE49-F238E27FC236}">
                <a16:creationId xmlns:a16="http://schemas.microsoft.com/office/drawing/2014/main" id="{F4D05BD4-4D7E-FF26-C560-6C33E023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E43FD2A9-8D3E-4A4D-8122-101170CC7124}"/>
              </a:ext>
            </a:extLst>
          </p:cNvPr>
          <p:cNvSpPr/>
          <p:nvPr/>
        </p:nvSpPr>
        <p:spPr>
          <a:xfrm>
            <a:off x="1340675" y="553851"/>
            <a:ext cx="9333669" cy="17190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is special about the quetzal bird?</a:t>
            </a:r>
          </a:p>
        </p:txBody>
      </p:sp>
      <p:pic>
        <p:nvPicPr>
          <p:cNvPr id="6146" name="Picture 2" descr="Pavonine quetzal (Pharomachrus pavoninus) illustrated by Charles Dessalines D'Orbigny (1806-1876).">
            <a:hlinkClick r:id="rId2" action="ppaction://hlinksldjump"/>
            <a:extLst>
              <a:ext uri="{FF2B5EF4-FFF2-40B4-BE49-F238E27FC236}">
                <a16:creationId xmlns:a16="http://schemas.microsoft.com/office/drawing/2014/main" id="{085E8586-83AD-9039-E65B-AFA7F0A3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0" b="94569" l="9353" r="89448">
                        <a14:foregroundMark x1="68106" y1="6390" x2="68106" y2="6390"/>
                        <a14:foregroundMark x1="72182" y1="28435" x2="72182" y2="28435"/>
                        <a14:foregroundMark x1="75779" y1="28594" x2="75779" y2="28594"/>
                        <a14:foregroundMark x1="70504" y1="27955" x2="70504" y2="27955"/>
                        <a14:foregroundMark x1="74341" y1="28594" x2="74341" y2="28594"/>
                        <a14:foregroundMark x1="72662" y1="28275" x2="77938" y2="28594"/>
                        <a14:foregroundMark x1="33813" y1="90096" x2="33813" y2="90096"/>
                        <a14:foregroundMark x1="34293" y1="87220" x2="34293" y2="87220"/>
                        <a14:foregroundMark x1="30935" y1="94569" x2="30935" y2="94569"/>
                        <a14:foregroundMark x1="41966" y1="29872" x2="41966" y2="29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535" y="1413387"/>
            <a:ext cx="3559123" cy="53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" action="ppaction://hlinksldjump"/>
            <a:extLst>
              <a:ext uri="{FF2B5EF4-FFF2-40B4-BE49-F238E27FC236}">
                <a16:creationId xmlns:a16="http://schemas.microsoft.com/office/drawing/2014/main" id="{13E4497A-C693-778B-5DF3-39AA6D9F48C5}"/>
              </a:ext>
            </a:extLst>
          </p:cNvPr>
          <p:cNvSpPr/>
          <p:nvPr/>
        </p:nvSpPr>
        <p:spPr>
          <a:xfrm>
            <a:off x="2474665" y="3334512"/>
            <a:ext cx="5059602" cy="150070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Long emerald green tail feathers! Almost 3-feet long.</a:t>
            </a:r>
          </a:p>
        </p:txBody>
      </p:sp>
    </p:spTree>
    <p:extLst>
      <p:ext uri="{BB962C8B-B14F-4D97-AF65-F5344CB8AC3E}">
        <p14:creationId xmlns:p14="http://schemas.microsoft.com/office/powerpoint/2010/main" val="2327680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9B5C2-4779-21DC-B85C-998E39B43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nk wooden banner in zoo scene">
            <a:hlinkClick r:id="rId2" action="ppaction://hlinksldjump"/>
            <a:extLst>
              <a:ext uri="{FF2B5EF4-FFF2-40B4-BE49-F238E27FC236}">
                <a16:creationId xmlns:a16="http://schemas.microsoft.com/office/drawing/2014/main" id="{498D11EC-9EE7-5BE8-31C7-DB63D110C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27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8CB7090A-4CC4-64B7-FB67-F205CB999C5E}"/>
              </a:ext>
            </a:extLst>
          </p:cNvPr>
          <p:cNvSpPr/>
          <p:nvPr/>
        </p:nvSpPr>
        <p:spPr>
          <a:xfrm>
            <a:off x="1429165" y="2569464"/>
            <a:ext cx="9333669" cy="1719072"/>
          </a:xfrm>
          <a:prstGeom prst="roundRect">
            <a:avLst/>
          </a:prstGeom>
          <a:solidFill>
            <a:srgbClr val="F5D6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is a </a:t>
            </a:r>
            <a:r>
              <a:rPr lang="en-US" sz="4000" i="1" u="sng" dirty="0" err="1">
                <a:latin typeface="Candara" panose="020E0502030303020204" pitchFamily="34" charset="0"/>
              </a:rPr>
              <a:t>cebra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6159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B80F6-DCDD-5761-3367-8A9214CD9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nk wooden banner in zoo scene">
            <a:hlinkClick r:id="rId2" action="ppaction://hlinksldjump"/>
            <a:extLst>
              <a:ext uri="{FF2B5EF4-FFF2-40B4-BE49-F238E27FC236}">
                <a16:creationId xmlns:a16="http://schemas.microsoft.com/office/drawing/2014/main" id="{3F028941-DC34-039A-1511-17B4229E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27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ED38722A-0790-6DDA-C7E2-207E513962AD}"/>
              </a:ext>
            </a:extLst>
          </p:cNvPr>
          <p:cNvSpPr/>
          <p:nvPr/>
        </p:nvSpPr>
        <p:spPr>
          <a:xfrm>
            <a:off x="1429165" y="445697"/>
            <a:ext cx="9333669" cy="2032032"/>
          </a:xfrm>
          <a:prstGeom prst="roundRect">
            <a:avLst/>
          </a:prstGeom>
          <a:solidFill>
            <a:srgbClr val="F5D6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is a </a:t>
            </a:r>
            <a:r>
              <a:rPr lang="en-US" sz="4000" i="1" u="sng" dirty="0" err="1">
                <a:latin typeface="Candara" panose="020E0502030303020204" pitchFamily="34" charset="0"/>
              </a:rPr>
              <a:t>cebra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Zebra</a:t>
            </a:r>
          </a:p>
        </p:txBody>
      </p:sp>
      <p:pic>
        <p:nvPicPr>
          <p:cNvPr id="8194" name="Picture 2" descr="Wild zebra standing alone on white background">
            <a:hlinkClick r:id="rId2" action="ppaction://hlinksldjump"/>
            <a:extLst>
              <a:ext uri="{FF2B5EF4-FFF2-40B4-BE49-F238E27FC236}">
                <a16:creationId xmlns:a16="http://schemas.microsoft.com/office/drawing/2014/main" id="{A9B8D11A-AA00-A34E-3228-7C9109DB8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94" b="94376" l="5911" r="96326">
                        <a14:foregroundMark x1="6070" y1="29174" x2="6070" y2="29174"/>
                        <a14:foregroundMark x1="10224" y1="22144" x2="16933" y2="10545"/>
                        <a14:foregroundMark x1="16933" y1="10545" x2="17093" y2="10545"/>
                        <a14:foregroundMark x1="20447" y1="17926" x2="23482" y2="21617"/>
                        <a14:foregroundMark x1="21246" y1="5272" x2="21246" y2="5272"/>
                        <a14:foregroundMark x1="10863" y1="4394" x2="10863" y2="4394"/>
                        <a14:foregroundMark x1="12620" y1="13884" x2="9744" y2="20211"/>
                        <a14:foregroundMark x1="10383" y1="15466" x2="10383" y2="15466"/>
                        <a14:foregroundMark x1="12780" y1="12830" x2="10703" y2="15466"/>
                        <a14:foregroundMark x1="10383" y1="16169" x2="9105" y2="20738"/>
                        <a14:foregroundMark x1="6230" y1="28295" x2="6709" y2="29525"/>
                        <a14:foregroundMark x1="8946" y1="27065" x2="7508" y2="32337"/>
                        <a14:foregroundMark x1="24760" y1="13181" x2="28754" y2="9842"/>
                        <a14:foregroundMark x1="18530" y1="5272" x2="18530" y2="5272"/>
                        <a14:foregroundMark x1="89776" y1="32337" x2="92173" y2="45870"/>
                        <a14:foregroundMark x1="94569" y1="46573" x2="94569" y2="46573"/>
                        <a14:foregroundMark x1="96326" y1="70123" x2="96326" y2="70123"/>
                        <a14:foregroundMark x1="96006" y1="73286" x2="95847" y2="72056"/>
                        <a14:foregroundMark x1="23802" y1="19156" x2="19010" y2="15466"/>
                        <a14:foregroundMark x1="45527" y1="93849" x2="45527" y2="93849"/>
                        <a14:foregroundMark x1="87380" y1="94376" x2="87380" y2="94376"/>
                        <a14:foregroundMark x1="41054" y1="92970" x2="41054" y2="92970"/>
                        <a14:foregroundMark x1="84345" y1="93322" x2="84345" y2="93322"/>
                        <a14:backgroundMark x1="45527" y1="81371" x2="45527" y2="81371"/>
                        <a14:backgroundMark x1="44569" y1="76977" x2="45367" y2="81371"/>
                        <a14:backgroundMark x1="88658" y1="79262" x2="88498" y2="84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06" y="2905509"/>
            <a:ext cx="4522838" cy="411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751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BBBA01-9553-0398-C65F-AE6029D22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Rectangle 51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Blank wooden banner in zoo scene">
            <a:hlinkClick r:id="rId2" action="ppaction://hlinksldjump"/>
            <a:extLst>
              <a:ext uri="{FF2B5EF4-FFF2-40B4-BE49-F238E27FC236}">
                <a16:creationId xmlns:a16="http://schemas.microsoft.com/office/drawing/2014/main" id="{D527F6C5-3E44-6E7A-B12B-E9C592686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27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" action="ppaction://hlinksldjump"/>
            <a:extLst>
              <a:ext uri="{FF2B5EF4-FFF2-40B4-BE49-F238E27FC236}">
                <a16:creationId xmlns:a16="http://schemas.microsoft.com/office/drawing/2014/main" id="{20CD562F-476A-DF43-BC6D-02F5FBB475B9}"/>
              </a:ext>
            </a:extLst>
          </p:cNvPr>
          <p:cNvSpPr/>
          <p:nvPr/>
        </p:nvSpPr>
        <p:spPr>
          <a:xfrm>
            <a:off x="1429165" y="917644"/>
            <a:ext cx="9333669" cy="1719072"/>
          </a:xfrm>
          <a:prstGeom prst="roundRect">
            <a:avLst/>
          </a:prstGeom>
          <a:solidFill>
            <a:srgbClr val="F5D6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¿</a:t>
            </a:r>
            <a:r>
              <a:rPr lang="en-US" sz="4000" dirty="0" err="1">
                <a:latin typeface="Candara" panose="020E0502030303020204" pitchFamily="34" charset="0"/>
              </a:rPr>
              <a:t>Cómo</a:t>
            </a:r>
            <a:r>
              <a:rPr lang="en-US" sz="4000" dirty="0">
                <a:latin typeface="Candara" panose="020E0502030303020204" pitchFamily="34" charset="0"/>
              </a:rPr>
              <a:t> se dice </a:t>
            </a:r>
            <a:r>
              <a:rPr lang="en-US" sz="4000" i="1" u="sng" dirty="0">
                <a:latin typeface="Candara" panose="020E0502030303020204" pitchFamily="34" charset="0"/>
              </a:rPr>
              <a:t>bear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en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español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</p:txBody>
      </p:sp>
      <p:pic>
        <p:nvPicPr>
          <p:cNvPr id="5124" name="Picture 4" descr="Female hiker and big bear">
            <a:hlinkClick r:id="rId2" action="ppaction://hlinksldjump"/>
            <a:extLst>
              <a:ext uri="{FF2B5EF4-FFF2-40B4-BE49-F238E27FC236}">
                <a16:creationId xmlns:a16="http://schemas.microsoft.com/office/drawing/2014/main" id="{70394813-9896-518C-AAF4-363A0348E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" b="93333" l="2556" r="78914">
                        <a14:foregroundMark x1="63578" y1="7273" x2="63578" y2="7273"/>
                        <a14:foregroundMark x1="73802" y1="33636" x2="73802" y2="33636"/>
                        <a14:foregroundMark x1="79233" y1="35455" x2="79233" y2="35455"/>
                        <a14:foregroundMark x1="59265" y1="93030" x2="59265" y2="93030"/>
                        <a14:foregroundMark x1="47284" y1="92727" x2="47284" y2="92727"/>
                        <a14:foregroundMark x1="5911" y1="86364" x2="5911" y2="86364"/>
                        <a14:foregroundMark x1="2556" y1="79091" x2="2556" y2="79091"/>
                        <a14:foregroundMark x1="16933" y1="93939" x2="16933" y2="93939"/>
                        <a14:foregroundMark x1="17732" y1="5758" x2="17732" y2="5758"/>
                        <a14:foregroundMark x1="65495" y1="4848" x2="65495" y2="4848"/>
                        <a14:foregroundMark x1="62460" y1="4545" x2="62460" y2="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834"/>
          <a:stretch/>
        </p:blipFill>
        <p:spPr bwMode="auto">
          <a:xfrm>
            <a:off x="1429165" y="3429000"/>
            <a:ext cx="5220929" cy="33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869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FA38C7-0B2C-945D-04D3-3B0C2D776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Rectangle 5135">
            <a:extLst>
              <a:ext uri="{FF2B5EF4-FFF2-40B4-BE49-F238E27FC236}">
                <a16:creationId xmlns:a16="http://schemas.microsoft.com/office/drawing/2014/main" id="{D6C92FB7-577D-2E86-5DB6-4B105A0F4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Blank wooden banner in zoo scene">
            <a:hlinkClick r:id="rId2" action="ppaction://hlinksldjump"/>
            <a:extLst>
              <a:ext uri="{FF2B5EF4-FFF2-40B4-BE49-F238E27FC236}">
                <a16:creationId xmlns:a16="http://schemas.microsoft.com/office/drawing/2014/main" id="{1F50325F-A76E-5E23-C616-9DE488BD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27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" action="ppaction://hlinksldjump"/>
            <a:extLst>
              <a:ext uri="{FF2B5EF4-FFF2-40B4-BE49-F238E27FC236}">
                <a16:creationId xmlns:a16="http://schemas.microsoft.com/office/drawing/2014/main" id="{B24E8E2A-00B5-0382-B0BB-5E576A0CDEBA}"/>
              </a:ext>
            </a:extLst>
          </p:cNvPr>
          <p:cNvSpPr>
            <a:spLocks/>
          </p:cNvSpPr>
          <p:nvPr/>
        </p:nvSpPr>
        <p:spPr>
          <a:xfrm>
            <a:off x="1429165" y="917644"/>
            <a:ext cx="9333669" cy="1992704"/>
          </a:xfrm>
          <a:prstGeom prst="roundRect">
            <a:avLst/>
          </a:prstGeom>
          <a:solidFill>
            <a:srgbClr val="F5D6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¿</a:t>
            </a:r>
            <a:r>
              <a:rPr lang="en-US" sz="4000" dirty="0" err="1">
                <a:latin typeface="Candara" panose="020E0502030303020204" pitchFamily="34" charset="0"/>
              </a:rPr>
              <a:t>Cómo</a:t>
            </a:r>
            <a:r>
              <a:rPr lang="en-US" sz="4000" dirty="0">
                <a:latin typeface="Candara" panose="020E0502030303020204" pitchFamily="34" charset="0"/>
              </a:rPr>
              <a:t> se dice </a:t>
            </a:r>
            <a:r>
              <a:rPr lang="en-US" sz="4000" i="1" u="sng" dirty="0">
                <a:latin typeface="Candara" panose="020E0502030303020204" pitchFamily="34" charset="0"/>
              </a:rPr>
              <a:t>bear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en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  <a:r>
              <a:rPr lang="en-US" sz="4000" dirty="0" err="1">
                <a:latin typeface="Candara" panose="020E0502030303020204" pitchFamily="34" charset="0"/>
              </a:rPr>
              <a:t>español</a:t>
            </a:r>
            <a:r>
              <a:rPr lang="en-US" sz="4000" dirty="0">
                <a:latin typeface="Candara" panose="020E0502030303020204" pitchFamily="34" charset="0"/>
              </a:rPr>
              <a:t>?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Oso</a:t>
            </a:r>
          </a:p>
        </p:txBody>
      </p:sp>
      <p:pic>
        <p:nvPicPr>
          <p:cNvPr id="5124" name="Picture 4" descr="Female hiker and big bear">
            <a:hlinkClick r:id="rId2" action="ppaction://hlinksldjump"/>
            <a:extLst>
              <a:ext uri="{FF2B5EF4-FFF2-40B4-BE49-F238E27FC236}">
                <a16:creationId xmlns:a16="http://schemas.microsoft.com/office/drawing/2014/main" id="{59FDC7FC-CF88-FD70-AD5B-6F8C116C0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" b="93333" l="2556" r="78914">
                        <a14:foregroundMark x1="63578" y1="7273" x2="63578" y2="7273"/>
                        <a14:foregroundMark x1="73802" y1="33636" x2="73802" y2="33636"/>
                        <a14:foregroundMark x1="79233" y1="35455" x2="79233" y2="35455"/>
                        <a14:foregroundMark x1="59265" y1="93030" x2="59265" y2="93030"/>
                        <a14:foregroundMark x1="47284" y1="92727" x2="47284" y2="92727"/>
                        <a14:foregroundMark x1="5911" y1="86364" x2="5911" y2="86364"/>
                        <a14:foregroundMark x1="2556" y1="79091" x2="2556" y2="79091"/>
                        <a14:foregroundMark x1="16933" y1="93939" x2="16933" y2="93939"/>
                        <a14:foregroundMark x1="17732" y1="5758" x2="17732" y2="5758"/>
                        <a14:foregroundMark x1="65495" y1="4848" x2="65495" y2="4848"/>
                        <a14:foregroundMark x1="62460" y1="4545" x2="62460" y2="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834"/>
          <a:stretch/>
        </p:blipFill>
        <p:spPr bwMode="auto">
          <a:xfrm>
            <a:off x="1429165" y="3429000"/>
            <a:ext cx="5220929" cy="33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731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80CAF-7E40-643E-477D-4D0AB308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Rectangle 5135">
            <a:extLst>
              <a:ext uri="{FF2B5EF4-FFF2-40B4-BE49-F238E27FC236}">
                <a16:creationId xmlns:a16="http://schemas.microsoft.com/office/drawing/2014/main" id="{A820F09A-0D1B-098F-2B7A-E15297F65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Blank wooden banner in zoo scene">
            <a:hlinkClick r:id="rId2" action="ppaction://hlinksldjump"/>
            <a:extLst>
              <a:ext uri="{FF2B5EF4-FFF2-40B4-BE49-F238E27FC236}">
                <a16:creationId xmlns:a16="http://schemas.microsoft.com/office/drawing/2014/main" id="{E4CFA9AE-67BC-30E1-6EC9-16398D4EE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27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" action="ppaction://hlinksldjump"/>
            <a:extLst>
              <a:ext uri="{FF2B5EF4-FFF2-40B4-BE49-F238E27FC236}">
                <a16:creationId xmlns:a16="http://schemas.microsoft.com/office/drawing/2014/main" id="{88B553BE-FF26-076B-F288-6F3E78D4429B}"/>
              </a:ext>
            </a:extLst>
          </p:cNvPr>
          <p:cNvSpPr/>
          <p:nvPr/>
        </p:nvSpPr>
        <p:spPr>
          <a:xfrm>
            <a:off x="1429165" y="2569464"/>
            <a:ext cx="9333669" cy="1719072"/>
          </a:xfrm>
          <a:prstGeom prst="roundRect">
            <a:avLst/>
          </a:prstGeom>
          <a:solidFill>
            <a:srgbClr val="F5D6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does this sentence mean:                  </a:t>
            </a:r>
            <a:r>
              <a:rPr lang="en-US" sz="4000" i="1" u="sng" dirty="0">
                <a:latin typeface="Candara" panose="020E0502030303020204" pitchFamily="34" charset="0"/>
              </a:rPr>
              <a:t>En </a:t>
            </a:r>
            <a:r>
              <a:rPr lang="en-US" sz="4000" i="1" u="sng" dirty="0" err="1">
                <a:latin typeface="Candara" panose="020E0502030303020204" pitchFamily="34" charset="0"/>
              </a:rPr>
              <a:t>el</a:t>
            </a:r>
            <a:r>
              <a:rPr lang="en-US" sz="4000" i="1" u="sng" dirty="0">
                <a:latin typeface="Candara" panose="020E0502030303020204" pitchFamily="34" charset="0"/>
              </a:rPr>
              <a:t> </a:t>
            </a:r>
            <a:r>
              <a:rPr lang="en-US" sz="4000" i="1" u="sng" dirty="0" err="1">
                <a:latin typeface="Candara" panose="020E0502030303020204" pitchFamily="34" charset="0"/>
              </a:rPr>
              <a:t>zoológico</a:t>
            </a:r>
            <a:r>
              <a:rPr lang="en-US" sz="4000" i="1" u="sng" dirty="0">
                <a:latin typeface="Candara" panose="020E0502030303020204" pitchFamily="34" charset="0"/>
              </a:rPr>
              <a:t>, hay </a:t>
            </a:r>
            <a:r>
              <a:rPr lang="en-US" sz="4000" i="1" u="sng" dirty="0" err="1">
                <a:latin typeface="Candara" panose="020E0502030303020204" pitchFamily="34" charset="0"/>
              </a:rPr>
              <a:t>tigres</a:t>
            </a:r>
            <a:r>
              <a:rPr lang="en-US" sz="4000" i="1" u="sng" dirty="0">
                <a:latin typeface="Candara" panose="020E0502030303020204" pitchFamily="34" charset="0"/>
              </a:rPr>
              <a:t>.</a:t>
            </a:r>
            <a:endParaRPr lang="en-US" sz="4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054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236B9-FD5A-0352-6381-F7891AB36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Rectangle 5135">
            <a:extLst>
              <a:ext uri="{FF2B5EF4-FFF2-40B4-BE49-F238E27FC236}">
                <a16:creationId xmlns:a16="http://schemas.microsoft.com/office/drawing/2014/main" id="{E7155F35-5DFA-0539-7739-7F6A7C81A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Blank wooden banner in zoo scene">
            <a:extLst>
              <a:ext uri="{FF2B5EF4-FFF2-40B4-BE49-F238E27FC236}">
                <a16:creationId xmlns:a16="http://schemas.microsoft.com/office/drawing/2014/main" id="{7BA0DBB3-9032-9D35-C85E-BD66FFDBD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27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1EA7CA-C73E-0177-9407-B74E21A92200}"/>
              </a:ext>
            </a:extLst>
          </p:cNvPr>
          <p:cNvSpPr/>
          <p:nvPr/>
        </p:nvSpPr>
        <p:spPr>
          <a:xfrm>
            <a:off x="1429165" y="131065"/>
            <a:ext cx="9333669" cy="2936600"/>
          </a:xfrm>
          <a:prstGeom prst="roundRect">
            <a:avLst/>
          </a:prstGeom>
          <a:solidFill>
            <a:srgbClr val="F5D6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What does this sentence mean:                  </a:t>
            </a:r>
            <a:r>
              <a:rPr lang="en-US" sz="4000" i="1" u="sng" dirty="0">
                <a:latin typeface="Candara" panose="020E0502030303020204" pitchFamily="34" charset="0"/>
              </a:rPr>
              <a:t>En </a:t>
            </a:r>
            <a:r>
              <a:rPr lang="en-US" sz="4000" i="1" u="sng" dirty="0" err="1">
                <a:latin typeface="Candara" panose="020E0502030303020204" pitchFamily="34" charset="0"/>
              </a:rPr>
              <a:t>en</a:t>
            </a:r>
            <a:r>
              <a:rPr lang="en-US" sz="4000" i="1" u="sng" dirty="0">
                <a:latin typeface="Candara" panose="020E0502030303020204" pitchFamily="34" charset="0"/>
              </a:rPr>
              <a:t> </a:t>
            </a:r>
            <a:r>
              <a:rPr lang="en-US" sz="4000" i="1" u="sng" dirty="0" err="1">
                <a:latin typeface="Candara" panose="020E0502030303020204" pitchFamily="34" charset="0"/>
              </a:rPr>
              <a:t>zoológico</a:t>
            </a:r>
            <a:r>
              <a:rPr lang="en-US" sz="4000" i="1" u="sng" dirty="0">
                <a:latin typeface="Candara" panose="020E0502030303020204" pitchFamily="34" charset="0"/>
              </a:rPr>
              <a:t>, hay </a:t>
            </a:r>
            <a:r>
              <a:rPr lang="en-US" sz="4000" i="1" u="sng" dirty="0" err="1">
                <a:latin typeface="Candara" panose="020E0502030303020204" pitchFamily="34" charset="0"/>
              </a:rPr>
              <a:t>tigres</a:t>
            </a:r>
            <a:r>
              <a:rPr lang="en-US" sz="4000" i="1" u="sng" dirty="0">
                <a:latin typeface="Candara" panose="020E0502030303020204" pitchFamily="34" charset="0"/>
              </a:rPr>
              <a:t>.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4000" dirty="0">
                <a:latin typeface="Candara" panose="020E0502030303020204" pitchFamily="34" charset="0"/>
              </a:rPr>
              <a:t>In the zoo, there are tigers.</a:t>
            </a:r>
          </a:p>
        </p:txBody>
      </p:sp>
      <p:pic>
        <p:nvPicPr>
          <p:cNvPr id="9218" name="Picture 2" descr="A sticker template of tiger cartoon character">
            <a:extLst>
              <a:ext uri="{FF2B5EF4-FFF2-40B4-BE49-F238E27FC236}">
                <a16:creationId xmlns:a16="http://schemas.microsoft.com/office/drawing/2014/main" id="{8D74C118-728A-9634-0229-D8D76DD43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2593" l="5911" r="94409">
                        <a14:foregroundMark x1="82748" y1="16481" x2="76837" y2="42222"/>
                        <a14:foregroundMark x1="85304" y1="17222" x2="88019" y2="32407"/>
                        <a14:foregroundMark x1="71406" y1="6667" x2="74601" y2="20926"/>
                        <a14:foregroundMark x1="77636" y1="16296" x2="74441" y2="28704"/>
                        <a14:foregroundMark x1="73962" y1="23148" x2="68850" y2="29074"/>
                        <a14:foregroundMark x1="67252" y1="20926" x2="67252" y2="20926"/>
                        <a14:foregroundMark x1="67093" y1="25185" x2="68530" y2="19444"/>
                        <a14:foregroundMark x1="68850" y1="19444" x2="68850" y2="19444"/>
                        <a14:foregroundMark x1="66933" y1="19259" x2="70447" y2="18704"/>
                        <a14:foregroundMark x1="92492" y1="8889" x2="91214" y2="13889"/>
                        <a14:foregroundMark x1="93259" y1="13333" x2="93131" y2="13519"/>
                        <a14:foregroundMark x1="93770" y1="12593" x2="93259" y2="13333"/>
                        <a14:foregroundMark x1="91374" y1="21111" x2="91853" y2="25370"/>
                        <a14:foregroundMark x1="84665" y1="38148" x2="75080" y2="61111"/>
                        <a14:foregroundMark x1="73642" y1="29259" x2="74121" y2="53519"/>
                        <a14:foregroundMark x1="84345" y1="48333" x2="81310" y2="56111"/>
                        <a14:foregroundMark x1="62620" y1="92593" x2="62620" y2="92593"/>
                        <a14:foregroundMark x1="10064" y1="80556" x2="10064" y2="80556"/>
                        <a14:foregroundMark x1="5911" y1="82037" x2="5911" y2="82037"/>
                        <a14:foregroundMark x1="71406" y1="11481" x2="71406" y2="11481"/>
                        <a14:foregroundMark x1="94409" y1="22222" x2="94409" y2="22222"/>
                        <a14:foregroundMark x1="93770" y1="22593" x2="92652" y2="25185"/>
                        <a14:foregroundMark x1="93598" y1="26481" x2="93291" y2="27407"/>
                        <a14:foregroundMark x1="94089" y1="25000" x2="93598" y2="26481"/>
                        <a14:foregroundMark x1="92652" y1="28889" x2="88818" y2="31852"/>
                        <a14:foregroundMark x1="16933" y1="51111" x2="20927" y2="42222"/>
                        <a14:foregroundMark x1="18051" y1="41111" x2="18051" y2="41111"/>
                        <a14:backgroundMark x1="94728" y1="13333" x2="94728" y2="13333"/>
                        <a14:backgroundMark x1="91853" y1="17407" x2="92332" y2="17407"/>
                        <a14:backgroundMark x1="95687" y1="26481" x2="95687" y2="2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268" y="3429000"/>
            <a:ext cx="4102202" cy="353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957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4BF56-660E-0DBD-A53E-33A168A76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BCD73-D8C8-DF9B-08C6-7DD7F51D57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4B1496-DDF7-327B-6DC3-560FA2382A98}"/>
              </a:ext>
            </a:extLst>
          </p:cNvPr>
          <p:cNvSpPr/>
          <p:nvPr/>
        </p:nvSpPr>
        <p:spPr>
          <a:xfrm>
            <a:off x="2976282" y="1179911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How many points did you get?</a:t>
            </a:r>
          </a:p>
        </p:txBody>
      </p:sp>
    </p:spTree>
    <p:extLst>
      <p:ext uri="{BB962C8B-B14F-4D97-AF65-F5344CB8AC3E}">
        <p14:creationId xmlns:p14="http://schemas.microsoft.com/office/powerpoint/2010/main" val="886663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B9F59-6BF7-2D23-25C4-70EF8BB3E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83BBA1-D7CE-21A7-1B97-DC583B4059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FDD040D-8D53-3EF5-0255-58275C93F5AB}"/>
              </a:ext>
            </a:extLst>
          </p:cNvPr>
          <p:cNvSpPr/>
          <p:nvPr/>
        </p:nvSpPr>
        <p:spPr>
          <a:xfrm>
            <a:off x="3468221" y="1858608"/>
            <a:ext cx="5271247" cy="358229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81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C9406-4167-8117-E855-6961338F0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95C7B2-3CC9-3B48-F332-21035B8E28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E28BB5-0C19-F021-03A7-C8D7759810E3}"/>
              </a:ext>
            </a:extLst>
          </p:cNvPr>
          <p:cNvSpPr/>
          <p:nvPr/>
        </p:nvSpPr>
        <p:spPr>
          <a:xfrm>
            <a:off x="3201924" y="1901952"/>
            <a:ext cx="5788152" cy="3054096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7AF437-2E2B-5CCE-E577-37DD78CF7E68}"/>
              </a:ext>
            </a:extLst>
          </p:cNvPr>
          <p:cNvSpPr txBox="1"/>
          <p:nvPr/>
        </p:nvSpPr>
        <p:spPr>
          <a:xfrm>
            <a:off x="3048000" y="2090172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latin typeface="Candara" panose="020E0502030303020204" pitchFamily="34" charset="0"/>
              </a:rPr>
              <a:t>Los </a:t>
            </a:r>
            <a:r>
              <a:rPr lang="en-US" sz="2400" b="1" u="sng" dirty="0" err="1">
                <a:latin typeface="Candara" panose="020E0502030303020204" pitchFamily="34" charset="0"/>
              </a:rPr>
              <a:t>Animales</a:t>
            </a:r>
            <a:endParaRPr lang="en-US" sz="2400" b="1" u="sng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endParaRPr lang="en-US" sz="2400" i="1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Me </a:t>
            </a:r>
            <a:r>
              <a:rPr lang="en-US" sz="2400" i="1" dirty="0" err="1">
                <a:latin typeface="Candara" panose="020E0502030303020204" pitchFamily="34" charset="0"/>
              </a:rPr>
              <a:t>gustan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animals.</a:t>
            </a: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Los </a:t>
            </a:r>
            <a:r>
              <a:rPr lang="en-US" sz="2400" i="1" dirty="0" err="1">
                <a:latin typeface="Candara" panose="020E0502030303020204" pitchFamily="34" charset="0"/>
              </a:rPr>
              <a:t>chiquitos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grandotes</a:t>
            </a:r>
            <a:endParaRPr lang="en-US" sz="2400" i="1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Los con </a:t>
            </a:r>
            <a:r>
              <a:rPr lang="en-US" sz="2400" i="1" dirty="0" err="1">
                <a:latin typeface="Candara" panose="020E0502030303020204" pitchFamily="34" charset="0"/>
              </a:rPr>
              <a:t>plumas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peludos.</a:t>
            </a:r>
          </a:p>
          <a:p>
            <a:pPr algn="ctr"/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, animals</a:t>
            </a: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Me </a:t>
            </a:r>
            <a:r>
              <a:rPr lang="en-US" sz="2400" i="1" dirty="0" err="1">
                <a:latin typeface="Candara" panose="020E0502030303020204" pitchFamily="34" charset="0"/>
              </a:rPr>
              <a:t>gustan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57782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412E3-5954-2C26-1823-0EC60F37D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AA41C4BD-9547-53A2-BD33-A7CBA04A5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ABB0FC-33F2-F40F-1F4C-DAEB1969FA1B}"/>
              </a:ext>
            </a:extLst>
          </p:cNvPr>
          <p:cNvSpPr txBox="1"/>
          <p:nvPr/>
        </p:nvSpPr>
        <p:spPr>
          <a:xfrm>
            <a:off x="3171906" y="3596951"/>
            <a:ext cx="582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¡Gracias!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5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FBA19-D768-AF3A-A307-BFDDEA91F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BE01C1-2628-7B3F-7030-F9112706B7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CFE8C-7F5E-36BD-3664-2DFD1E7CFFA8}"/>
              </a:ext>
            </a:extLst>
          </p:cNvPr>
          <p:cNvSpPr/>
          <p:nvPr/>
        </p:nvSpPr>
        <p:spPr>
          <a:xfrm>
            <a:off x="2976282" y="1179911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Do you have __?</a:t>
            </a:r>
          </a:p>
        </p:txBody>
      </p:sp>
    </p:spTree>
    <p:extLst>
      <p:ext uri="{BB962C8B-B14F-4D97-AF65-F5344CB8AC3E}">
        <p14:creationId xmlns:p14="http://schemas.microsoft.com/office/powerpoint/2010/main" val="3280684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AA90B-2A79-2577-B423-B53D17233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5A6562-0400-CFD1-D8D7-D1476662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848511-77F0-D7FB-2C75-8C924F367110}"/>
              </a:ext>
            </a:extLst>
          </p:cNvPr>
          <p:cNvSpPr/>
          <p:nvPr/>
        </p:nvSpPr>
        <p:spPr>
          <a:xfrm>
            <a:off x="2976282" y="1179911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Do you have __?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i="1" dirty="0">
                <a:latin typeface="Candara" panose="020E0502030303020204" pitchFamily="34" charset="0"/>
              </a:rPr>
              <a:t>¿</a:t>
            </a:r>
            <a:r>
              <a:rPr lang="en-US" sz="5400" i="1" dirty="0" err="1">
                <a:latin typeface="Candara" panose="020E0502030303020204" pitchFamily="34" charset="0"/>
              </a:rPr>
              <a:t>Tienes</a:t>
            </a:r>
            <a:r>
              <a:rPr lang="en-US" sz="5400" i="1" dirty="0">
                <a:latin typeface="Candara" panose="020E0502030303020204" pitchFamily="34" charset="0"/>
              </a:rPr>
              <a:t> un __?</a:t>
            </a:r>
          </a:p>
        </p:txBody>
      </p:sp>
    </p:spTree>
    <p:extLst>
      <p:ext uri="{BB962C8B-B14F-4D97-AF65-F5344CB8AC3E}">
        <p14:creationId xmlns:p14="http://schemas.microsoft.com/office/powerpoint/2010/main" val="2115710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Flat illustration of landscape">
            <a:extLst>
              <a:ext uri="{FF2B5EF4-FFF2-40B4-BE49-F238E27FC236}">
                <a16:creationId xmlns:a16="http://schemas.microsoft.com/office/drawing/2014/main" id="{18B91046-59EF-2BC7-1A69-0D299EC99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man holding rod on wooden boat">
            <a:extLst>
              <a:ext uri="{FF2B5EF4-FFF2-40B4-BE49-F238E27FC236}">
                <a16:creationId xmlns:a16="http://schemas.microsoft.com/office/drawing/2014/main" id="{D817D91B-3341-1E83-5CF3-FCBA52A63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237" y="1317522"/>
            <a:ext cx="4948493" cy="379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A0ECA8-5559-6E2E-3FE4-37FD486C6665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Go fish!</a:t>
            </a:r>
          </a:p>
        </p:txBody>
      </p:sp>
    </p:spTree>
    <p:extLst>
      <p:ext uri="{BB962C8B-B14F-4D97-AF65-F5344CB8AC3E}">
        <p14:creationId xmlns:p14="http://schemas.microsoft.com/office/powerpoint/2010/main" val="1831539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2E0ED-31B5-EB12-625C-94E6A78F7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CBF39133-446E-A6AE-F769-D95984F5A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Flat illustration of landscape">
            <a:extLst>
              <a:ext uri="{FF2B5EF4-FFF2-40B4-BE49-F238E27FC236}">
                <a16:creationId xmlns:a16="http://schemas.microsoft.com/office/drawing/2014/main" id="{508D8826-0FB5-CA1B-3B1B-C2162924C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man holding rod on wooden boat">
            <a:extLst>
              <a:ext uri="{FF2B5EF4-FFF2-40B4-BE49-F238E27FC236}">
                <a16:creationId xmlns:a16="http://schemas.microsoft.com/office/drawing/2014/main" id="{CBBA1AB2-C10F-35D2-C27A-B219BC479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237" y="1317522"/>
            <a:ext cx="4948493" cy="379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12D1C8-1AB5-93B1-6C9B-1D241233E0E3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Go fish!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¡</a:t>
            </a:r>
            <a:r>
              <a:rPr lang="en-US" sz="2800" dirty="0" err="1">
                <a:latin typeface="Candara" panose="020E0502030303020204" pitchFamily="34" charset="0"/>
              </a:rPr>
              <a:t>Pesca</a:t>
            </a:r>
            <a:r>
              <a:rPr lang="en-US" sz="2800" dirty="0">
                <a:latin typeface="Candara" panose="020E0502030303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68096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557</Words>
  <Application>Microsoft Office PowerPoint</Application>
  <PresentationFormat>Widescreen</PresentationFormat>
  <Paragraphs>138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Aptos</vt:lpstr>
      <vt:lpstr>Aptos Display</vt:lpstr>
      <vt:lpstr>Arial</vt:lpstr>
      <vt:lpstr>Candara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Futura Texas</cp:lastModifiedBy>
  <cp:revision>11</cp:revision>
  <dcterms:created xsi:type="dcterms:W3CDTF">2025-01-22T04:20:08Z</dcterms:created>
  <dcterms:modified xsi:type="dcterms:W3CDTF">2025-04-10T15:36:21Z</dcterms:modified>
</cp:coreProperties>
</file>