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9" r:id="rId3"/>
    <p:sldId id="270" r:id="rId4"/>
    <p:sldId id="274" r:id="rId5"/>
    <p:sldId id="282" r:id="rId6"/>
    <p:sldId id="278" r:id="rId7"/>
    <p:sldId id="284" r:id="rId8"/>
    <p:sldId id="268" r:id="rId9"/>
    <p:sldId id="293" r:id="rId10"/>
    <p:sldId id="286" r:id="rId11"/>
    <p:sldId id="287" r:id="rId12"/>
    <p:sldId id="288" r:id="rId13"/>
    <p:sldId id="289" r:id="rId14"/>
    <p:sldId id="290" r:id="rId15"/>
    <p:sldId id="291" r:id="rId16"/>
    <p:sldId id="29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8" d="100"/>
        <a:sy n="138" d="100"/>
      </p:scale>
      <p:origin x="0" y="-53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EBE8-216D-4124-9275-952D7D91CDCB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F366-EEB4-4B28-92AE-461A5CBD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0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EBE8-216D-4124-9275-952D7D91CDCB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F366-EEB4-4B28-92AE-461A5CBD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5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EBE8-216D-4124-9275-952D7D91CDCB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F366-EEB4-4B28-92AE-461A5CBD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2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EBE8-216D-4124-9275-952D7D91CDCB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F366-EEB4-4B28-92AE-461A5CBD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23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EBE8-216D-4124-9275-952D7D91CDCB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F366-EEB4-4B28-92AE-461A5CBD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66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EBE8-216D-4124-9275-952D7D91CDCB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F366-EEB4-4B28-92AE-461A5CBD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8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EBE8-216D-4124-9275-952D7D91CDCB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F366-EEB4-4B28-92AE-461A5CBD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37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EBE8-216D-4124-9275-952D7D91CDCB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F366-EEB4-4B28-92AE-461A5CBD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EBE8-216D-4124-9275-952D7D91CDCB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F366-EEB4-4B28-92AE-461A5CBD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28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EBE8-216D-4124-9275-952D7D91CDCB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F366-EEB4-4B28-92AE-461A5CBD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45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EBE8-216D-4124-9275-952D7D91CDCB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F366-EEB4-4B28-92AE-461A5CBD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5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EBE8-216D-4124-9275-952D7D91CDCB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F366-EEB4-4B28-92AE-461A5CBD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4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EBE8-216D-4124-9275-952D7D91CDCB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F366-EEB4-4B28-92AE-461A5CBD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32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B1AFEBE8-216D-4124-9275-952D7D91CDCB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9CABF366-EEB4-4B28-92AE-461A5CBD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51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1AFEBE8-216D-4124-9275-952D7D91CDCB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9CABF366-EEB4-4B28-92AE-461A5CBD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997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friend-png/download/26306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freepngimg.com/png/35379-teacher-transparent-background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778983" TargetMode="External"/><Relationship Id="rId7" Type="http://schemas.openxmlformats.org/officeDocument/2006/relationships/hyperlink" Target="http://eltrolleydenieves.blogspot.com/2010/08/felices-ultimas-noches-de-lluvias-de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hyperlink" Target="https://www.goodfreephotos.com/united-states/wisconsin/roche-a-cri-state-park/wisconsin-roche-a-cri-state-park-late-afternoon-sun.jpg.php" TargetMode="Externa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9D0A7-7890-351E-9FD2-245D30298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1" y="719903"/>
            <a:ext cx="11144257" cy="2971051"/>
          </a:xfrm>
        </p:spPr>
        <p:txBody>
          <a:bodyPr/>
          <a:lstStyle/>
          <a:p>
            <a:pPr algn="ctr"/>
            <a:r>
              <a:rPr lang="en-US" sz="7200" dirty="0"/>
              <a:t>REFUERZO DE ESPAÑOL PARA PRINCIPIANTES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F58851-56FD-78E6-4F02-BDA8E2C88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418007"/>
            <a:ext cx="10572000" cy="748892"/>
          </a:xfrm>
        </p:spPr>
        <p:txBody>
          <a:bodyPr>
            <a:noAutofit/>
          </a:bodyPr>
          <a:lstStyle/>
          <a:p>
            <a:r>
              <a:rPr lang="en-US" sz="4400" b="1" dirty="0"/>
              <a:t>Summer Course. Day 1</a:t>
            </a:r>
          </a:p>
        </p:txBody>
      </p:sp>
      <p:pic>
        <p:nvPicPr>
          <p:cNvPr id="1026" name="Picture 2" descr="Mount Horeb Area School District - Futura Spanish Adventures">
            <a:extLst>
              <a:ext uri="{FF2B5EF4-FFF2-40B4-BE49-F238E27FC236}">
                <a16:creationId xmlns:a16="http://schemas.microsoft.com/office/drawing/2014/main" id="{9088C31D-A048-5F35-91FD-1B2D1C321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4" y="212661"/>
            <a:ext cx="2548954" cy="101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6E138-9371-30EC-E3D5-E39640CCBE90}"/>
              </a:ext>
            </a:extLst>
          </p:cNvPr>
          <p:cNvSpPr txBox="1"/>
          <p:nvPr/>
        </p:nvSpPr>
        <p:spPr>
          <a:xfrm>
            <a:off x="5285232" y="3864534"/>
            <a:ext cx="6181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Beginner Spanish Boost</a:t>
            </a:r>
          </a:p>
        </p:txBody>
      </p:sp>
    </p:spTree>
    <p:extLst>
      <p:ext uri="{BB962C8B-B14F-4D97-AF65-F5344CB8AC3E}">
        <p14:creationId xmlns:p14="http://schemas.microsoft.com/office/powerpoint/2010/main" val="377600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60C7DC-DFAC-2DC4-25E5-4AA72B83F05E}"/>
              </a:ext>
            </a:extLst>
          </p:cNvPr>
          <p:cNvSpPr txBox="1"/>
          <p:nvPr/>
        </p:nvSpPr>
        <p:spPr>
          <a:xfrm>
            <a:off x="493015" y="121331"/>
            <a:ext cx="3717036" cy="6463308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b="1" dirty="0">
                <a:solidFill>
                  <a:schemeClr val="bg1"/>
                </a:solidFill>
              </a:rPr>
              <a:t>Hola. Buenas tardes.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</a:rPr>
              <a:t>Hi. Good </a:t>
            </a:r>
            <a:r>
              <a:rPr lang="es-ES" b="1" dirty="0" err="1">
                <a:solidFill>
                  <a:schemeClr val="bg1"/>
                </a:solidFill>
              </a:rPr>
              <a:t>afternoon</a:t>
            </a:r>
            <a:r>
              <a:rPr lang="es-ES" b="1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endParaRPr lang="es-ES" b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b="1" dirty="0">
                <a:solidFill>
                  <a:schemeClr val="bg1"/>
                </a:solidFill>
              </a:rPr>
              <a:t>¿Cómo te llamas?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b="1" i="1" dirty="0" err="1">
                <a:solidFill>
                  <a:schemeClr val="bg1"/>
                </a:solidFill>
              </a:rPr>
              <a:t>What’s</a:t>
            </a:r>
            <a:r>
              <a:rPr lang="es-ES" b="1" i="1" dirty="0">
                <a:solidFill>
                  <a:schemeClr val="bg1"/>
                </a:solidFill>
              </a:rPr>
              <a:t> </a:t>
            </a:r>
            <a:r>
              <a:rPr lang="es-ES" b="1" i="1" dirty="0" err="1">
                <a:solidFill>
                  <a:schemeClr val="bg1"/>
                </a:solidFill>
              </a:rPr>
              <a:t>your</a:t>
            </a:r>
            <a:r>
              <a:rPr lang="es-ES" b="1" i="1" dirty="0">
                <a:solidFill>
                  <a:schemeClr val="bg1"/>
                </a:solidFill>
              </a:rPr>
              <a:t> </a:t>
            </a:r>
            <a:r>
              <a:rPr lang="es-ES" b="1" i="1" dirty="0" err="1">
                <a:solidFill>
                  <a:schemeClr val="bg1"/>
                </a:solidFill>
              </a:rPr>
              <a:t>name</a:t>
            </a:r>
            <a:r>
              <a:rPr lang="es-ES" b="1" i="1" dirty="0">
                <a:solidFill>
                  <a:schemeClr val="bg1"/>
                </a:solidFill>
              </a:rPr>
              <a:t>? </a:t>
            </a:r>
          </a:p>
          <a:p>
            <a:pPr marL="800100" lvl="1" indent="-342900">
              <a:buFont typeface="+mj-lt"/>
              <a:buAutoNum type="arabicPeriod"/>
            </a:pPr>
            <a:endParaRPr lang="es-ES" b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b="1" dirty="0">
                <a:solidFill>
                  <a:schemeClr val="bg1"/>
                </a:solidFill>
              </a:rPr>
              <a:t>¿De dónde eres?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b="1" i="1" dirty="0" err="1">
                <a:solidFill>
                  <a:schemeClr val="bg1"/>
                </a:solidFill>
              </a:rPr>
              <a:t>Where</a:t>
            </a:r>
            <a:r>
              <a:rPr lang="es-ES" b="1" i="1" dirty="0">
                <a:solidFill>
                  <a:schemeClr val="bg1"/>
                </a:solidFill>
              </a:rPr>
              <a:t> are </a:t>
            </a:r>
            <a:r>
              <a:rPr lang="es-ES" b="1" i="1" dirty="0" err="1">
                <a:solidFill>
                  <a:schemeClr val="bg1"/>
                </a:solidFill>
              </a:rPr>
              <a:t>you</a:t>
            </a:r>
            <a:r>
              <a:rPr lang="es-ES" b="1" i="1" dirty="0">
                <a:solidFill>
                  <a:schemeClr val="bg1"/>
                </a:solidFill>
              </a:rPr>
              <a:t> </a:t>
            </a:r>
            <a:r>
              <a:rPr lang="es-ES" b="1" i="1" dirty="0" err="1">
                <a:solidFill>
                  <a:schemeClr val="bg1"/>
                </a:solidFill>
              </a:rPr>
              <a:t>from</a:t>
            </a:r>
            <a:r>
              <a:rPr lang="es-ES" b="1" i="1" dirty="0">
                <a:solidFill>
                  <a:schemeClr val="bg1"/>
                </a:solidFill>
              </a:rPr>
              <a:t>?</a:t>
            </a:r>
          </a:p>
          <a:p>
            <a:pPr marL="800100" lvl="1" indent="-342900">
              <a:buFont typeface="+mj-lt"/>
              <a:buAutoNum type="arabicPeriod"/>
            </a:pPr>
            <a:endParaRPr lang="es-ES" b="1" i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b="1" dirty="0">
                <a:solidFill>
                  <a:schemeClr val="bg1"/>
                </a:solidFill>
              </a:rPr>
              <a:t>¿Cómo estás?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b="1" i="1" dirty="0" err="1">
                <a:solidFill>
                  <a:schemeClr val="bg1"/>
                </a:solidFill>
              </a:rPr>
              <a:t>How</a:t>
            </a:r>
            <a:r>
              <a:rPr lang="es-ES" b="1" i="1" dirty="0">
                <a:solidFill>
                  <a:schemeClr val="bg1"/>
                </a:solidFill>
              </a:rPr>
              <a:t> are </a:t>
            </a:r>
            <a:r>
              <a:rPr lang="es-ES" b="1" i="1" dirty="0" err="1">
                <a:solidFill>
                  <a:schemeClr val="bg1"/>
                </a:solidFill>
              </a:rPr>
              <a:t>you</a:t>
            </a:r>
            <a:r>
              <a:rPr lang="es-ES" b="1" i="1" dirty="0">
                <a:solidFill>
                  <a:schemeClr val="bg1"/>
                </a:solidFill>
              </a:rPr>
              <a:t>?</a:t>
            </a:r>
          </a:p>
          <a:p>
            <a:pPr marL="800100" lvl="1" indent="-342900">
              <a:buFont typeface="+mj-lt"/>
              <a:buAutoNum type="arabicPeriod"/>
            </a:pPr>
            <a:endParaRPr lang="es-ES" b="1" i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b="1" dirty="0">
                <a:solidFill>
                  <a:schemeClr val="bg1"/>
                </a:solidFill>
              </a:rPr>
              <a:t>¿Cuántos años tienes?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b="1" i="1" dirty="0" err="1">
                <a:solidFill>
                  <a:schemeClr val="bg1"/>
                </a:solidFill>
              </a:rPr>
              <a:t>How</a:t>
            </a:r>
            <a:r>
              <a:rPr lang="es-ES" b="1" i="1" dirty="0">
                <a:solidFill>
                  <a:schemeClr val="bg1"/>
                </a:solidFill>
              </a:rPr>
              <a:t> </a:t>
            </a:r>
            <a:r>
              <a:rPr lang="es-ES" b="1" i="1" dirty="0" err="1">
                <a:solidFill>
                  <a:schemeClr val="bg1"/>
                </a:solidFill>
              </a:rPr>
              <a:t>old</a:t>
            </a:r>
            <a:r>
              <a:rPr lang="es-ES" b="1" i="1" dirty="0">
                <a:solidFill>
                  <a:schemeClr val="bg1"/>
                </a:solidFill>
              </a:rPr>
              <a:t> are </a:t>
            </a:r>
            <a:r>
              <a:rPr lang="es-ES" b="1" i="1" dirty="0" err="1">
                <a:solidFill>
                  <a:schemeClr val="bg1"/>
                </a:solidFill>
              </a:rPr>
              <a:t>you</a:t>
            </a:r>
            <a:r>
              <a:rPr lang="es-ES" b="1" i="1" dirty="0">
                <a:solidFill>
                  <a:schemeClr val="bg1"/>
                </a:solidFill>
              </a:rPr>
              <a:t>?</a:t>
            </a:r>
          </a:p>
          <a:p>
            <a:pPr marL="800100" lvl="1" indent="-342900">
              <a:buFont typeface="+mj-lt"/>
              <a:buAutoNum type="arabicPeriod"/>
            </a:pPr>
            <a:endParaRPr lang="es-ES" b="1" i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b="1" dirty="0">
                <a:solidFill>
                  <a:schemeClr val="bg1"/>
                </a:solidFill>
              </a:rPr>
              <a:t>¿Dónde vives?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b="1" i="1" dirty="0" err="1">
                <a:solidFill>
                  <a:schemeClr val="bg1"/>
                </a:solidFill>
              </a:rPr>
              <a:t>Where</a:t>
            </a:r>
            <a:r>
              <a:rPr lang="es-ES" b="1" i="1" dirty="0">
                <a:solidFill>
                  <a:schemeClr val="bg1"/>
                </a:solidFill>
              </a:rPr>
              <a:t> do </a:t>
            </a:r>
            <a:r>
              <a:rPr lang="es-ES" b="1" i="1" dirty="0" err="1">
                <a:solidFill>
                  <a:schemeClr val="bg1"/>
                </a:solidFill>
              </a:rPr>
              <a:t>you</a:t>
            </a:r>
            <a:r>
              <a:rPr lang="es-ES" b="1" i="1" dirty="0">
                <a:solidFill>
                  <a:schemeClr val="bg1"/>
                </a:solidFill>
              </a:rPr>
              <a:t> </a:t>
            </a:r>
            <a:r>
              <a:rPr lang="es-ES" b="1" i="1" dirty="0" err="1">
                <a:solidFill>
                  <a:schemeClr val="bg1"/>
                </a:solidFill>
              </a:rPr>
              <a:t>live</a:t>
            </a:r>
            <a:r>
              <a:rPr lang="es-ES" b="1" i="1" dirty="0">
                <a:solidFill>
                  <a:schemeClr val="bg1"/>
                </a:solidFill>
              </a:rPr>
              <a:t>?</a:t>
            </a:r>
          </a:p>
          <a:p>
            <a:pPr marL="800100" lvl="1" indent="-342900">
              <a:buFont typeface="+mj-lt"/>
              <a:buAutoNum type="arabicPeriod"/>
            </a:pPr>
            <a:endParaRPr lang="es-ES" b="1" i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b="1" dirty="0">
                <a:solidFill>
                  <a:schemeClr val="bg1"/>
                </a:solidFill>
              </a:rPr>
              <a:t>¿Dónde trabajas?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b="1" i="1" dirty="0" err="1">
                <a:solidFill>
                  <a:schemeClr val="bg1"/>
                </a:solidFill>
              </a:rPr>
              <a:t>Where</a:t>
            </a:r>
            <a:r>
              <a:rPr lang="es-ES" b="1" i="1" dirty="0">
                <a:solidFill>
                  <a:schemeClr val="bg1"/>
                </a:solidFill>
              </a:rPr>
              <a:t> do </a:t>
            </a:r>
            <a:r>
              <a:rPr lang="es-ES" b="1" i="1" dirty="0" err="1">
                <a:solidFill>
                  <a:schemeClr val="bg1"/>
                </a:solidFill>
              </a:rPr>
              <a:t>you</a:t>
            </a:r>
            <a:r>
              <a:rPr lang="es-ES" b="1" i="1" dirty="0">
                <a:solidFill>
                  <a:schemeClr val="bg1"/>
                </a:solidFill>
              </a:rPr>
              <a:t> </a:t>
            </a:r>
            <a:r>
              <a:rPr lang="es-ES" b="1" i="1" dirty="0" err="1">
                <a:solidFill>
                  <a:schemeClr val="bg1"/>
                </a:solidFill>
              </a:rPr>
              <a:t>work</a:t>
            </a:r>
            <a:r>
              <a:rPr lang="es-ES" b="1" i="1" dirty="0">
                <a:solidFill>
                  <a:schemeClr val="bg1"/>
                </a:solidFill>
              </a:rPr>
              <a:t>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s-ES" b="1" i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b="1" i="1" dirty="0">
                <a:solidFill>
                  <a:schemeClr val="bg1"/>
                </a:solidFill>
              </a:rPr>
              <a:t>Hasta luego.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b="1" i="1" dirty="0" err="1">
                <a:solidFill>
                  <a:schemeClr val="bg1"/>
                </a:solidFill>
              </a:rPr>
              <a:t>Until</a:t>
            </a:r>
            <a:r>
              <a:rPr lang="es-ES" b="1" i="1" dirty="0">
                <a:solidFill>
                  <a:schemeClr val="bg1"/>
                </a:solidFill>
              </a:rPr>
              <a:t> </a:t>
            </a:r>
            <a:r>
              <a:rPr lang="es-ES" b="1" i="1" dirty="0" err="1">
                <a:solidFill>
                  <a:schemeClr val="bg1"/>
                </a:solidFill>
              </a:rPr>
              <a:t>later</a:t>
            </a:r>
            <a:r>
              <a:rPr lang="es-ES" b="1" i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AB3E9D-1C2D-1DDB-6512-FB939DBA3A91}"/>
              </a:ext>
            </a:extLst>
          </p:cNvPr>
          <p:cNvSpPr txBox="1">
            <a:spLocks/>
          </p:cNvSpPr>
          <p:nvPr/>
        </p:nvSpPr>
        <p:spPr>
          <a:xfrm>
            <a:off x="7757969" y="170393"/>
            <a:ext cx="4095480" cy="6517213"/>
          </a:xfrm>
          <a:prstGeom prst="rect">
            <a:avLst/>
          </a:prstGeom>
          <a:ln w="76200">
            <a:solidFill>
              <a:schemeClr val="bg1"/>
            </a:solidFill>
          </a:ln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>
                <a:solidFill>
                  <a:srgbClr val="7030A0"/>
                </a:solidFill>
              </a:rPr>
              <a:t>1. Buenas tardes. </a:t>
            </a:r>
          </a:p>
          <a:p>
            <a:pPr lvl="1"/>
            <a:r>
              <a:rPr lang="es-ES" sz="1800" b="1" dirty="0">
                <a:solidFill>
                  <a:srgbClr val="7030A0"/>
                </a:solidFill>
              </a:rPr>
              <a:t>Good </a:t>
            </a:r>
            <a:r>
              <a:rPr lang="es-ES" sz="1800" b="1" dirty="0" err="1">
                <a:solidFill>
                  <a:srgbClr val="7030A0"/>
                </a:solidFill>
              </a:rPr>
              <a:t>afternoon</a:t>
            </a:r>
            <a:r>
              <a:rPr lang="es-ES" sz="1800" b="1" dirty="0">
                <a:solidFill>
                  <a:srgbClr val="7030A0"/>
                </a:solidFill>
              </a:rPr>
              <a:t>. </a:t>
            </a:r>
          </a:p>
          <a:p>
            <a:pPr marL="0" indent="0">
              <a:buNone/>
            </a:pPr>
            <a:r>
              <a:rPr lang="es-ES" b="1" dirty="0">
                <a:solidFill>
                  <a:srgbClr val="7030A0"/>
                </a:solidFill>
              </a:rPr>
              <a:t>2. Me llamo …</a:t>
            </a:r>
          </a:p>
          <a:p>
            <a:pPr lvl="1"/>
            <a:r>
              <a:rPr lang="es-ES" sz="1800" b="1" i="1" dirty="0" err="1">
                <a:solidFill>
                  <a:srgbClr val="7030A0"/>
                </a:solidFill>
              </a:rPr>
              <a:t>My</a:t>
            </a:r>
            <a:r>
              <a:rPr lang="es-ES" sz="1800" b="1" i="1" dirty="0">
                <a:solidFill>
                  <a:srgbClr val="7030A0"/>
                </a:solidFill>
              </a:rPr>
              <a:t> </a:t>
            </a:r>
            <a:r>
              <a:rPr lang="es-ES" sz="1800" b="1" i="1" dirty="0" err="1">
                <a:solidFill>
                  <a:srgbClr val="7030A0"/>
                </a:solidFill>
              </a:rPr>
              <a:t>name</a:t>
            </a:r>
            <a:r>
              <a:rPr lang="es-ES" sz="1800" b="1" i="1" dirty="0">
                <a:solidFill>
                  <a:srgbClr val="7030A0"/>
                </a:solidFill>
              </a:rPr>
              <a:t> </a:t>
            </a:r>
            <a:r>
              <a:rPr lang="es-ES" sz="1800" b="1" i="1" dirty="0" err="1">
                <a:solidFill>
                  <a:srgbClr val="7030A0"/>
                </a:solidFill>
              </a:rPr>
              <a:t>is</a:t>
            </a:r>
            <a:r>
              <a:rPr lang="es-ES" sz="1800" b="1" i="1" dirty="0">
                <a:solidFill>
                  <a:srgbClr val="7030A0"/>
                </a:solidFill>
              </a:rPr>
              <a:t> …</a:t>
            </a:r>
            <a:endParaRPr lang="es-ES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s-ES" b="1" dirty="0">
                <a:solidFill>
                  <a:srgbClr val="7030A0"/>
                </a:solidFill>
              </a:rPr>
              <a:t>3. Soy de …</a:t>
            </a:r>
          </a:p>
          <a:p>
            <a:pPr lvl="1"/>
            <a:r>
              <a:rPr lang="es-ES" sz="1800" b="1" i="1" dirty="0">
                <a:solidFill>
                  <a:srgbClr val="7030A0"/>
                </a:solidFill>
              </a:rPr>
              <a:t>I am </a:t>
            </a:r>
            <a:r>
              <a:rPr lang="es-ES" sz="1800" b="1" i="1" dirty="0" err="1">
                <a:solidFill>
                  <a:srgbClr val="7030A0"/>
                </a:solidFill>
              </a:rPr>
              <a:t>from</a:t>
            </a:r>
            <a:r>
              <a:rPr lang="es-ES" sz="1800" b="1" i="1" dirty="0">
                <a:solidFill>
                  <a:srgbClr val="7030A0"/>
                </a:solidFill>
              </a:rPr>
              <a:t> …</a:t>
            </a:r>
          </a:p>
          <a:p>
            <a:pPr marL="0" indent="0">
              <a:buNone/>
            </a:pPr>
            <a:r>
              <a:rPr lang="es-ES" b="1" dirty="0">
                <a:solidFill>
                  <a:srgbClr val="7030A0"/>
                </a:solidFill>
              </a:rPr>
              <a:t>4. Estoy (bien, mal, más o menos).</a:t>
            </a:r>
          </a:p>
          <a:p>
            <a:pPr lvl="1"/>
            <a:r>
              <a:rPr lang="es-ES" sz="1800" b="1" dirty="0" err="1">
                <a:solidFill>
                  <a:srgbClr val="7030A0"/>
                </a:solidFill>
              </a:rPr>
              <a:t>I’m</a:t>
            </a:r>
            <a:r>
              <a:rPr lang="es-ES" sz="1800" b="1" dirty="0">
                <a:solidFill>
                  <a:srgbClr val="7030A0"/>
                </a:solidFill>
              </a:rPr>
              <a:t> (fine, </a:t>
            </a:r>
            <a:r>
              <a:rPr lang="es-ES" sz="1800" b="1" dirty="0" err="1">
                <a:solidFill>
                  <a:srgbClr val="7030A0"/>
                </a:solidFill>
              </a:rPr>
              <a:t>bad</a:t>
            </a:r>
            <a:r>
              <a:rPr lang="es-ES" sz="1800" b="1" dirty="0">
                <a:solidFill>
                  <a:srgbClr val="7030A0"/>
                </a:solidFill>
              </a:rPr>
              <a:t>, more </a:t>
            </a:r>
            <a:r>
              <a:rPr lang="es-ES" sz="1800" b="1" dirty="0" err="1">
                <a:solidFill>
                  <a:srgbClr val="7030A0"/>
                </a:solidFill>
              </a:rPr>
              <a:t>or</a:t>
            </a:r>
            <a:r>
              <a:rPr lang="es-ES" sz="1800" b="1" dirty="0">
                <a:solidFill>
                  <a:srgbClr val="7030A0"/>
                </a:solidFill>
              </a:rPr>
              <a:t> </a:t>
            </a:r>
            <a:r>
              <a:rPr lang="es-ES" sz="1800" b="1" dirty="0" err="1">
                <a:solidFill>
                  <a:srgbClr val="7030A0"/>
                </a:solidFill>
              </a:rPr>
              <a:t>less</a:t>
            </a:r>
            <a:r>
              <a:rPr lang="es-ES" sz="1800" b="1" dirty="0">
                <a:solidFill>
                  <a:srgbClr val="7030A0"/>
                </a:solidFill>
              </a:rPr>
              <a:t>).</a:t>
            </a:r>
            <a:endParaRPr lang="es-ES" b="1" dirty="0">
              <a:solidFill>
                <a:srgbClr val="7030A0"/>
              </a:solidFill>
            </a:endParaRPr>
          </a:p>
          <a:p>
            <a:pPr marL="57150" indent="0">
              <a:buNone/>
            </a:pPr>
            <a:r>
              <a:rPr lang="es-ES" b="1" dirty="0">
                <a:solidFill>
                  <a:srgbClr val="7030A0"/>
                </a:solidFill>
              </a:rPr>
              <a:t>5. Tengo </a:t>
            </a:r>
            <a:r>
              <a:rPr lang="es-ES" b="1" u="sng" dirty="0">
                <a:solidFill>
                  <a:srgbClr val="7030A0"/>
                </a:solidFill>
              </a:rPr>
              <a:t>## </a:t>
            </a:r>
            <a:r>
              <a:rPr lang="es-ES" b="1" dirty="0">
                <a:solidFill>
                  <a:srgbClr val="7030A0"/>
                </a:solidFill>
              </a:rPr>
              <a:t>años.</a:t>
            </a:r>
          </a:p>
          <a:p>
            <a:pPr lvl="1"/>
            <a:r>
              <a:rPr lang="es-ES" sz="1800" b="1" i="1" dirty="0">
                <a:solidFill>
                  <a:srgbClr val="7030A0"/>
                </a:solidFill>
              </a:rPr>
              <a:t>I am </a:t>
            </a:r>
            <a:r>
              <a:rPr lang="es-ES" sz="1800" b="1" i="1" u="sng" dirty="0">
                <a:solidFill>
                  <a:srgbClr val="7030A0"/>
                </a:solidFill>
              </a:rPr>
              <a:t>##</a:t>
            </a:r>
            <a:r>
              <a:rPr lang="es-ES" sz="1800" b="1" i="1" dirty="0">
                <a:solidFill>
                  <a:srgbClr val="7030A0"/>
                </a:solidFill>
              </a:rPr>
              <a:t> </a:t>
            </a:r>
            <a:r>
              <a:rPr lang="es-ES" sz="1800" b="1" i="1" dirty="0" err="1">
                <a:solidFill>
                  <a:srgbClr val="7030A0"/>
                </a:solidFill>
              </a:rPr>
              <a:t>years</a:t>
            </a:r>
            <a:r>
              <a:rPr lang="es-ES" sz="1800" b="1" i="1" dirty="0">
                <a:solidFill>
                  <a:srgbClr val="7030A0"/>
                </a:solidFill>
              </a:rPr>
              <a:t> </a:t>
            </a:r>
            <a:r>
              <a:rPr lang="es-ES" sz="1800" b="1" i="1" dirty="0" err="1">
                <a:solidFill>
                  <a:srgbClr val="7030A0"/>
                </a:solidFill>
              </a:rPr>
              <a:t>old</a:t>
            </a:r>
            <a:r>
              <a:rPr lang="es-ES" sz="1800" b="1" i="1" dirty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es-ES" b="1" dirty="0">
                <a:solidFill>
                  <a:srgbClr val="7030A0"/>
                </a:solidFill>
              </a:rPr>
              <a:t>6. Yo vivo en …</a:t>
            </a:r>
          </a:p>
          <a:p>
            <a:pPr lvl="1"/>
            <a:r>
              <a:rPr lang="es-ES" sz="1800" b="1" i="1" dirty="0">
                <a:solidFill>
                  <a:srgbClr val="7030A0"/>
                </a:solidFill>
              </a:rPr>
              <a:t>I </a:t>
            </a:r>
            <a:r>
              <a:rPr lang="es-ES" sz="1800" b="1" i="1" dirty="0" err="1">
                <a:solidFill>
                  <a:srgbClr val="7030A0"/>
                </a:solidFill>
              </a:rPr>
              <a:t>live</a:t>
            </a:r>
            <a:r>
              <a:rPr lang="es-ES" sz="1800" b="1" i="1" dirty="0">
                <a:solidFill>
                  <a:srgbClr val="7030A0"/>
                </a:solidFill>
              </a:rPr>
              <a:t> in …</a:t>
            </a:r>
          </a:p>
          <a:p>
            <a:pPr marL="0" indent="0">
              <a:buNone/>
            </a:pPr>
            <a:r>
              <a:rPr lang="es-ES" b="1" dirty="0">
                <a:solidFill>
                  <a:srgbClr val="7030A0"/>
                </a:solidFill>
              </a:rPr>
              <a:t>7. Yo trabajo en  …</a:t>
            </a:r>
          </a:p>
          <a:p>
            <a:pPr lvl="1"/>
            <a:r>
              <a:rPr lang="es-ES" sz="1800" b="1" i="1" dirty="0">
                <a:solidFill>
                  <a:srgbClr val="7030A0"/>
                </a:solidFill>
              </a:rPr>
              <a:t>I </a:t>
            </a:r>
            <a:r>
              <a:rPr lang="es-ES" sz="1800" b="1" i="1" dirty="0" err="1">
                <a:solidFill>
                  <a:srgbClr val="7030A0"/>
                </a:solidFill>
              </a:rPr>
              <a:t>work</a:t>
            </a:r>
            <a:r>
              <a:rPr lang="es-ES" sz="1800" b="1" i="1" dirty="0">
                <a:solidFill>
                  <a:srgbClr val="7030A0"/>
                </a:solidFill>
              </a:rPr>
              <a:t> in …</a:t>
            </a:r>
          </a:p>
          <a:p>
            <a:pPr marL="0" indent="0">
              <a:buNone/>
            </a:pPr>
            <a:r>
              <a:rPr lang="es-ES" b="1" i="1" dirty="0">
                <a:solidFill>
                  <a:srgbClr val="7030A0"/>
                </a:solidFill>
              </a:rPr>
              <a:t>8. Adiós. Hasta pronto. </a:t>
            </a:r>
          </a:p>
          <a:p>
            <a:pPr lvl="1"/>
            <a:r>
              <a:rPr lang="es-ES" sz="1800" b="1" i="1" dirty="0" err="1">
                <a:solidFill>
                  <a:srgbClr val="7030A0"/>
                </a:solidFill>
              </a:rPr>
              <a:t>Bye</a:t>
            </a:r>
            <a:r>
              <a:rPr lang="es-ES" sz="1800" b="1" i="1" dirty="0">
                <a:solidFill>
                  <a:srgbClr val="7030A0"/>
                </a:solidFill>
              </a:rPr>
              <a:t>. </a:t>
            </a:r>
            <a:r>
              <a:rPr lang="es-ES" sz="1800" b="1" i="1" dirty="0" err="1">
                <a:solidFill>
                  <a:srgbClr val="7030A0"/>
                </a:solidFill>
              </a:rPr>
              <a:t>See</a:t>
            </a:r>
            <a:r>
              <a:rPr lang="es-ES" sz="1800" b="1" i="1" dirty="0">
                <a:solidFill>
                  <a:srgbClr val="7030A0"/>
                </a:solidFill>
              </a:rPr>
              <a:t> </a:t>
            </a:r>
            <a:r>
              <a:rPr lang="es-ES" sz="1800" b="1" i="1" dirty="0" err="1">
                <a:solidFill>
                  <a:srgbClr val="7030A0"/>
                </a:solidFill>
              </a:rPr>
              <a:t>you</a:t>
            </a:r>
            <a:r>
              <a:rPr lang="es-ES" sz="1800" b="1" i="1" dirty="0">
                <a:solidFill>
                  <a:srgbClr val="7030A0"/>
                </a:solidFill>
              </a:rPr>
              <a:t> </a:t>
            </a:r>
            <a:r>
              <a:rPr lang="es-ES" sz="1800" b="1" i="1" dirty="0" err="1">
                <a:solidFill>
                  <a:srgbClr val="7030A0"/>
                </a:solidFill>
              </a:rPr>
              <a:t>soon</a:t>
            </a:r>
            <a:r>
              <a:rPr lang="es-ES" sz="1800" b="1" i="1" dirty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endParaRPr lang="es-ES" b="1" i="1" dirty="0">
              <a:solidFill>
                <a:srgbClr val="7030A0"/>
              </a:solidFill>
            </a:endParaRPr>
          </a:p>
          <a:p>
            <a:pPr lvl="1"/>
            <a:endParaRPr lang="en-US" sz="1800" b="1" dirty="0">
              <a:solidFill>
                <a:srgbClr val="7030A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s-ES" sz="1800" b="1" i="1" dirty="0">
              <a:solidFill>
                <a:srgbClr val="7030A0"/>
              </a:solidFill>
            </a:endParaRPr>
          </a:p>
          <a:p>
            <a:pPr marL="457200" lvl="1" indent="0">
              <a:buFont typeface="Wingdings 2" charset="2"/>
              <a:buNone/>
            </a:pPr>
            <a:endParaRPr lang="es-ES" sz="1800" b="1" i="1" dirty="0"/>
          </a:p>
          <a:p>
            <a:pPr lvl="1">
              <a:buFont typeface="Wingdings" panose="05000000000000000000" pitchFamily="2" charset="2"/>
              <a:buChar char="Ø"/>
            </a:pPr>
            <a:endParaRPr lang="es-ES" sz="1800" b="1" i="1" dirty="0"/>
          </a:p>
        </p:txBody>
      </p:sp>
      <p:pic>
        <p:nvPicPr>
          <p:cNvPr id="10242" name="Picture 2" descr="Ilustración del concepto de conversación">
            <a:extLst>
              <a:ext uri="{FF2B5EF4-FFF2-40B4-BE49-F238E27FC236}">
                <a16:creationId xmlns:a16="http://schemas.microsoft.com/office/drawing/2014/main" id="{F456FAEB-644D-A4E6-C251-2D4D71C19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164" y="2278225"/>
            <a:ext cx="3254498" cy="216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22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41D355-D18B-74CE-7008-5EF3CAC80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7AC2D1-359B-EEA4-B276-139D9FD9371F}"/>
              </a:ext>
            </a:extLst>
          </p:cNvPr>
          <p:cNvSpPr txBox="1">
            <a:spLocks/>
          </p:cNvSpPr>
          <p:nvPr/>
        </p:nvSpPr>
        <p:spPr>
          <a:xfrm>
            <a:off x="497234" y="643465"/>
            <a:ext cx="3952320" cy="4241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sz="4400" dirty="0"/>
              <a:t>#2. EXPRESIONES DE CORTESÍA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DCBB5F4-91FF-0E41-8D15-DAB339F1F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130575"/>
              </p:ext>
            </p:extLst>
          </p:nvPr>
        </p:nvGraphicFramePr>
        <p:xfrm>
          <a:off x="4855348" y="643465"/>
          <a:ext cx="7174727" cy="515080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358060">
                  <a:extLst>
                    <a:ext uri="{9D8B030D-6E8A-4147-A177-3AD203B41FA5}">
                      <a16:colId xmlns:a16="http://schemas.microsoft.com/office/drawing/2014/main" val="325432323"/>
                    </a:ext>
                  </a:extLst>
                </a:gridCol>
                <a:gridCol w="1460943">
                  <a:extLst>
                    <a:ext uri="{9D8B030D-6E8A-4147-A177-3AD203B41FA5}">
                      <a16:colId xmlns:a16="http://schemas.microsoft.com/office/drawing/2014/main" val="4193540153"/>
                    </a:ext>
                  </a:extLst>
                </a:gridCol>
                <a:gridCol w="2107824">
                  <a:extLst>
                    <a:ext uri="{9D8B030D-6E8A-4147-A177-3AD203B41FA5}">
                      <a16:colId xmlns:a16="http://schemas.microsoft.com/office/drawing/2014/main" val="1635736820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3488825602"/>
                    </a:ext>
                  </a:extLst>
                </a:gridCol>
              </a:tblGrid>
              <a:tr h="17949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6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6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</a:rPr>
                        <a:t>por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 favor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04" marR="5550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500" b="1" kern="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500" b="1" kern="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500" b="1" kern="100" dirty="0">
                          <a:solidFill>
                            <a:srgbClr val="7030A0"/>
                          </a:solidFill>
                          <a:effectLst/>
                        </a:rPr>
                        <a:t>please</a:t>
                      </a:r>
                      <a:endParaRPr lang="en-US" sz="1500" b="1" kern="1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04" marR="5550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s-GT" sz="1500" kern="100" dirty="0">
                          <a:solidFill>
                            <a:schemeClr val="tx1"/>
                          </a:solidFill>
                          <a:effectLst/>
                        </a:rPr>
                        <a:t>gracias</a:t>
                      </a:r>
                      <a:endParaRPr lang="en-US" sz="15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s-GT" sz="1500" kern="100" dirty="0">
                          <a:solidFill>
                            <a:schemeClr val="tx1"/>
                          </a:solidFill>
                          <a:effectLst/>
                        </a:rPr>
                        <a:t>muchas gracias</a:t>
                      </a:r>
                      <a:endParaRPr lang="en-US" sz="15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s-GT" sz="1500" kern="100" dirty="0">
                          <a:solidFill>
                            <a:schemeClr val="tx1"/>
                          </a:solidFill>
                          <a:effectLst/>
                        </a:rPr>
                        <a:t>muchísimas gracias</a:t>
                      </a:r>
                      <a:endParaRPr lang="en-US" sz="15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s-GT" sz="1500" kern="100" dirty="0">
                          <a:solidFill>
                            <a:schemeClr val="tx1"/>
                          </a:solidFill>
                          <a:effectLst/>
                        </a:rPr>
                        <a:t>Estoy muy agradecido/a</a:t>
                      </a:r>
                      <a:endParaRPr lang="en-US" sz="15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04" marR="5550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500" b="1" kern="100" dirty="0">
                          <a:solidFill>
                            <a:srgbClr val="7030A0"/>
                          </a:solidFill>
                          <a:effectLst/>
                        </a:rPr>
                        <a:t>Thank you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500" b="1" kern="100" dirty="0">
                          <a:solidFill>
                            <a:srgbClr val="7030A0"/>
                          </a:solidFill>
                          <a:effectLst/>
                        </a:rPr>
                        <a:t>Thank you very much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500" b="1" kern="100" dirty="0">
                          <a:solidFill>
                            <a:srgbClr val="7030A0"/>
                          </a:solidFill>
                          <a:effectLst/>
                        </a:rPr>
                        <a:t>Thank you so much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500" b="1" kern="100" dirty="0">
                          <a:solidFill>
                            <a:srgbClr val="7030A0"/>
                          </a:solidFill>
                          <a:effectLst/>
                        </a:rPr>
                        <a:t>I am thankful /grateful</a:t>
                      </a:r>
                    </a:p>
                  </a:txBody>
                  <a:tcPr marL="55504" marR="55504" marT="0" marB="0"/>
                </a:tc>
                <a:extLst>
                  <a:ext uri="{0D108BD9-81ED-4DB2-BD59-A6C34878D82A}">
                    <a16:rowId xmlns:a16="http://schemas.microsoft.com/office/drawing/2014/main" val="1515368882"/>
                  </a:ext>
                </a:extLst>
              </a:tr>
              <a:tr h="8652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de nada 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04" marR="5550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500" b="1" kern="100" dirty="0">
                          <a:solidFill>
                            <a:srgbClr val="7030A0"/>
                          </a:solidFill>
                          <a:effectLst/>
                        </a:rPr>
                        <a:t>you are welcome</a:t>
                      </a:r>
                      <a:endParaRPr lang="en-US" sz="1500" b="1" kern="1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04" marR="5550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500" b="1" kern="100">
                          <a:solidFill>
                            <a:schemeClr val="tx1"/>
                          </a:solidFill>
                          <a:effectLst/>
                        </a:rPr>
                        <a:t>con gusto</a:t>
                      </a:r>
                      <a:endParaRPr lang="en-US" sz="1500" b="1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04" marR="5550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500" b="1" kern="100" dirty="0">
                          <a:solidFill>
                            <a:srgbClr val="7030A0"/>
                          </a:solidFill>
                          <a:effectLst/>
                        </a:rPr>
                        <a:t>gladly /with pleasure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500" b="1" kern="1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04" marR="55504" marT="0" marB="0"/>
                </a:tc>
                <a:extLst>
                  <a:ext uri="{0D108BD9-81ED-4DB2-BD59-A6C34878D82A}">
                    <a16:rowId xmlns:a16="http://schemas.microsoft.com/office/drawing/2014/main" val="1426258626"/>
                  </a:ext>
                </a:extLst>
              </a:tr>
              <a:tr h="11114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</a:rPr>
                        <a:t>disculpe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04" marR="5550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500" b="1" kern="100" dirty="0">
                          <a:solidFill>
                            <a:srgbClr val="7030A0"/>
                          </a:solidFill>
                          <a:effectLst/>
                        </a:rPr>
                        <a:t>excuse me</a:t>
                      </a:r>
                      <a:endParaRPr lang="en-US" sz="1500" b="1" kern="1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04" marR="5550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500" b="1" kern="100" dirty="0" err="1">
                          <a:solidFill>
                            <a:schemeClr val="tx1"/>
                          </a:solidFill>
                          <a:effectLst/>
                        </a:rPr>
                        <a:t>perdón</a:t>
                      </a:r>
                      <a:endParaRPr lang="en-US" sz="15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04" marR="5550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500" b="1" kern="100" dirty="0">
                          <a:solidFill>
                            <a:srgbClr val="7030A0"/>
                          </a:solidFill>
                          <a:effectLst/>
                        </a:rPr>
                        <a:t>sorry (to get attention or </a:t>
                      </a:r>
                      <a:r>
                        <a:rPr lang="en-US" sz="1500" b="1" kern="100">
                          <a:solidFill>
                            <a:srgbClr val="7030A0"/>
                          </a:solidFill>
                          <a:effectLst/>
                        </a:rPr>
                        <a:t>apologize) /pardon me</a:t>
                      </a:r>
                      <a:endParaRPr lang="en-US" sz="1500" b="1" kern="1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500" b="1" kern="100" dirty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 marL="55504" marR="55504" marT="0" marB="0"/>
                </a:tc>
                <a:extLst>
                  <a:ext uri="{0D108BD9-81ED-4DB2-BD59-A6C34878D82A}">
                    <a16:rowId xmlns:a16="http://schemas.microsoft.com/office/drawing/2014/main" val="432960875"/>
                  </a:ext>
                </a:extLst>
              </a:tr>
              <a:tr h="7809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lo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</a:rPr>
                        <a:t>siento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04" marR="5550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500" b="1" kern="100" dirty="0">
                          <a:solidFill>
                            <a:srgbClr val="7030A0"/>
                          </a:solidFill>
                          <a:effectLst/>
                        </a:rPr>
                        <a:t>I’m sorry</a:t>
                      </a:r>
                      <a:endParaRPr lang="en-US" sz="1500" b="1" kern="1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04" marR="5550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500" b="1" kern="100" dirty="0">
                          <a:solidFill>
                            <a:schemeClr val="tx1"/>
                          </a:solidFill>
                          <a:effectLst/>
                        </a:rPr>
                        <a:t>con </a:t>
                      </a:r>
                      <a:r>
                        <a:rPr lang="en-US" sz="1500" b="1" kern="100" dirty="0" err="1">
                          <a:solidFill>
                            <a:schemeClr val="tx1"/>
                          </a:solidFill>
                          <a:effectLst/>
                        </a:rPr>
                        <a:t>permiso</a:t>
                      </a:r>
                      <a:endParaRPr lang="en-US" sz="15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04" marR="5550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500" b="1" kern="100" dirty="0">
                          <a:solidFill>
                            <a:srgbClr val="7030A0"/>
                          </a:solidFill>
                          <a:effectLst/>
                        </a:rPr>
                        <a:t>excuse me (when passing by someone)</a:t>
                      </a:r>
                      <a:endParaRPr lang="en-US" sz="1500" b="1" kern="1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04" marR="55504" marT="0" marB="0"/>
                </a:tc>
                <a:extLst>
                  <a:ext uri="{0D108BD9-81ED-4DB2-BD59-A6C34878D82A}">
                    <a16:rowId xmlns:a16="http://schemas.microsoft.com/office/drawing/2014/main" val="4188529830"/>
                  </a:ext>
                </a:extLst>
              </a:tr>
              <a:tr h="5807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claro que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</a:rPr>
                        <a:t>sí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04" marR="5550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500" b="1" kern="100" dirty="0">
                          <a:solidFill>
                            <a:srgbClr val="7030A0"/>
                          </a:solidFill>
                          <a:effectLst/>
                        </a:rPr>
                        <a:t>of course</a:t>
                      </a:r>
                      <a:endParaRPr lang="en-US" sz="1500" b="1" kern="1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04" marR="5550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500" b="1" kern="100" dirty="0">
                          <a:solidFill>
                            <a:schemeClr val="tx1"/>
                          </a:solidFill>
                          <a:effectLst/>
                        </a:rPr>
                        <a:t>está bien/ no hay problema</a:t>
                      </a:r>
                      <a:endParaRPr lang="en-US" sz="15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04" marR="5550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500" b="1" kern="100" dirty="0" err="1">
                          <a:solidFill>
                            <a:srgbClr val="7030A0"/>
                          </a:solidFill>
                          <a:effectLst/>
                        </a:rPr>
                        <a:t>it’s</a:t>
                      </a:r>
                      <a:r>
                        <a:rPr lang="es-MX" sz="1500" b="1" kern="1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es-MX" sz="1500" b="1" kern="100" dirty="0" err="1">
                          <a:solidFill>
                            <a:srgbClr val="7030A0"/>
                          </a:solidFill>
                          <a:effectLst/>
                        </a:rPr>
                        <a:t>okay</a:t>
                      </a:r>
                      <a:r>
                        <a:rPr lang="es-MX" sz="1500" b="1" kern="100" dirty="0">
                          <a:solidFill>
                            <a:srgbClr val="7030A0"/>
                          </a:solidFill>
                          <a:effectLst/>
                        </a:rPr>
                        <a:t>/ no </a:t>
                      </a:r>
                      <a:r>
                        <a:rPr lang="es-MX" sz="1500" b="1" kern="100" dirty="0" err="1">
                          <a:solidFill>
                            <a:srgbClr val="7030A0"/>
                          </a:solidFill>
                          <a:effectLst/>
                        </a:rPr>
                        <a:t>problem</a:t>
                      </a:r>
                      <a:endParaRPr lang="en-US" sz="1500" b="1" kern="1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04" marR="55504" marT="0" marB="0"/>
                </a:tc>
                <a:extLst>
                  <a:ext uri="{0D108BD9-81ED-4DB2-BD59-A6C34878D82A}">
                    <a16:rowId xmlns:a16="http://schemas.microsoft.com/office/drawing/2014/main" val="4264164785"/>
                  </a:ext>
                </a:extLst>
              </a:tr>
            </a:tbl>
          </a:graphicData>
        </a:graphic>
      </p:graphicFrame>
      <p:pic>
        <p:nvPicPr>
          <p:cNvPr id="11266" name="Picture 2" descr="Gracias a la ilustración vectorial del concepto del cartel">
            <a:extLst>
              <a:ext uri="{FF2B5EF4-FFF2-40B4-BE49-F238E27FC236}">
                <a16:creationId xmlns:a16="http://schemas.microsoft.com/office/drawing/2014/main" id="{C7A96490-B12F-3403-3E98-96236CEAE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82" y="3195074"/>
            <a:ext cx="2581656" cy="258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311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5BD25-F195-7E5C-611C-8991C88E2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C9A3C-B4DB-ABB4-6A3E-F8112CFB3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431" y="489746"/>
            <a:ext cx="3547533" cy="1618396"/>
          </a:xfrm>
        </p:spPr>
        <p:txBody>
          <a:bodyPr/>
          <a:lstStyle/>
          <a:p>
            <a:pPr algn="ctr"/>
            <a:r>
              <a:rPr lang="es-GT" sz="3600" dirty="0"/>
              <a:t>WHOLE CLASS ACTIVITY! </a:t>
            </a:r>
            <a:br>
              <a:rPr lang="es-GT" sz="3600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638A3-EF07-8249-5EF7-CA212EC23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4884" y="364912"/>
            <a:ext cx="6700604" cy="3600311"/>
          </a:xfrm>
        </p:spPr>
        <p:txBody>
          <a:bodyPr/>
          <a:lstStyle/>
          <a:p>
            <a:r>
              <a:rPr lang="es-GT" sz="3200" dirty="0">
                <a:latin typeface="Aptos" panose="020B0004020202020204" pitchFamily="34" charset="0"/>
                <a:cs typeface="Arial" panose="020B0604020202020204" pitchFamily="34" charset="0"/>
              </a:rPr>
              <a:t>¿Qué expresión de cortesía usarías? </a:t>
            </a:r>
          </a:p>
          <a:p>
            <a:r>
              <a:rPr lang="es-GT" dirty="0" err="1">
                <a:latin typeface="Aptos" panose="020B0004020202020204" pitchFamily="34" charset="0"/>
                <a:cs typeface="Arial" panose="020B0604020202020204" pitchFamily="34" charset="0"/>
              </a:rPr>
              <a:t>What</a:t>
            </a:r>
            <a:r>
              <a:rPr lang="es-GT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s-GT" dirty="0" err="1">
                <a:latin typeface="Aptos" panose="020B0004020202020204" pitchFamily="34" charset="0"/>
                <a:cs typeface="Arial" panose="020B0604020202020204" pitchFamily="34" charset="0"/>
              </a:rPr>
              <a:t>expression</a:t>
            </a:r>
            <a:r>
              <a:rPr lang="es-GT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s-GT" dirty="0" err="1">
                <a:latin typeface="Aptos" panose="020B0004020202020204" pitchFamily="34" charset="0"/>
                <a:cs typeface="Arial" panose="020B0604020202020204" pitchFamily="34" charset="0"/>
              </a:rPr>
              <a:t>of</a:t>
            </a:r>
            <a:r>
              <a:rPr lang="es-GT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s-GT" dirty="0" err="1">
                <a:latin typeface="Aptos" panose="020B0004020202020204" pitchFamily="34" charset="0"/>
                <a:cs typeface="Arial" panose="020B0604020202020204" pitchFamily="34" charset="0"/>
              </a:rPr>
              <a:t>courtesy</a:t>
            </a:r>
            <a:r>
              <a:rPr lang="es-GT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s-GT" dirty="0" err="1">
                <a:latin typeface="Aptos" panose="020B0004020202020204" pitchFamily="34" charset="0"/>
                <a:cs typeface="Arial" panose="020B0604020202020204" pitchFamily="34" charset="0"/>
              </a:rPr>
              <a:t>would</a:t>
            </a:r>
            <a:r>
              <a:rPr lang="es-GT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s-GT" dirty="0" err="1">
                <a:latin typeface="Aptos" panose="020B0004020202020204" pitchFamily="34" charset="0"/>
                <a:cs typeface="Arial" panose="020B0604020202020204" pitchFamily="34" charset="0"/>
              </a:rPr>
              <a:t>you</a:t>
            </a:r>
            <a:r>
              <a:rPr lang="es-GT" dirty="0">
                <a:latin typeface="Aptos" panose="020B0004020202020204" pitchFamily="34" charset="0"/>
                <a:cs typeface="Arial" panose="020B0604020202020204" pitchFamily="34" charset="0"/>
              </a:rPr>
              <a:t> use?</a:t>
            </a:r>
          </a:p>
          <a:p>
            <a:endParaRPr lang="es-GT" dirty="0"/>
          </a:p>
          <a:p>
            <a:endParaRPr lang="es-GT" dirty="0"/>
          </a:p>
          <a:p>
            <a:endParaRPr lang="es-GT" dirty="0"/>
          </a:p>
          <a:p>
            <a:endParaRPr lang="es-GT" dirty="0"/>
          </a:p>
          <a:p>
            <a:endParaRPr lang="en-US" dirty="0"/>
          </a:p>
        </p:txBody>
      </p:sp>
      <p:pic>
        <p:nvPicPr>
          <p:cNvPr id="12290" name="Picture 2" descr="Personajes pensativos Personajes de tormenta de ideas">
            <a:extLst>
              <a:ext uri="{FF2B5EF4-FFF2-40B4-BE49-F238E27FC236}">
                <a16:creationId xmlns:a16="http://schemas.microsoft.com/office/drawing/2014/main" id="{C4FD4803-84A0-35FB-963E-78C75C266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894" y="2548171"/>
            <a:ext cx="8017002" cy="332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2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B21793-F603-AA44-C712-E7730DF28BEE}"/>
              </a:ext>
            </a:extLst>
          </p:cNvPr>
          <p:cNvSpPr txBox="1"/>
          <p:nvPr/>
        </p:nvSpPr>
        <p:spPr>
          <a:xfrm>
            <a:off x="329184" y="426543"/>
            <a:ext cx="11448288" cy="6004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s-GT" sz="18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Catalina está muy agradecida porque recibió un regalo. </a:t>
            </a:r>
            <a:r>
              <a:rPr lang="en-US" sz="18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</a:t>
            </a:r>
            <a:r>
              <a:rPr lang="en-US" sz="1800" i="1" kern="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Qué</a:t>
            </a:r>
            <a:r>
              <a:rPr lang="en-US" sz="18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debería</a:t>
            </a:r>
            <a:r>
              <a:rPr lang="en-US" sz="18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decir</a:t>
            </a:r>
            <a:r>
              <a:rPr lang="en-US" sz="18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ella</a:t>
            </a:r>
            <a:r>
              <a:rPr lang="en-US" sz="18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Catalina is very grateful because she received a gift. What should she say?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endParaRPr lang="es-GT" sz="1800" b="1" i="1" u="sng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s-GT" sz="1800" b="1" i="1" u="sng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gracias, muchas gracias, muchísimas gracias, Estoy muy agradecido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endParaRPr lang="en-US" sz="1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endParaRPr lang="en-US" sz="1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es-GT" sz="18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Tú estás en el supermercado y necesitas obtener la atención de alguien. </a:t>
            </a:r>
            <a:r>
              <a:rPr lang="en-US" sz="18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</a:t>
            </a:r>
            <a:r>
              <a:rPr lang="en-US" sz="1800" i="1" kern="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Qué</a:t>
            </a:r>
            <a:r>
              <a:rPr lang="en-US" sz="18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palabras </a:t>
            </a:r>
            <a:r>
              <a:rPr lang="en-US" sz="1800" i="1" kern="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podrías</a:t>
            </a:r>
            <a:r>
              <a:rPr lang="en-US" sz="18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usar?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- You are at the supermarket and need to get someone's attention. What words could you use?</a:t>
            </a:r>
          </a:p>
          <a:p>
            <a:pPr marL="228600" marR="0" algn="ctr">
              <a:lnSpc>
                <a:spcPct val="115000"/>
              </a:lnSpc>
              <a:buNone/>
            </a:pPr>
            <a:r>
              <a:rPr lang="en-US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228600" marR="0" algn="ctr">
              <a:lnSpc>
                <a:spcPct val="115000"/>
              </a:lnSpc>
              <a:buNone/>
            </a:pPr>
            <a:r>
              <a:rPr lang="en-US" sz="1800" b="1" i="1" u="sng" kern="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disculpe</a:t>
            </a:r>
            <a:r>
              <a:rPr lang="en-US" sz="1800" b="1" i="1" u="sng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or </a:t>
            </a:r>
            <a:r>
              <a:rPr lang="en-US" sz="1800" b="1" i="1" u="sng" kern="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perdón</a:t>
            </a:r>
            <a:endParaRPr lang="en-US" sz="1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marR="0" algn="ctr">
              <a:lnSpc>
                <a:spcPct val="115000"/>
              </a:lnSpc>
              <a:buNone/>
            </a:pPr>
            <a:endParaRPr lang="en-US" sz="1800" b="1" u="none" strike="noStrike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marR="0" algn="ctr">
              <a:lnSpc>
                <a:spcPct val="115000"/>
              </a:lnSpc>
              <a:buNone/>
            </a:pPr>
            <a:r>
              <a:rPr lang="en-US" sz="1800" b="1" u="none" strike="noStrike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es-GT" sz="18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Los niños están en la tienda y quieren que sus padres les compren algo.</a:t>
            </a:r>
            <a:r>
              <a:rPr lang="es-GT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¿Cuál es la palabra </a:t>
            </a:r>
            <a:r>
              <a:rPr lang="en-US" sz="1800" i="1" kern="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mágica</a:t>
            </a:r>
            <a:r>
              <a:rPr lang="en-US" sz="18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que </a:t>
            </a:r>
            <a:r>
              <a:rPr lang="en-US" sz="1800" i="1" kern="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ellos</a:t>
            </a:r>
            <a:r>
              <a:rPr lang="en-US" sz="18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necesitan</a:t>
            </a:r>
            <a:r>
              <a:rPr lang="en-US" sz="18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usar?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- The children are in the store and want their parents to buy them something. What's the magic word they need to use?</a:t>
            </a:r>
          </a:p>
          <a:p>
            <a:pPr marR="0" lvl="0">
              <a:lnSpc>
                <a:spcPct val="115000"/>
              </a:lnSpc>
            </a:pPr>
            <a:endParaRPr lang="en-US" sz="1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marR="0" algn="ctr">
              <a:lnSpc>
                <a:spcPct val="115000"/>
              </a:lnSpc>
              <a:spcAft>
                <a:spcPts val="800"/>
              </a:spcAft>
            </a:pPr>
            <a:r>
              <a:rPr lang="en-US" sz="1800" b="1" i="1" u="sng" kern="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</a:t>
            </a:r>
            <a:r>
              <a:rPr lang="en-US" sz="1800" b="1" i="1" u="sng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favor</a:t>
            </a:r>
            <a:endParaRPr lang="en-US" sz="1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E81A55-7A0C-1B28-24DE-47AB575B3340}"/>
              </a:ext>
            </a:extLst>
          </p:cNvPr>
          <p:cNvSpPr/>
          <p:nvPr/>
        </p:nvSpPr>
        <p:spPr>
          <a:xfrm>
            <a:off x="118872" y="155448"/>
            <a:ext cx="11899392" cy="6592824"/>
          </a:xfrm>
          <a:prstGeom prst="round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3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AF3836-A81E-6586-82C9-0ED89E3C2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DE039B-7240-0D34-AB10-40058028A7C9}"/>
              </a:ext>
            </a:extLst>
          </p:cNvPr>
          <p:cNvSpPr txBox="1"/>
          <p:nvPr/>
        </p:nvSpPr>
        <p:spPr>
          <a:xfrm>
            <a:off x="329184" y="426543"/>
            <a:ext cx="11448288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es-GT" i="1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GT" i="1" dirty="0">
                <a:solidFill>
                  <a:schemeClr val="bg1"/>
                </a:solidFill>
                <a:latin typeface="Aptos" panose="020B0004020202020204" pitchFamily="34" charset="0"/>
              </a:rPr>
              <a:t>Mario va tarde al trabajo y va caminando de prisa, sin querer se topa con una persona que está en el pasillo. </a:t>
            </a:r>
            <a:r>
              <a:rPr lang="en-US" i="1" dirty="0">
                <a:solidFill>
                  <a:schemeClr val="bg1"/>
                </a:solidFill>
                <a:latin typeface="Aptos" panose="020B0004020202020204" pitchFamily="34" charset="0"/>
              </a:rPr>
              <a:t>¿</a:t>
            </a:r>
            <a:r>
              <a:rPr lang="en-US" i="1" dirty="0" err="1">
                <a:solidFill>
                  <a:schemeClr val="bg1"/>
                </a:solidFill>
                <a:latin typeface="Aptos" panose="020B0004020202020204" pitchFamily="34" charset="0"/>
              </a:rPr>
              <a:t>Qué</a:t>
            </a:r>
            <a:r>
              <a:rPr lang="en-US" i="1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Aptos" panose="020B0004020202020204" pitchFamily="34" charset="0"/>
              </a:rPr>
              <a:t>debería</a:t>
            </a:r>
            <a:r>
              <a:rPr lang="en-US" i="1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Aptos" panose="020B0004020202020204" pitchFamily="34" charset="0"/>
              </a:rPr>
              <a:t>decir</a:t>
            </a:r>
            <a:r>
              <a:rPr lang="en-US" i="1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Aptos" panose="020B0004020202020204" pitchFamily="34" charset="0"/>
              </a:rPr>
              <a:t>él</a:t>
            </a:r>
            <a:r>
              <a:rPr lang="en-US" i="1" dirty="0">
                <a:solidFill>
                  <a:schemeClr val="bg1"/>
                </a:solidFill>
                <a:latin typeface="Aptos" panose="020B0004020202020204" pitchFamily="34" charset="0"/>
              </a:rPr>
              <a:t>? -</a:t>
            </a: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Mario is late for work and is in a hurry, he accidentally bumps into someone standing in the hallway. What should he say? </a:t>
            </a:r>
          </a:p>
          <a:p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 </a:t>
            </a:r>
          </a:p>
          <a:p>
            <a:pPr algn="ctr"/>
            <a:r>
              <a:rPr lang="en-US" b="1" i="1" u="sng" dirty="0">
                <a:solidFill>
                  <a:schemeClr val="bg1"/>
                </a:solidFill>
                <a:latin typeface="Aptos" panose="020B0004020202020204" pitchFamily="34" charset="0"/>
              </a:rPr>
              <a:t>lo </a:t>
            </a:r>
            <a:r>
              <a:rPr lang="en-US" b="1" i="1" u="sng" dirty="0" err="1">
                <a:solidFill>
                  <a:schemeClr val="bg1"/>
                </a:solidFill>
                <a:latin typeface="Aptos" panose="020B0004020202020204" pitchFamily="34" charset="0"/>
              </a:rPr>
              <a:t>siento</a:t>
            </a:r>
            <a:r>
              <a:rPr lang="en-US" b="1" i="1" u="sng" dirty="0">
                <a:solidFill>
                  <a:schemeClr val="bg1"/>
                </a:solidFill>
                <a:latin typeface="Aptos" panose="020B0004020202020204" pitchFamily="34" charset="0"/>
              </a:rPr>
              <a:t> OR </a:t>
            </a:r>
            <a:r>
              <a:rPr lang="en-US" b="1" i="1" u="sng" dirty="0" err="1">
                <a:solidFill>
                  <a:schemeClr val="bg1"/>
                </a:solidFill>
                <a:latin typeface="Aptos" panose="020B0004020202020204" pitchFamily="34" charset="0"/>
              </a:rPr>
              <a:t>perdón</a:t>
            </a:r>
            <a:endParaRPr lang="en-US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 </a:t>
            </a:r>
          </a:p>
          <a:p>
            <a:endParaRPr lang="en-US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GT" i="1" dirty="0">
                <a:solidFill>
                  <a:schemeClr val="bg1"/>
                </a:solidFill>
                <a:latin typeface="Aptos" panose="020B0004020202020204" pitchFamily="34" charset="0"/>
              </a:rPr>
              <a:t>Tú ayudaste a alguien y esa persona expresa su gratitud hacia ti.</a:t>
            </a:r>
            <a:r>
              <a:rPr lang="es-GT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GT" i="1" dirty="0">
                <a:solidFill>
                  <a:schemeClr val="bg1"/>
                </a:solidFill>
                <a:latin typeface="Aptos" panose="020B0004020202020204" pitchFamily="34" charset="0"/>
              </a:rPr>
              <a:t>¿Cuáles son las dos palabras que puedes usar para responderle de vuelta? </a:t>
            </a:r>
            <a:r>
              <a:rPr lang="es-GT" dirty="0">
                <a:solidFill>
                  <a:schemeClr val="bg1"/>
                </a:solidFill>
                <a:latin typeface="Aptos" panose="020B0004020202020204" pitchFamily="34" charset="0"/>
              </a:rPr>
              <a:t>- </a:t>
            </a:r>
            <a:r>
              <a:rPr lang="es-GT" dirty="0" err="1">
                <a:solidFill>
                  <a:schemeClr val="bg1"/>
                </a:solidFill>
                <a:latin typeface="Aptos" panose="020B0004020202020204" pitchFamily="34" charset="0"/>
              </a:rPr>
              <a:t>You</a:t>
            </a:r>
            <a:r>
              <a:rPr lang="es-GT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GT" dirty="0" err="1">
                <a:solidFill>
                  <a:schemeClr val="bg1"/>
                </a:solidFill>
                <a:latin typeface="Aptos" panose="020B0004020202020204" pitchFamily="34" charset="0"/>
              </a:rPr>
              <a:t>helped</a:t>
            </a:r>
            <a:r>
              <a:rPr lang="es-GT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GT" dirty="0" err="1">
                <a:solidFill>
                  <a:schemeClr val="bg1"/>
                </a:solidFill>
                <a:latin typeface="Aptos" panose="020B0004020202020204" pitchFamily="34" charset="0"/>
              </a:rPr>
              <a:t>someone</a:t>
            </a:r>
            <a:r>
              <a:rPr lang="es-GT" dirty="0">
                <a:solidFill>
                  <a:schemeClr val="bg1"/>
                </a:solidFill>
                <a:latin typeface="Aptos" panose="020B0004020202020204" pitchFamily="34" charset="0"/>
              </a:rPr>
              <a:t>, and </a:t>
            </a:r>
            <a:r>
              <a:rPr lang="es-GT" dirty="0" err="1">
                <a:solidFill>
                  <a:schemeClr val="bg1"/>
                </a:solidFill>
                <a:latin typeface="Aptos" panose="020B0004020202020204" pitchFamily="34" charset="0"/>
              </a:rPr>
              <a:t>that</a:t>
            </a:r>
            <a:r>
              <a:rPr lang="es-GT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GT" dirty="0" err="1">
                <a:solidFill>
                  <a:schemeClr val="bg1"/>
                </a:solidFill>
                <a:latin typeface="Aptos" panose="020B0004020202020204" pitchFamily="34" charset="0"/>
              </a:rPr>
              <a:t>person</a:t>
            </a:r>
            <a:r>
              <a:rPr lang="es-GT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GT" dirty="0" err="1">
                <a:solidFill>
                  <a:schemeClr val="bg1"/>
                </a:solidFill>
                <a:latin typeface="Aptos" panose="020B0004020202020204" pitchFamily="34" charset="0"/>
              </a:rPr>
              <a:t>expressed</a:t>
            </a:r>
            <a:r>
              <a:rPr lang="es-GT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GT" dirty="0" err="1">
                <a:solidFill>
                  <a:schemeClr val="bg1"/>
                </a:solidFill>
                <a:latin typeface="Aptos" panose="020B0004020202020204" pitchFamily="34" charset="0"/>
              </a:rPr>
              <a:t>their</a:t>
            </a:r>
            <a:r>
              <a:rPr lang="es-GT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GT" dirty="0" err="1">
                <a:solidFill>
                  <a:schemeClr val="bg1"/>
                </a:solidFill>
                <a:latin typeface="Aptos" panose="020B0004020202020204" pitchFamily="34" charset="0"/>
              </a:rPr>
              <a:t>gratitude</a:t>
            </a:r>
            <a:r>
              <a:rPr lang="es-GT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GT" dirty="0" err="1">
                <a:solidFill>
                  <a:schemeClr val="bg1"/>
                </a:solidFill>
                <a:latin typeface="Aptos" panose="020B0004020202020204" pitchFamily="34" charset="0"/>
              </a:rPr>
              <a:t>toward</a:t>
            </a:r>
            <a:r>
              <a:rPr lang="es-GT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GT" dirty="0" err="1">
                <a:solidFill>
                  <a:schemeClr val="bg1"/>
                </a:solidFill>
                <a:latin typeface="Aptos" panose="020B0004020202020204" pitchFamily="34" charset="0"/>
              </a:rPr>
              <a:t>you</a:t>
            </a:r>
            <a:r>
              <a:rPr lang="es-GT" dirty="0">
                <a:solidFill>
                  <a:schemeClr val="bg1"/>
                </a:solidFill>
                <a:latin typeface="Aptos" panose="020B0004020202020204" pitchFamily="34" charset="0"/>
              </a:rPr>
              <a:t>. </a:t>
            </a: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What are the two words you could use to respond back at them?</a:t>
            </a:r>
          </a:p>
          <a:p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 </a:t>
            </a:r>
          </a:p>
          <a:p>
            <a:pPr algn="ctr"/>
            <a:r>
              <a:rPr lang="es-GT" b="1" i="1" u="sng" dirty="0">
                <a:solidFill>
                  <a:schemeClr val="bg1"/>
                </a:solidFill>
                <a:latin typeface="Aptos" panose="020B0004020202020204" pitchFamily="34" charset="0"/>
              </a:rPr>
              <a:t>de nada OR con gusto</a:t>
            </a:r>
            <a:endParaRPr lang="en-US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r>
              <a:rPr lang="es-GT" b="1" i="1" dirty="0">
                <a:solidFill>
                  <a:schemeClr val="bg1"/>
                </a:solidFill>
                <a:latin typeface="Aptos" panose="020B0004020202020204" pitchFamily="34" charset="0"/>
              </a:rPr>
              <a:t> </a:t>
            </a:r>
          </a:p>
          <a:p>
            <a:endParaRPr lang="en-US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GT" i="1" dirty="0">
                <a:solidFill>
                  <a:schemeClr val="bg1"/>
                </a:solidFill>
                <a:latin typeface="Aptos" panose="020B0004020202020204" pitchFamily="34" charset="0"/>
              </a:rPr>
              <a:t>Hay un grupo de personas en la calle platicando y tú necesitas caminar en medio de ellos para llegar hacia tu destino. </a:t>
            </a:r>
            <a:r>
              <a:rPr lang="en-US" i="1" dirty="0">
                <a:solidFill>
                  <a:schemeClr val="bg1"/>
                </a:solidFill>
                <a:latin typeface="Aptos" panose="020B0004020202020204" pitchFamily="34" charset="0"/>
              </a:rPr>
              <a:t>¿</a:t>
            </a:r>
            <a:r>
              <a:rPr lang="en-US" i="1" dirty="0" err="1">
                <a:solidFill>
                  <a:schemeClr val="bg1"/>
                </a:solidFill>
                <a:latin typeface="Aptos" panose="020B0004020202020204" pitchFamily="34" charset="0"/>
              </a:rPr>
              <a:t>Qué</a:t>
            </a:r>
            <a:r>
              <a:rPr lang="en-US" i="1" dirty="0">
                <a:solidFill>
                  <a:schemeClr val="bg1"/>
                </a:solidFill>
                <a:latin typeface="Aptos" panose="020B0004020202020204" pitchFamily="34" charset="0"/>
              </a:rPr>
              <a:t> palabra </a:t>
            </a:r>
            <a:r>
              <a:rPr lang="en-US" i="1" dirty="0" err="1">
                <a:solidFill>
                  <a:schemeClr val="bg1"/>
                </a:solidFill>
                <a:latin typeface="Aptos" panose="020B0004020202020204" pitchFamily="34" charset="0"/>
              </a:rPr>
              <a:t>deberías</a:t>
            </a:r>
            <a:r>
              <a:rPr lang="en-US" i="1" dirty="0">
                <a:solidFill>
                  <a:schemeClr val="bg1"/>
                </a:solidFill>
                <a:latin typeface="Aptos" panose="020B0004020202020204" pitchFamily="34" charset="0"/>
              </a:rPr>
              <a:t> usar? </a:t>
            </a: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-There's a group of people talking on the street, and you need to walk through them to get to your destination. What word should you use?</a:t>
            </a:r>
          </a:p>
          <a:p>
            <a:r>
              <a:rPr lang="en-US" b="1" i="1" dirty="0">
                <a:solidFill>
                  <a:schemeClr val="bg1"/>
                </a:solidFill>
                <a:latin typeface="Aptos" panose="020B0004020202020204" pitchFamily="34" charset="0"/>
              </a:rPr>
              <a:t> </a:t>
            </a:r>
            <a:endParaRPr lang="en-US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algn="ctr"/>
            <a:r>
              <a:rPr lang="en-US" b="1" i="1" u="sng" dirty="0">
                <a:solidFill>
                  <a:schemeClr val="bg1"/>
                </a:solidFill>
                <a:latin typeface="Aptos" panose="020B0004020202020204" pitchFamily="34" charset="0"/>
              </a:rPr>
              <a:t>con </a:t>
            </a:r>
            <a:r>
              <a:rPr lang="en-US" b="1" i="1" u="sng" dirty="0" err="1">
                <a:solidFill>
                  <a:schemeClr val="bg1"/>
                </a:solidFill>
                <a:latin typeface="Aptos" panose="020B0004020202020204" pitchFamily="34" charset="0"/>
              </a:rPr>
              <a:t>permiso</a:t>
            </a:r>
            <a:endParaRPr lang="en-US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r>
              <a:rPr lang="en-US" i="1" dirty="0">
                <a:solidFill>
                  <a:schemeClr val="bg1"/>
                </a:solidFill>
                <a:latin typeface="Aptos" panose="020B0004020202020204" pitchFamily="34" charset="0"/>
              </a:rPr>
              <a:t> </a:t>
            </a:r>
            <a:endParaRPr lang="en-US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6CD5ACD-1F0D-3C54-7E5D-8638DD6BE548}"/>
              </a:ext>
            </a:extLst>
          </p:cNvPr>
          <p:cNvSpPr/>
          <p:nvPr/>
        </p:nvSpPr>
        <p:spPr>
          <a:xfrm>
            <a:off x="118872" y="155448"/>
            <a:ext cx="11899392" cy="6592824"/>
          </a:xfrm>
          <a:prstGeom prst="round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9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1AC07F-913C-844C-E202-D68D60326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04D3C7-6AF9-311C-D59F-0A8A1220069E}"/>
              </a:ext>
            </a:extLst>
          </p:cNvPr>
          <p:cNvSpPr txBox="1"/>
          <p:nvPr/>
        </p:nvSpPr>
        <p:spPr>
          <a:xfrm>
            <a:off x="487680" y="1112343"/>
            <a:ext cx="114482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GT" i="1" dirty="0">
                <a:solidFill>
                  <a:schemeClr val="bg1"/>
                </a:solidFill>
                <a:latin typeface="Aptos" panose="020B0004020202020204" pitchFamily="34" charset="0"/>
              </a:rPr>
              <a:t>En qué contexto usarías las palabras </a:t>
            </a:r>
            <a:r>
              <a:rPr lang="es-GT" b="1" i="1" dirty="0">
                <a:solidFill>
                  <a:schemeClr val="bg1"/>
                </a:solidFill>
                <a:latin typeface="Aptos" panose="020B0004020202020204" pitchFamily="34" charset="0"/>
              </a:rPr>
              <a:t>“claro que sí”, “está bien /no hay problema”</a:t>
            </a:r>
            <a:r>
              <a:rPr lang="es-GT" i="1" dirty="0">
                <a:solidFill>
                  <a:schemeClr val="bg1"/>
                </a:solidFill>
                <a:latin typeface="Aptos" panose="020B0004020202020204" pitchFamily="34" charset="0"/>
              </a:rPr>
              <a:t>? </a:t>
            </a:r>
            <a:r>
              <a:rPr lang="es-GT" dirty="0">
                <a:solidFill>
                  <a:schemeClr val="bg1"/>
                </a:solidFill>
                <a:latin typeface="Aptos" panose="020B0004020202020204" pitchFamily="34" charset="0"/>
              </a:rPr>
              <a:t>-In </a:t>
            </a:r>
            <a:r>
              <a:rPr lang="es-GT" dirty="0" err="1">
                <a:solidFill>
                  <a:schemeClr val="bg1"/>
                </a:solidFill>
                <a:latin typeface="Aptos" panose="020B0004020202020204" pitchFamily="34" charset="0"/>
              </a:rPr>
              <a:t>what</a:t>
            </a:r>
            <a:r>
              <a:rPr lang="es-GT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GT" dirty="0" err="1">
                <a:solidFill>
                  <a:schemeClr val="bg1"/>
                </a:solidFill>
                <a:latin typeface="Aptos" panose="020B0004020202020204" pitchFamily="34" charset="0"/>
              </a:rPr>
              <a:t>context</a:t>
            </a:r>
            <a:r>
              <a:rPr lang="es-GT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GT" dirty="0" err="1">
                <a:solidFill>
                  <a:schemeClr val="bg1"/>
                </a:solidFill>
                <a:latin typeface="Aptos" panose="020B0004020202020204" pitchFamily="34" charset="0"/>
              </a:rPr>
              <a:t>would</a:t>
            </a:r>
            <a:r>
              <a:rPr lang="es-GT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GT" dirty="0" err="1">
                <a:solidFill>
                  <a:schemeClr val="bg1"/>
                </a:solidFill>
                <a:latin typeface="Aptos" panose="020B0004020202020204" pitchFamily="34" charset="0"/>
              </a:rPr>
              <a:t>you</a:t>
            </a:r>
            <a:r>
              <a:rPr lang="es-GT" dirty="0">
                <a:solidFill>
                  <a:schemeClr val="bg1"/>
                </a:solidFill>
                <a:latin typeface="Aptos" panose="020B0004020202020204" pitchFamily="34" charset="0"/>
              </a:rPr>
              <a:t> use </a:t>
            </a:r>
            <a:r>
              <a:rPr lang="es-GT" dirty="0" err="1">
                <a:solidFill>
                  <a:schemeClr val="bg1"/>
                </a:solidFill>
                <a:latin typeface="Aptos" panose="020B0004020202020204" pitchFamily="34" charset="0"/>
              </a:rPr>
              <a:t>the</a:t>
            </a:r>
            <a:r>
              <a:rPr lang="es-GT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GT" dirty="0" err="1">
                <a:solidFill>
                  <a:schemeClr val="bg1"/>
                </a:solidFill>
                <a:latin typeface="Aptos" panose="020B0004020202020204" pitchFamily="34" charset="0"/>
              </a:rPr>
              <a:t>words</a:t>
            </a:r>
            <a:r>
              <a:rPr lang="es-GT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GT" b="1" dirty="0">
                <a:solidFill>
                  <a:schemeClr val="bg1"/>
                </a:solidFill>
                <a:latin typeface="Aptos" panose="020B0004020202020204" pitchFamily="34" charset="0"/>
              </a:rPr>
              <a:t>“claro que sí”, “está bien /no hay problema”</a:t>
            </a:r>
            <a:r>
              <a:rPr lang="es-GT" dirty="0">
                <a:solidFill>
                  <a:schemeClr val="bg1"/>
                </a:solidFill>
                <a:latin typeface="Aptos" panose="020B0004020202020204" pitchFamily="34" charset="0"/>
              </a:rPr>
              <a:t>?</a:t>
            </a:r>
            <a:endParaRPr lang="en-US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r>
              <a:rPr lang="es-GT" i="1" dirty="0">
                <a:solidFill>
                  <a:schemeClr val="bg1"/>
                </a:solidFill>
                <a:latin typeface="Aptos" panose="020B0004020202020204" pitchFamily="34" charset="0"/>
              </a:rPr>
              <a:t> </a:t>
            </a:r>
            <a:endParaRPr lang="en-US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algn="ctr"/>
            <a:r>
              <a:rPr lang="es-GT" b="1" i="1" u="sng" dirty="0" err="1">
                <a:solidFill>
                  <a:schemeClr val="bg1"/>
                </a:solidFill>
                <a:latin typeface="Aptos" panose="020B0004020202020204" pitchFamily="34" charset="0"/>
              </a:rPr>
              <a:t>answers</a:t>
            </a:r>
            <a:r>
              <a:rPr lang="es-GT" b="1" i="1" u="sng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GT" b="1" i="1" u="sng" dirty="0" err="1">
                <a:solidFill>
                  <a:schemeClr val="bg1"/>
                </a:solidFill>
                <a:latin typeface="Aptos" panose="020B0004020202020204" pitchFamily="34" charset="0"/>
              </a:rPr>
              <a:t>may</a:t>
            </a:r>
            <a:r>
              <a:rPr lang="es-GT" b="1" i="1" u="sng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GT" b="1" i="1" u="sng" dirty="0" err="1">
                <a:solidFill>
                  <a:schemeClr val="bg1"/>
                </a:solidFill>
                <a:latin typeface="Aptos" panose="020B0004020202020204" pitchFamily="34" charset="0"/>
              </a:rPr>
              <a:t>vary</a:t>
            </a:r>
            <a:endParaRPr lang="en-US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r>
              <a:rPr lang="en-US" i="1" dirty="0">
                <a:solidFill>
                  <a:schemeClr val="bg1"/>
                </a:solidFill>
                <a:latin typeface="Aptos" panose="020B0004020202020204" pitchFamily="34" charset="0"/>
              </a:rPr>
              <a:t> </a:t>
            </a:r>
            <a:endParaRPr lang="en-US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99E289E-8000-F9CC-32AA-A54A4AE9A0FB}"/>
              </a:ext>
            </a:extLst>
          </p:cNvPr>
          <p:cNvSpPr/>
          <p:nvPr/>
        </p:nvSpPr>
        <p:spPr>
          <a:xfrm>
            <a:off x="118872" y="155448"/>
            <a:ext cx="11899392" cy="6592824"/>
          </a:xfrm>
          <a:prstGeom prst="round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Personajes pensativos Personajes de tormenta de ideas">
            <a:extLst>
              <a:ext uri="{FF2B5EF4-FFF2-40B4-BE49-F238E27FC236}">
                <a16:creationId xmlns:a16="http://schemas.microsoft.com/office/drawing/2014/main" id="{2CC0E9AE-E8FD-50E3-ADC8-5763D19C8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067" y="2605344"/>
            <a:ext cx="8017002" cy="332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24610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739CCB-32CF-B4A3-6580-A8F6BC02896D}"/>
              </a:ext>
            </a:extLst>
          </p:cNvPr>
          <p:cNvSpPr/>
          <p:nvPr/>
        </p:nvSpPr>
        <p:spPr>
          <a:xfrm>
            <a:off x="4950865" y="802379"/>
            <a:ext cx="2023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adiós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67BC24-FE79-4833-19C6-FE37310EC918}"/>
              </a:ext>
            </a:extLst>
          </p:cNvPr>
          <p:cNvSpPr/>
          <p:nvPr/>
        </p:nvSpPr>
        <p:spPr>
          <a:xfrm>
            <a:off x="2944075" y="5396196"/>
            <a:ext cx="6575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¡Hasta la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próxima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0CF811-63D6-A8A9-4071-CAC96E2E60D2}"/>
              </a:ext>
            </a:extLst>
          </p:cNvPr>
          <p:cNvSpPr/>
          <p:nvPr/>
        </p:nvSpPr>
        <p:spPr>
          <a:xfrm>
            <a:off x="6834443" y="472586"/>
            <a:ext cx="5357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LeftFacing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4"/>
                </a:solidFill>
              </a:rPr>
              <a:t>¡Hasta la vista! 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E665E9-32FB-BBE6-D5F1-C96A498A456C}"/>
              </a:ext>
            </a:extLst>
          </p:cNvPr>
          <p:cNvSpPr/>
          <p:nvPr/>
        </p:nvSpPr>
        <p:spPr>
          <a:xfrm>
            <a:off x="-160964" y="621940"/>
            <a:ext cx="4854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¡Hasta pronto!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C8C146-303B-9DB5-F073-D3DD69CB8FCA}"/>
              </a:ext>
            </a:extLst>
          </p:cNvPr>
          <p:cNvSpPr/>
          <p:nvPr/>
        </p:nvSpPr>
        <p:spPr>
          <a:xfrm>
            <a:off x="7585283" y="4209122"/>
            <a:ext cx="4257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¡Nos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vemos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686DC8-8369-C7B6-8EA1-442A69AE79B5}"/>
              </a:ext>
            </a:extLst>
          </p:cNvPr>
          <p:cNvSpPr/>
          <p:nvPr/>
        </p:nvSpPr>
        <p:spPr>
          <a:xfrm>
            <a:off x="86269" y="3945378"/>
            <a:ext cx="626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¡Que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te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vaya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bien!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24DA20-A5D8-034C-749C-52EE67AEE58D}"/>
              </a:ext>
            </a:extLst>
          </p:cNvPr>
          <p:cNvSpPr/>
          <p:nvPr/>
        </p:nvSpPr>
        <p:spPr>
          <a:xfrm>
            <a:off x="4428524" y="1395916"/>
            <a:ext cx="3334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¡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Cuídate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!</a:t>
            </a:r>
          </a:p>
        </p:txBody>
      </p:sp>
      <p:pic>
        <p:nvPicPr>
          <p:cNvPr id="11" name="Picture 2" descr="Diseño plano jóvenes agitando colección de mano">
            <a:extLst>
              <a:ext uri="{FF2B5EF4-FFF2-40B4-BE49-F238E27FC236}">
                <a16:creationId xmlns:a16="http://schemas.microsoft.com/office/drawing/2014/main" id="{E9BBEE8E-D2FF-1AA5-7791-E68E36201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10" b="73022" l="4865" r="98108">
                        <a14:foregroundMark x1="13514" y1="53144" x2="13514" y2="53144"/>
                        <a14:foregroundMark x1="10811" y1="37931" x2="10811" y2="37931"/>
                        <a14:foregroundMark x1="4865" y1="56795" x2="4865" y2="56795"/>
                        <a14:foregroundMark x1="23784" y1="39148" x2="23784" y2="39148"/>
                        <a14:foregroundMark x1="5676" y1="64097" x2="5676" y2="64097"/>
                        <a14:foregroundMark x1="11757" y1="70994" x2="11757" y2="70994"/>
                        <a14:foregroundMark x1="35541" y1="35091" x2="35541" y2="35091"/>
                        <a14:foregroundMark x1="35270" y1="70791" x2="35270" y2="70791"/>
                        <a14:foregroundMark x1="37973" y1="59635" x2="34865" y2="42799"/>
                        <a14:foregroundMark x1="36216" y1="72211" x2="33784" y2="73225"/>
                        <a14:foregroundMark x1="81351" y1="65517" x2="80405" y2="33266"/>
                        <a14:foregroundMark x1="91486" y1="53753" x2="92458" y2="53217"/>
                        <a14:foregroundMark x1="74730" y1="63286" x2="74459" y2="61055"/>
                        <a14:foregroundMark x1="23514" y1="44219" x2="24054" y2="33874"/>
                        <a14:foregroundMark x1="28919" y1="28398" x2="29595" y2="23327"/>
                        <a14:foregroundMark x1="95317" y1="46263" x2="95135" y2="45030"/>
                        <a14:foregroundMark x1="75000" y1="72211" x2="75000" y2="67343"/>
                        <a14:backgroundMark x1="98243" y1="47870" x2="95405" y2="52333"/>
                        <a14:backgroundMark x1="95811" y1="51927" x2="94189" y2="549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3" b="32405"/>
          <a:stretch/>
        </p:blipFill>
        <p:spPr bwMode="auto">
          <a:xfrm>
            <a:off x="3925907" y="2334144"/>
            <a:ext cx="4853385" cy="162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80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BC329-9D3F-97BC-04AB-4F72267DC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/>
              <a:t>¡A romper el hielo! </a:t>
            </a:r>
            <a:r>
              <a:rPr lang="es-GT" dirty="0" err="1"/>
              <a:t>Icebreaker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68E7E-7262-6FBD-3174-FC64DFC82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129" y="546672"/>
            <a:ext cx="6252633" cy="5414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Please tell us:</a:t>
            </a:r>
          </a:p>
          <a:p>
            <a:pPr marL="0" indent="0">
              <a:buNone/>
            </a:pPr>
            <a:endParaRPr lang="en-US" sz="40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¿Cómo te llamas?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your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name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es-MX" sz="40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¿Cómo estás?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are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¿De dónde eres?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Where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are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from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es-MX" sz="40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GT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¿Qué te motivó a inscribirte a esta clase? </a:t>
            </a:r>
            <a:r>
              <a:rPr lang="es-GT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</a:t>
            </a:r>
            <a:r>
              <a:rPr lang="es-GT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GT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motivated</a:t>
            </a:r>
            <a:r>
              <a:rPr lang="es-GT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GT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</a:t>
            </a:r>
            <a:r>
              <a:rPr lang="es-GT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GT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</a:t>
            </a:r>
            <a:r>
              <a:rPr lang="es-GT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GT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join</a:t>
            </a:r>
            <a:r>
              <a:rPr lang="es-GT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GT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</a:t>
            </a:r>
            <a:r>
              <a:rPr lang="es-GT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GT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class</a:t>
            </a:r>
            <a:r>
              <a:rPr lang="es-GT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09562-A3A4-7395-4DAD-61BD54A0D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456992"/>
            <a:ext cx="3547533" cy="360031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2" name="Picture 4" descr="Amigos de diseño plano mirando hacia arriba">
            <a:extLst>
              <a:ext uri="{FF2B5EF4-FFF2-40B4-BE49-F238E27FC236}">
                <a16:creationId xmlns:a16="http://schemas.microsoft.com/office/drawing/2014/main" id="{50EE80AB-66DC-67CE-95CD-BE720AE23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2456992"/>
            <a:ext cx="3547533" cy="360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9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75D5D-C4C9-FD99-375F-D1094779F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2C7DE-9EF7-D893-58C0-94F49BB2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/>
              <a:t>¡A romper el hielo! </a:t>
            </a:r>
            <a:r>
              <a:rPr lang="es-GT" dirty="0" err="1"/>
              <a:t>Icebreaker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B2AE9-45AA-20F5-4D9C-974D7D21F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3298" y="255588"/>
            <a:ext cx="6252633" cy="5414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 llamo_____.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My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name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_________.</a:t>
            </a:r>
            <a:endParaRPr lang="es-MX" sz="40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Estoy________. </a:t>
            </a:r>
            <a:r>
              <a:rPr lang="es-MX" sz="14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(bien, mal, más o menos)</a:t>
            </a:r>
          </a:p>
          <a:p>
            <a:pPr marL="0" indent="0">
              <a:buNone/>
            </a:pPr>
            <a:r>
              <a:rPr lang="es-MX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I am ________. (</a:t>
            </a:r>
            <a:r>
              <a:rPr lang="es-MX" sz="12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good</a:t>
            </a:r>
            <a:r>
              <a:rPr lang="es-MX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s-MX" sz="12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bad</a:t>
            </a:r>
            <a:r>
              <a:rPr lang="es-MX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s-MX" sz="12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okay</a:t>
            </a:r>
            <a:r>
              <a:rPr lang="es-MX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so so)</a:t>
            </a:r>
            <a:endParaRPr lang="es-MX" sz="12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GT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Soy de _____. </a:t>
            </a:r>
            <a:r>
              <a:rPr lang="es-GT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am </a:t>
            </a:r>
            <a:r>
              <a:rPr lang="es-GT" sz="12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from</a:t>
            </a:r>
            <a:r>
              <a:rPr lang="es-GT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______.</a:t>
            </a:r>
            <a:endParaRPr lang="es-GT" sz="12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GT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Estoy en esta clase porque_____. </a:t>
            </a:r>
            <a:r>
              <a:rPr lang="es-GT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</a:t>
            </a:r>
            <a:r>
              <a:rPr lang="es-GT" sz="12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joined</a:t>
            </a:r>
            <a:r>
              <a:rPr lang="es-GT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GT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</a:t>
            </a:r>
            <a:r>
              <a:rPr lang="es-GT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GT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class</a:t>
            </a:r>
            <a:r>
              <a:rPr lang="es-GT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GT" sz="12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because</a:t>
            </a:r>
            <a:r>
              <a:rPr lang="es-GT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___________.</a:t>
            </a:r>
            <a:endParaRPr lang="es-GT" sz="12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C57A5-C7DA-997C-CB50-35236DC4F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523744"/>
            <a:ext cx="3547533" cy="3456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8" name="Picture 6" descr="Hola - Hello - Olá - Salut - Hallo by ...">
            <a:extLst>
              <a:ext uri="{FF2B5EF4-FFF2-40B4-BE49-F238E27FC236}">
                <a16:creationId xmlns:a16="http://schemas.microsoft.com/office/drawing/2014/main" id="{BC28B6EE-6705-691B-D5A3-9DA5CBC6B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2523744"/>
            <a:ext cx="3547533" cy="345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71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3ABC0-266F-97DA-7B95-F8D5077BC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TÚ vs USTED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AAF1D-908A-668B-7E68-25A25868D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360" y="2191956"/>
            <a:ext cx="5189857" cy="576262"/>
          </a:xfrm>
        </p:spPr>
        <p:txBody>
          <a:bodyPr/>
          <a:lstStyle/>
          <a:p>
            <a:r>
              <a:rPr lang="en-US" sz="2800" b="1" dirty="0">
                <a:solidFill>
                  <a:srgbClr val="FF00FF"/>
                </a:solidFill>
              </a:rPr>
              <a:t>Tú (you informal)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BB8A6A-2BFF-445E-ABF6-E82036336C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b="1" dirty="0"/>
              <a:t>A person you know well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b="1" dirty="0"/>
              <a:t>Family/Kids/Friends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b="1" dirty="0"/>
              <a:t>People your same 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C50946-6A6B-8FF9-F79F-078A0E98A0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95656" y="2199894"/>
            <a:ext cx="5194583" cy="576262"/>
          </a:xfrm>
        </p:spPr>
        <p:txBody>
          <a:bodyPr/>
          <a:lstStyle/>
          <a:p>
            <a:r>
              <a:rPr lang="en-US" sz="2800" b="1" dirty="0" err="1">
                <a:solidFill>
                  <a:srgbClr val="FF00FF"/>
                </a:solidFill>
              </a:rPr>
              <a:t>Usted</a:t>
            </a:r>
            <a:r>
              <a:rPr lang="en-US" sz="2800" b="1" dirty="0">
                <a:solidFill>
                  <a:srgbClr val="FF00FF"/>
                </a:solidFill>
              </a:rPr>
              <a:t> (you formal)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915C82-E046-5DF8-09B2-74377EFA626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b="1" dirty="0"/>
              <a:t>Authority figures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b="1" dirty="0"/>
              <a:t>Show respect</a:t>
            </a:r>
            <a:r>
              <a:rPr lang="en-US" sz="2200" dirty="0"/>
              <a:t> (your doctor, a priest, your boss, etc.)</a:t>
            </a:r>
            <a:endParaRPr lang="en-US" sz="2200" b="1" dirty="0"/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b="1" dirty="0"/>
              <a:t>People older than you</a:t>
            </a:r>
          </a:p>
          <a:p>
            <a:pPr marL="0" indent="0">
              <a:buNone/>
            </a:pPr>
            <a:endParaRPr lang="en-US" sz="2400" b="1" dirty="0"/>
          </a:p>
          <a:p>
            <a:endParaRPr lang="en-US" dirty="0"/>
          </a:p>
        </p:txBody>
      </p:sp>
      <p:pic>
        <p:nvPicPr>
          <p:cNvPr id="10" name="Picture 9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9B9E136B-B26B-D0E4-7410-778BA7CE1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23656" y="4478318"/>
            <a:ext cx="4572000" cy="1778000"/>
          </a:xfrm>
          <a:prstGeom prst="rect">
            <a:avLst/>
          </a:prstGeom>
        </p:spPr>
      </p:pic>
      <p:pic>
        <p:nvPicPr>
          <p:cNvPr id="13" name="Picture 12" descr="A person standing in front of a chalkboard&#10;&#10;Description automatically generated with medium confidence">
            <a:extLst>
              <a:ext uri="{FF2B5EF4-FFF2-40B4-BE49-F238E27FC236}">
                <a16:creationId xmlns:a16="http://schemas.microsoft.com/office/drawing/2014/main" id="{65272BA3-ECB1-538C-25C1-FAF30BA835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422250" y="4478318"/>
            <a:ext cx="2572142" cy="169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7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D0FC6-8B52-7513-1274-3F4ACB45F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770D7-8577-225A-1932-92E7695B82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3479" y="3165987"/>
            <a:ext cx="4452922" cy="3528979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s-ES" sz="2400" b="1" dirty="0"/>
              <a:t>¿</a:t>
            </a:r>
            <a:r>
              <a:rPr lang="es-ES" sz="2000" b="1" dirty="0"/>
              <a:t>Qué tal?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1800" b="1" i="1" dirty="0" err="1"/>
              <a:t>How</a:t>
            </a:r>
            <a:r>
              <a:rPr lang="es-ES" sz="1800" b="1" i="1" dirty="0"/>
              <a:t> are </a:t>
            </a:r>
            <a:r>
              <a:rPr lang="es-ES" sz="1800" b="1" i="1" dirty="0" err="1"/>
              <a:t>you</a:t>
            </a:r>
            <a:r>
              <a:rPr lang="es-ES" sz="1800" b="1" i="1" dirty="0"/>
              <a:t>? (informal)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s-ES" sz="1800" b="1" i="1" dirty="0"/>
          </a:p>
          <a:p>
            <a:pPr>
              <a:buFont typeface="Courier New" panose="02070309020205020404" pitchFamily="49" charset="0"/>
              <a:buChar char="o"/>
            </a:pPr>
            <a:r>
              <a:rPr lang="es-ES" sz="2000" b="1" dirty="0"/>
              <a:t>¿Cómo estás?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1800" b="1" i="1" dirty="0"/>
              <a:t>How are </a:t>
            </a:r>
            <a:r>
              <a:rPr lang="es-ES" sz="1800" b="1" i="1" dirty="0" err="1"/>
              <a:t>you</a:t>
            </a:r>
            <a:r>
              <a:rPr lang="es-ES" sz="1800" b="1" i="1" dirty="0"/>
              <a:t>? (informal)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s-ES" sz="1800" b="1" i="1" dirty="0"/>
          </a:p>
          <a:p>
            <a:pPr>
              <a:buFont typeface="Courier New" panose="02070309020205020404" pitchFamily="49" charset="0"/>
              <a:buChar char="o"/>
            </a:pPr>
            <a:r>
              <a:rPr lang="es-ES" sz="2000" b="1" dirty="0"/>
              <a:t>¿Cómo está </a:t>
            </a:r>
            <a:r>
              <a:rPr lang="es-ES" sz="2000" b="1" dirty="0">
                <a:solidFill>
                  <a:srgbClr val="FF00FF"/>
                </a:solidFill>
              </a:rPr>
              <a:t>usted</a:t>
            </a:r>
            <a:r>
              <a:rPr lang="es-ES" sz="2000" b="1" dirty="0"/>
              <a:t>?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1800" b="1" i="1" dirty="0" err="1"/>
              <a:t>How</a:t>
            </a:r>
            <a:r>
              <a:rPr lang="es-ES" sz="1800" b="1" i="1" dirty="0"/>
              <a:t> are </a:t>
            </a:r>
            <a:r>
              <a:rPr lang="es-ES" sz="1800" b="1" i="1" dirty="0" err="1"/>
              <a:t>you</a:t>
            </a:r>
            <a:r>
              <a:rPr lang="es-ES" sz="1800" b="1" i="1" dirty="0"/>
              <a:t>? (formal) </a:t>
            </a:r>
            <a:endParaRPr lang="es-ES" sz="1800" b="1" dirty="0"/>
          </a:p>
          <a:p>
            <a:pPr lvl="1">
              <a:buFont typeface="Wingdings" panose="05000000000000000000" pitchFamily="2" charset="2"/>
              <a:buChar char="Ø"/>
            </a:pPr>
            <a:endParaRPr lang="es-ES" sz="3800" b="1" dirty="0"/>
          </a:p>
          <a:p>
            <a:pPr lvl="1">
              <a:buFont typeface="Wingdings" panose="05000000000000000000" pitchFamily="2" charset="2"/>
              <a:buChar char="Ø"/>
            </a:pPr>
            <a:endParaRPr lang="es-ES" sz="2200" b="1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11ED2-3EEC-55CE-6158-8D3A5F796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78013" y="2345921"/>
            <a:ext cx="5948516" cy="387789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s-ES" sz="2000" b="1" dirty="0">
                <a:solidFill>
                  <a:srgbClr val="FF00FF"/>
                </a:solidFill>
              </a:rPr>
              <a:t>Estoy</a:t>
            </a:r>
            <a:r>
              <a:rPr lang="es-ES" sz="2000" b="1" dirty="0"/>
              <a:t> (bien, mal, más o menos).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000" b="1" dirty="0"/>
              <a:t>I’m (fine, bad, more or </a:t>
            </a:r>
            <a:r>
              <a:rPr lang="es-ES" sz="2000" b="1" dirty="0" err="1"/>
              <a:t>less</a:t>
            </a:r>
            <a:r>
              <a:rPr lang="es-ES" sz="2000" b="1" dirty="0"/>
              <a:t>)</a:t>
            </a:r>
          </a:p>
          <a:p>
            <a:pPr marL="457200" lvl="1" indent="0">
              <a:buNone/>
            </a:pPr>
            <a:endParaRPr lang="es-ES" sz="2000" b="1" dirty="0"/>
          </a:p>
          <a:p>
            <a:pPr marL="457200" lvl="1" indent="0">
              <a:buNone/>
            </a:pPr>
            <a:r>
              <a:rPr lang="es-ES" sz="1800" b="1" dirty="0" err="1"/>
              <a:t>You</a:t>
            </a:r>
            <a:r>
              <a:rPr lang="es-ES" sz="1800" b="1" dirty="0"/>
              <a:t> can </a:t>
            </a:r>
            <a:r>
              <a:rPr lang="es-ES" sz="1800" b="1" dirty="0" err="1"/>
              <a:t>add</a:t>
            </a:r>
            <a:r>
              <a:rPr lang="es-ES" sz="1800" b="1" dirty="0"/>
              <a:t> </a:t>
            </a:r>
            <a:r>
              <a:rPr lang="es-ES" sz="1800" b="1" i="1" dirty="0"/>
              <a:t>gracias</a:t>
            </a:r>
            <a:r>
              <a:rPr lang="es-ES" sz="1800" b="1" dirty="0"/>
              <a:t> as a </a:t>
            </a:r>
            <a:r>
              <a:rPr lang="es-ES" sz="1800" b="1" dirty="0" err="1"/>
              <a:t>form</a:t>
            </a:r>
            <a:r>
              <a:rPr lang="es-ES" sz="1800" b="1" dirty="0"/>
              <a:t> </a:t>
            </a:r>
            <a:r>
              <a:rPr lang="es-ES" sz="1800" b="1" dirty="0" err="1"/>
              <a:t>of</a:t>
            </a:r>
            <a:r>
              <a:rPr lang="es-ES" sz="1800" b="1" dirty="0"/>
              <a:t> </a:t>
            </a:r>
            <a:r>
              <a:rPr lang="es-ES" sz="1800" b="1" dirty="0" err="1"/>
              <a:t>courtesy</a:t>
            </a:r>
            <a:r>
              <a:rPr lang="es-ES" sz="1800" b="1" dirty="0"/>
              <a:t>, </a:t>
            </a:r>
            <a:r>
              <a:rPr lang="es-ES" sz="1800" b="1" dirty="0" err="1"/>
              <a:t>especially</a:t>
            </a:r>
            <a:r>
              <a:rPr lang="es-ES" sz="1800" b="1" dirty="0"/>
              <a:t> </a:t>
            </a:r>
            <a:r>
              <a:rPr lang="es-ES" sz="1800" b="1" dirty="0" err="1"/>
              <a:t>if</a:t>
            </a:r>
            <a:r>
              <a:rPr lang="es-ES" sz="1800" b="1" dirty="0"/>
              <a:t> </a:t>
            </a:r>
            <a:r>
              <a:rPr lang="es-ES" sz="1800" b="1" dirty="0" err="1"/>
              <a:t>you</a:t>
            </a:r>
            <a:r>
              <a:rPr lang="es-ES" sz="1800" b="1" dirty="0"/>
              <a:t> are in a formal </a:t>
            </a:r>
            <a:r>
              <a:rPr lang="es-ES" sz="1800" b="1" dirty="0" err="1"/>
              <a:t>situation</a:t>
            </a:r>
            <a:r>
              <a:rPr lang="es-ES" sz="1800" b="1" dirty="0"/>
              <a:t>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2000" b="1" dirty="0">
                <a:solidFill>
                  <a:srgbClr val="FF00FF"/>
                </a:solidFill>
              </a:rPr>
              <a:t>Estoy</a:t>
            </a:r>
            <a:r>
              <a:rPr lang="es-ES" sz="2000" b="1" dirty="0"/>
              <a:t> bien, gracias.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000" b="1" dirty="0" err="1"/>
              <a:t>I’m</a:t>
            </a:r>
            <a:r>
              <a:rPr lang="es-ES" sz="2000" b="1" dirty="0"/>
              <a:t> fine, </a:t>
            </a:r>
            <a:r>
              <a:rPr lang="es-ES" sz="2000" b="1" dirty="0" err="1"/>
              <a:t>thank</a:t>
            </a:r>
            <a:r>
              <a:rPr lang="es-ES" sz="2000" b="1" dirty="0"/>
              <a:t> </a:t>
            </a:r>
            <a:r>
              <a:rPr lang="es-ES" sz="2000" b="1" dirty="0" err="1"/>
              <a:t>you</a:t>
            </a:r>
            <a:r>
              <a:rPr lang="es-ES" sz="2000" b="1" dirty="0"/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4360DBE-6D59-9680-20E1-54EBB443FFCC}"/>
              </a:ext>
            </a:extLst>
          </p:cNvPr>
          <p:cNvSpPr txBox="1">
            <a:spLocks/>
          </p:cNvSpPr>
          <p:nvPr/>
        </p:nvSpPr>
        <p:spPr>
          <a:xfrm>
            <a:off x="405441" y="404056"/>
            <a:ext cx="12120114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dirty="0"/>
              <a:t>INTRODUCTORY QUESTIONS</a:t>
            </a:r>
          </a:p>
        </p:txBody>
      </p:sp>
      <p:pic>
        <p:nvPicPr>
          <p:cNvPr id="2" name="Picture 2" descr="Colección de personas agitando la mano">
            <a:extLst>
              <a:ext uri="{FF2B5EF4-FFF2-40B4-BE49-F238E27FC236}">
                <a16:creationId xmlns:a16="http://schemas.microsoft.com/office/drawing/2014/main" id="{62C9434F-929F-6009-2DD4-D45EF423A3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5" t="5892" r="4755" b="50000"/>
          <a:stretch/>
        </p:blipFill>
        <p:spPr bwMode="auto">
          <a:xfrm>
            <a:off x="10014861" y="556982"/>
            <a:ext cx="1661970" cy="84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6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00A9D-3101-4E58-096A-B0B1DDCDD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002" y="2432599"/>
            <a:ext cx="5807108" cy="4021345"/>
          </a:xfrm>
        </p:spPr>
        <p:txBody>
          <a:bodyPr>
            <a:normAutofit fontScale="77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s-ES" sz="2400" b="1" dirty="0"/>
              <a:t>¿Cuántos años tienes? (informal)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2400" b="1" dirty="0"/>
              <a:t>¿Cuántos años tiene </a:t>
            </a:r>
            <a:r>
              <a:rPr lang="es-ES" sz="2400" b="1" dirty="0">
                <a:solidFill>
                  <a:srgbClr val="FF00FF"/>
                </a:solidFill>
              </a:rPr>
              <a:t>usted</a:t>
            </a:r>
            <a:r>
              <a:rPr lang="es-ES" sz="2400" b="1" dirty="0"/>
              <a:t>? (formal)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200" b="1" i="1" dirty="0" err="1"/>
              <a:t>How</a:t>
            </a:r>
            <a:r>
              <a:rPr lang="es-ES" sz="2200" b="1" i="1" dirty="0"/>
              <a:t> old are </a:t>
            </a:r>
            <a:r>
              <a:rPr lang="es-ES" sz="2200" b="1" i="1" dirty="0" err="1"/>
              <a:t>you</a:t>
            </a:r>
            <a:r>
              <a:rPr lang="es-ES" sz="2200" b="1" i="1" dirty="0"/>
              <a:t>?</a:t>
            </a:r>
          </a:p>
          <a:p>
            <a:pPr marL="457200" lvl="1" indent="0">
              <a:buNone/>
            </a:pPr>
            <a:endParaRPr lang="es-ES" sz="2200" b="1" i="1" dirty="0"/>
          </a:p>
          <a:p>
            <a:pPr>
              <a:buFont typeface="Courier New" panose="02070309020205020404" pitchFamily="49" charset="0"/>
              <a:buChar char="o"/>
            </a:pPr>
            <a:r>
              <a:rPr lang="es-ES" sz="2400" b="1" dirty="0"/>
              <a:t>¿Dónde vives? (informal)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2400" b="1" dirty="0"/>
              <a:t>¿Dónde vives </a:t>
            </a:r>
            <a:r>
              <a:rPr lang="es-ES" sz="2400" b="1" dirty="0">
                <a:solidFill>
                  <a:srgbClr val="FF00FF"/>
                </a:solidFill>
              </a:rPr>
              <a:t>usted</a:t>
            </a:r>
            <a:r>
              <a:rPr lang="es-ES" sz="2400" b="1" dirty="0"/>
              <a:t>? (formal)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200" b="1" i="1" dirty="0" err="1"/>
              <a:t>Where</a:t>
            </a:r>
            <a:r>
              <a:rPr lang="es-ES" sz="2200" b="1" i="1" dirty="0"/>
              <a:t> do you </a:t>
            </a:r>
            <a:r>
              <a:rPr lang="es-ES" sz="2200" b="1" i="1" dirty="0" err="1"/>
              <a:t>live</a:t>
            </a:r>
            <a:r>
              <a:rPr lang="es-ES" sz="2200" b="1" i="1" dirty="0"/>
              <a:t>?</a:t>
            </a:r>
          </a:p>
          <a:p>
            <a:pPr marL="457200" lvl="1" indent="0">
              <a:buNone/>
            </a:pPr>
            <a:endParaRPr lang="es-ES" sz="2200" b="1" i="1" dirty="0"/>
          </a:p>
          <a:p>
            <a:pPr>
              <a:buFont typeface="Courier New" panose="02070309020205020404" pitchFamily="49" charset="0"/>
              <a:buChar char="o"/>
            </a:pPr>
            <a:r>
              <a:rPr lang="es-ES" sz="2400" b="1" dirty="0"/>
              <a:t>¿Dónde trabajas? (informal)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2400" b="1" dirty="0"/>
              <a:t>¿Dónde trabaja </a:t>
            </a:r>
            <a:r>
              <a:rPr lang="es-ES" sz="2400" b="1" dirty="0">
                <a:solidFill>
                  <a:srgbClr val="FF00FF"/>
                </a:solidFill>
              </a:rPr>
              <a:t>usted</a:t>
            </a:r>
            <a:r>
              <a:rPr lang="es-ES" sz="2400" b="1" dirty="0"/>
              <a:t>? (informal)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200" b="1" i="1" dirty="0" err="1"/>
              <a:t>Where</a:t>
            </a:r>
            <a:r>
              <a:rPr lang="es-ES" sz="2200" b="1" i="1" dirty="0"/>
              <a:t> do you </a:t>
            </a:r>
            <a:r>
              <a:rPr lang="es-ES" sz="2200" b="1" i="1" dirty="0" err="1"/>
              <a:t>work</a:t>
            </a:r>
            <a:r>
              <a:rPr lang="es-ES" sz="2200" b="1" i="1" dirty="0"/>
              <a:t>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C37C0-24A3-CF2E-0F14-A44D15F46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6903" y="2396023"/>
            <a:ext cx="5670311" cy="3638764"/>
          </a:xfrm>
        </p:spPr>
        <p:txBody>
          <a:bodyPr>
            <a:normAutofit fontScale="77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s-ES" sz="2400" b="1" dirty="0">
                <a:solidFill>
                  <a:srgbClr val="FF00FF"/>
                </a:solidFill>
              </a:rPr>
              <a:t>Tengo </a:t>
            </a:r>
            <a:r>
              <a:rPr lang="es-ES" sz="2400" b="1" u="sng" dirty="0">
                <a:solidFill>
                  <a:srgbClr val="FF00FF"/>
                </a:solidFill>
              </a:rPr>
              <a:t>## </a:t>
            </a:r>
            <a:r>
              <a:rPr lang="es-ES" sz="2400" b="1" dirty="0">
                <a:solidFill>
                  <a:srgbClr val="FF00FF"/>
                </a:solidFill>
              </a:rPr>
              <a:t>años.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200" b="1" i="1" dirty="0"/>
              <a:t>I am </a:t>
            </a:r>
            <a:r>
              <a:rPr lang="es-ES" sz="2200" b="1" i="1" u="sng" dirty="0"/>
              <a:t>##</a:t>
            </a:r>
            <a:r>
              <a:rPr lang="es-ES" sz="2200" b="1" i="1" dirty="0"/>
              <a:t> years </a:t>
            </a:r>
            <a:r>
              <a:rPr lang="es-ES" sz="2200" b="1" i="1" dirty="0" err="1"/>
              <a:t>old</a:t>
            </a:r>
            <a:r>
              <a:rPr lang="es-ES" sz="2200" b="1" i="1" dirty="0"/>
              <a:t>.</a:t>
            </a:r>
          </a:p>
          <a:p>
            <a:pPr marL="457200" lvl="1" indent="0">
              <a:buNone/>
            </a:pPr>
            <a:endParaRPr lang="es-ES" sz="2200" b="1" i="1" dirty="0"/>
          </a:p>
          <a:p>
            <a:pPr>
              <a:buFont typeface="Courier New" panose="02070309020205020404" pitchFamily="49" charset="0"/>
              <a:buChar char="o"/>
            </a:pPr>
            <a:r>
              <a:rPr lang="es-ES" sz="2400" b="1" dirty="0">
                <a:solidFill>
                  <a:srgbClr val="FF00FF"/>
                </a:solidFill>
              </a:rPr>
              <a:t>Yo vivo en …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200" b="1" i="1" dirty="0"/>
              <a:t>I live in …</a:t>
            </a:r>
          </a:p>
          <a:p>
            <a:pPr marL="457200" lvl="1" indent="0">
              <a:buNone/>
            </a:pPr>
            <a:endParaRPr lang="es-ES" sz="2200" b="1" i="1" dirty="0"/>
          </a:p>
          <a:p>
            <a:pPr>
              <a:buFont typeface="Courier New" panose="02070309020205020404" pitchFamily="49" charset="0"/>
              <a:buChar char="o"/>
            </a:pPr>
            <a:r>
              <a:rPr lang="es-ES" sz="2400" b="1" dirty="0">
                <a:solidFill>
                  <a:srgbClr val="FF00FF"/>
                </a:solidFill>
              </a:rPr>
              <a:t>Yo trabajo en  …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200" b="1" i="1" dirty="0"/>
              <a:t>I work in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156259-80B7-E717-1DD3-DFA2F73E5CB1}"/>
              </a:ext>
            </a:extLst>
          </p:cNvPr>
          <p:cNvSpPr txBox="1">
            <a:spLocks/>
          </p:cNvSpPr>
          <p:nvPr/>
        </p:nvSpPr>
        <p:spPr>
          <a:xfrm>
            <a:off x="405441" y="404056"/>
            <a:ext cx="12120114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dirty="0"/>
              <a:t>INTRODUCTORY QUESTIONS</a:t>
            </a:r>
          </a:p>
        </p:txBody>
      </p:sp>
      <p:pic>
        <p:nvPicPr>
          <p:cNvPr id="5" name="Picture 2" descr="Colección de personas agitando la mano">
            <a:extLst>
              <a:ext uri="{FF2B5EF4-FFF2-40B4-BE49-F238E27FC236}">
                <a16:creationId xmlns:a16="http://schemas.microsoft.com/office/drawing/2014/main" id="{68AE7D6F-EE52-9D48-E7A6-3E75BB7112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5" t="5892" r="4755" b="50000"/>
          <a:stretch/>
        </p:blipFill>
        <p:spPr bwMode="auto">
          <a:xfrm>
            <a:off x="10124589" y="583108"/>
            <a:ext cx="1661970" cy="84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95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2B9AC-9B21-38E1-A2B1-C2EF37F6C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B47F9-D368-1D41-622F-2A93E909F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21" y="68879"/>
            <a:ext cx="3856990" cy="1618396"/>
          </a:xfrm>
        </p:spPr>
        <p:txBody>
          <a:bodyPr/>
          <a:lstStyle/>
          <a:p>
            <a:pPr algn="ctr"/>
            <a:r>
              <a:rPr lang="es-GT" sz="3000" dirty="0"/>
              <a:t>¡PRACTIQUEMOS!</a:t>
            </a:r>
            <a:r>
              <a:rPr lang="es-GT" sz="3600" dirty="0"/>
              <a:t> </a:t>
            </a:r>
            <a:r>
              <a:rPr lang="es-GT" dirty="0" err="1"/>
              <a:t>Written</a:t>
            </a:r>
            <a:r>
              <a:rPr lang="es-GT" dirty="0"/>
              <a:t> </a:t>
            </a:r>
            <a:r>
              <a:rPr lang="es-GT" dirty="0" err="1"/>
              <a:t>practice</a:t>
            </a:r>
            <a:r>
              <a:rPr lang="es-GT" dirty="0"/>
              <a:t>.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7391F-BFF3-3764-B32E-CBB1EFD33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523744"/>
            <a:ext cx="3547533" cy="3456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 descr="Ilustración de icono de dibujos animados de lápiz y papel. Concepto de icono de objeto de educación aislado. Estilo de dibujos animados plana">
            <a:extLst>
              <a:ext uri="{FF2B5EF4-FFF2-40B4-BE49-F238E27FC236}">
                <a16:creationId xmlns:a16="http://schemas.microsoft.com/office/drawing/2014/main" id="{C425B46B-3C69-3F9A-22A1-AE1DA61A7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2523744"/>
            <a:ext cx="3547533" cy="345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215253-8FD1-5A46-5D7A-6CA39C18F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323" y="1505394"/>
            <a:ext cx="6599059" cy="345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8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DB2E7-C162-732C-AEBB-530424488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SALUDOS Y DESPEDIDAS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00A9D-3101-4E58-096A-B0B1DDCDD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4760453" cy="39267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SALUDOS</a:t>
            </a:r>
          </a:p>
          <a:p>
            <a:r>
              <a:rPr lang="en-US" sz="2000" b="1" dirty="0"/>
              <a:t>buenos días</a:t>
            </a:r>
          </a:p>
          <a:p>
            <a:r>
              <a:rPr lang="en-US" sz="2000" b="1" dirty="0" err="1"/>
              <a:t>buenas</a:t>
            </a:r>
            <a:r>
              <a:rPr lang="en-US" sz="2000" b="1" dirty="0"/>
              <a:t> </a:t>
            </a:r>
            <a:r>
              <a:rPr lang="en-US" sz="2000" b="1" dirty="0" err="1"/>
              <a:t>tardes</a:t>
            </a:r>
            <a:endParaRPr lang="en-US" sz="2000" b="1" dirty="0"/>
          </a:p>
          <a:p>
            <a:r>
              <a:rPr lang="en-US" sz="2000" b="1" dirty="0" err="1"/>
              <a:t>buenas</a:t>
            </a:r>
            <a:r>
              <a:rPr lang="en-US" sz="2000" b="1" dirty="0"/>
              <a:t> </a:t>
            </a:r>
            <a:r>
              <a:rPr lang="en-US" sz="2000" b="1" dirty="0" err="1"/>
              <a:t>noches</a:t>
            </a:r>
            <a:endParaRPr lang="en-US" sz="2000" b="1" dirty="0"/>
          </a:p>
          <a:p>
            <a:endParaRPr lang="en-US" sz="2000" b="1" dirty="0"/>
          </a:p>
          <a:p>
            <a:pPr marL="0" indent="0">
              <a:buNone/>
            </a:pPr>
            <a:r>
              <a:rPr lang="en-US" sz="2000" b="1" dirty="0">
                <a:solidFill>
                  <a:srgbClr val="FF00FF"/>
                </a:solidFill>
              </a:rPr>
              <a:t>DESPEDIDAS</a:t>
            </a:r>
          </a:p>
          <a:p>
            <a:r>
              <a:rPr lang="en-US" sz="2000" b="1" dirty="0"/>
              <a:t>hasta luego</a:t>
            </a:r>
          </a:p>
          <a:p>
            <a:r>
              <a:rPr lang="en-US" sz="2000" b="1" dirty="0"/>
              <a:t>hasta </a:t>
            </a:r>
            <a:r>
              <a:rPr lang="en-US" sz="2000" b="1" dirty="0" err="1"/>
              <a:t>mañana</a:t>
            </a:r>
            <a:endParaRPr lang="en-US" sz="2000" b="1" dirty="0"/>
          </a:p>
          <a:p>
            <a:r>
              <a:rPr lang="en-US" sz="2000" b="1" dirty="0"/>
              <a:t>hasta pronto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C37C0-24A3-CF2E-0F14-A44D15F46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1687" y="2222287"/>
            <a:ext cx="5670311" cy="39267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GT" sz="2000" b="1" dirty="0"/>
              <a:t>GREETINGS </a:t>
            </a:r>
          </a:p>
          <a:p>
            <a:r>
              <a:rPr lang="es-GT" sz="2000" b="1" dirty="0" err="1"/>
              <a:t>good</a:t>
            </a:r>
            <a:r>
              <a:rPr lang="es-GT" sz="2000" b="1" dirty="0"/>
              <a:t> </a:t>
            </a:r>
            <a:r>
              <a:rPr lang="es-GT" sz="2000" b="1" dirty="0" err="1"/>
              <a:t>morning</a:t>
            </a:r>
            <a:endParaRPr lang="es-GT" sz="2000" b="1" dirty="0"/>
          </a:p>
          <a:p>
            <a:r>
              <a:rPr lang="es-GT" sz="2000" b="1" dirty="0" err="1"/>
              <a:t>good</a:t>
            </a:r>
            <a:r>
              <a:rPr lang="es-GT" sz="2000" b="1" dirty="0"/>
              <a:t> </a:t>
            </a:r>
            <a:r>
              <a:rPr lang="es-GT" sz="2000" b="1" dirty="0" err="1"/>
              <a:t>afternoon</a:t>
            </a:r>
            <a:endParaRPr lang="es-GT" sz="2000" b="1" dirty="0"/>
          </a:p>
          <a:p>
            <a:r>
              <a:rPr lang="es-GT" sz="2000" b="1" dirty="0" err="1"/>
              <a:t>good</a:t>
            </a:r>
            <a:r>
              <a:rPr lang="es-GT" sz="2000" b="1" dirty="0"/>
              <a:t> </a:t>
            </a:r>
            <a:r>
              <a:rPr lang="es-GT" sz="2000" b="1" dirty="0" err="1"/>
              <a:t>evening</a:t>
            </a:r>
            <a:r>
              <a:rPr lang="es-GT" sz="2000" b="1" dirty="0"/>
              <a:t> /</a:t>
            </a:r>
            <a:r>
              <a:rPr lang="es-GT" sz="2000" b="1" dirty="0" err="1"/>
              <a:t>good</a:t>
            </a:r>
            <a:r>
              <a:rPr lang="es-GT" sz="2000" b="1" dirty="0"/>
              <a:t> </a:t>
            </a:r>
            <a:r>
              <a:rPr lang="es-GT" sz="2000" b="1" dirty="0" err="1"/>
              <a:t>night</a:t>
            </a:r>
            <a:endParaRPr lang="es-GT" sz="2000" b="1" dirty="0"/>
          </a:p>
          <a:p>
            <a:endParaRPr lang="es-GT" sz="2000" b="1" dirty="0"/>
          </a:p>
          <a:p>
            <a:pPr marL="0" indent="0">
              <a:buNone/>
            </a:pPr>
            <a:r>
              <a:rPr lang="es-GT" sz="2000" b="1" dirty="0">
                <a:solidFill>
                  <a:srgbClr val="FF00FF"/>
                </a:solidFill>
              </a:rPr>
              <a:t>GOODBYES</a:t>
            </a:r>
          </a:p>
          <a:p>
            <a:r>
              <a:rPr lang="es-GT" sz="2000" b="1" dirty="0" err="1"/>
              <a:t>until</a:t>
            </a:r>
            <a:r>
              <a:rPr lang="es-GT" sz="2000" b="1" dirty="0"/>
              <a:t> </a:t>
            </a:r>
            <a:r>
              <a:rPr lang="es-GT" sz="2000" b="1" dirty="0" err="1"/>
              <a:t>later</a:t>
            </a:r>
            <a:endParaRPr lang="es-GT" sz="2000" b="1" dirty="0"/>
          </a:p>
          <a:p>
            <a:r>
              <a:rPr lang="es-GT" sz="2000" b="1" dirty="0" err="1"/>
              <a:t>see</a:t>
            </a:r>
            <a:r>
              <a:rPr lang="es-GT" sz="2000" b="1" dirty="0"/>
              <a:t> </a:t>
            </a:r>
            <a:r>
              <a:rPr lang="es-GT" sz="2000" b="1" dirty="0" err="1"/>
              <a:t>you</a:t>
            </a:r>
            <a:r>
              <a:rPr lang="es-GT" sz="2000" b="1" dirty="0"/>
              <a:t> </a:t>
            </a:r>
            <a:r>
              <a:rPr lang="es-GT" sz="2000" b="1" dirty="0" err="1"/>
              <a:t>tomorrow</a:t>
            </a:r>
            <a:endParaRPr lang="en-US" sz="2000" b="1" dirty="0"/>
          </a:p>
          <a:p>
            <a:r>
              <a:rPr lang="en-US" sz="2000" b="1" dirty="0"/>
              <a:t>see you soon</a:t>
            </a:r>
            <a:endParaRPr lang="es-GT" sz="2000" b="1" dirty="0"/>
          </a:p>
        </p:txBody>
      </p:sp>
      <p:pic>
        <p:nvPicPr>
          <p:cNvPr id="5" name="Picture 4" descr="A grassy field with a tower in the distance&#10;&#10;Description automatically generated with low confidence">
            <a:extLst>
              <a:ext uri="{FF2B5EF4-FFF2-40B4-BE49-F238E27FC236}">
                <a16:creationId xmlns:a16="http://schemas.microsoft.com/office/drawing/2014/main" id="{E92F3823-7035-DF47-875A-60534004B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87765" y="2039259"/>
            <a:ext cx="1828800" cy="1219200"/>
          </a:xfrm>
          <a:prstGeom prst="rect">
            <a:avLst/>
          </a:prstGeom>
        </p:spPr>
      </p:pic>
      <p:pic>
        <p:nvPicPr>
          <p:cNvPr id="6" name="Picture 5" descr="A picture containing outdoor, tree, plant, sunset&#10;&#10;Description automatically generated">
            <a:extLst>
              <a:ext uri="{FF2B5EF4-FFF2-40B4-BE49-F238E27FC236}">
                <a16:creationId xmlns:a16="http://schemas.microsoft.com/office/drawing/2014/main" id="{76E34E46-F415-AE0D-EA3E-6FCC96A333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787765" y="3673009"/>
            <a:ext cx="1828800" cy="12043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4DE68A-0650-FF8C-F618-ECF383F920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787765" y="5291870"/>
            <a:ext cx="1828800" cy="134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0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B57D9-139B-1E1B-5E58-EDB805396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64" y="2111773"/>
            <a:ext cx="4382521" cy="2007789"/>
          </a:xfrm>
        </p:spPr>
        <p:txBody>
          <a:bodyPr/>
          <a:lstStyle/>
          <a:p>
            <a:pPr algn="r"/>
            <a:r>
              <a:rPr lang="es-GT" dirty="0"/>
              <a:t>¡Vamos a Conversar! </a:t>
            </a:r>
            <a:br>
              <a:rPr lang="es-GT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4DAFC-CE53-FCE7-001C-200B001973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3150" y="4119562"/>
            <a:ext cx="4880300" cy="2295525"/>
          </a:xfrm>
        </p:spPr>
        <p:txBody>
          <a:bodyPr/>
          <a:lstStyle/>
          <a:p>
            <a:pPr algn="ctr"/>
            <a:r>
              <a:rPr lang="es-GT" dirty="0" err="1"/>
              <a:t>Let’s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over</a:t>
            </a:r>
            <a:r>
              <a:rPr lang="es-GT" dirty="0"/>
              <a:t> </a:t>
            </a:r>
            <a:r>
              <a:rPr lang="es-GT" dirty="0" err="1"/>
              <a:t>the</a:t>
            </a:r>
            <a:r>
              <a:rPr lang="es-GT" dirty="0"/>
              <a:t> </a:t>
            </a:r>
            <a:r>
              <a:rPr lang="es-GT" dirty="0" err="1"/>
              <a:t>partner</a:t>
            </a:r>
            <a:r>
              <a:rPr lang="es-GT" dirty="0"/>
              <a:t> </a:t>
            </a:r>
            <a:r>
              <a:rPr lang="es-GT" dirty="0" err="1"/>
              <a:t>conversation</a:t>
            </a:r>
            <a:r>
              <a:rPr lang="es-GT" dirty="0"/>
              <a:t> </a:t>
            </a:r>
            <a:r>
              <a:rPr lang="es-GT" dirty="0" err="1"/>
              <a:t>before</a:t>
            </a:r>
            <a:r>
              <a:rPr lang="es-GT" dirty="0"/>
              <a:t> </a:t>
            </a:r>
            <a:r>
              <a:rPr lang="es-GT" dirty="0" err="1"/>
              <a:t>we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to</a:t>
            </a:r>
            <a:r>
              <a:rPr lang="es-GT" dirty="0"/>
              <a:t> </a:t>
            </a:r>
            <a:r>
              <a:rPr lang="es-GT" dirty="0" err="1"/>
              <a:t>breakout</a:t>
            </a:r>
            <a:r>
              <a:rPr lang="es-GT" dirty="0"/>
              <a:t> </a:t>
            </a:r>
            <a:r>
              <a:rPr lang="es-GT" dirty="0" err="1"/>
              <a:t>rooms</a:t>
            </a:r>
            <a:r>
              <a:rPr lang="es-GT" dirty="0"/>
              <a:t>!</a:t>
            </a:r>
            <a:endParaRPr lang="en-US" dirty="0"/>
          </a:p>
        </p:txBody>
      </p:sp>
      <p:pic>
        <p:nvPicPr>
          <p:cNvPr id="11266" name="Picture 2" descr="Amigos videollamadas en la computadora portátil">
            <a:extLst>
              <a:ext uri="{FF2B5EF4-FFF2-40B4-BE49-F238E27FC236}">
                <a16:creationId xmlns:a16="http://schemas.microsoft.com/office/drawing/2014/main" id="{40B02804-08D1-10AF-2138-996C68652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75" y="1653913"/>
            <a:ext cx="3524250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93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1831</TotalTime>
  <Words>1086</Words>
  <Application>Microsoft Office PowerPoint</Application>
  <PresentationFormat>Widescreen</PresentationFormat>
  <Paragraphs>201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Arial</vt:lpstr>
      <vt:lpstr>Century Gothic</vt:lpstr>
      <vt:lpstr>Courier New</vt:lpstr>
      <vt:lpstr>Wingdings</vt:lpstr>
      <vt:lpstr>Wingdings 2</vt:lpstr>
      <vt:lpstr>Quotable</vt:lpstr>
      <vt:lpstr>REFUERZO DE ESPAÑOL PARA PRINCIPIANTES</vt:lpstr>
      <vt:lpstr>¡A romper el hielo! Icebreaker</vt:lpstr>
      <vt:lpstr>¡A romper el hielo! Icebreaker</vt:lpstr>
      <vt:lpstr>TÚ vs USTED</vt:lpstr>
      <vt:lpstr>PowerPoint Presentation</vt:lpstr>
      <vt:lpstr>PowerPoint Presentation</vt:lpstr>
      <vt:lpstr>¡PRACTIQUEMOS! Written practice. </vt:lpstr>
      <vt:lpstr>SALUDOS Y DESPEDIDAS</vt:lpstr>
      <vt:lpstr>¡Vamos a Conversar!  </vt:lpstr>
      <vt:lpstr>PowerPoint Presentation</vt:lpstr>
      <vt:lpstr>PowerPoint Presentation</vt:lpstr>
      <vt:lpstr>WHOLE CLASS ACTIVITY!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Valeska Anderson</dc:creator>
  <cp:lastModifiedBy>Valeska Anderson</cp:lastModifiedBy>
  <cp:revision>11</cp:revision>
  <dcterms:created xsi:type="dcterms:W3CDTF">2025-05-16T13:54:40Z</dcterms:created>
  <dcterms:modified xsi:type="dcterms:W3CDTF">2025-05-23T18:03:23Z</dcterms:modified>
</cp:coreProperties>
</file>