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69" r:id="rId3"/>
    <p:sldId id="270" r:id="rId4"/>
    <p:sldId id="306" r:id="rId5"/>
    <p:sldId id="284" r:id="rId6"/>
    <p:sldId id="307" r:id="rId7"/>
    <p:sldId id="349" r:id="rId8"/>
    <p:sldId id="341" r:id="rId9"/>
    <p:sldId id="350" r:id="rId10"/>
    <p:sldId id="288" r:id="rId11"/>
    <p:sldId id="289" r:id="rId12"/>
    <p:sldId id="351" r:id="rId13"/>
    <p:sldId id="354" r:id="rId14"/>
    <p:sldId id="353" r:id="rId15"/>
    <p:sldId id="285" r:id="rId16"/>
    <p:sldId id="355" r:id="rId17"/>
    <p:sldId id="29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7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7103C-1CF9-44C2-9DEB-18FCF8CB1A30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04C1B-9CA5-4D42-8446-807F2A97A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01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A47EF9-9609-416D-A3D1-A64F3250BE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37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07DD-4026-4207-9B13-F52D8B3B2D37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9BF6-CF2D-4488-B852-CD02DBD47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7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07DD-4026-4207-9B13-F52D8B3B2D37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9BF6-CF2D-4488-B852-CD02DBD47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7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07DD-4026-4207-9B13-F52D8B3B2D37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9BF6-CF2D-4488-B852-CD02DBD47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63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07DD-4026-4207-9B13-F52D8B3B2D37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9BF6-CF2D-4488-B852-CD02DBD47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86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07DD-4026-4207-9B13-F52D8B3B2D37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9BF6-CF2D-4488-B852-CD02DBD47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13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07DD-4026-4207-9B13-F52D8B3B2D37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9BF6-CF2D-4488-B852-CD02DBD47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3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07DD-4026-4207-9B13-F52D8B3B2D37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9BF6-CF2D-4488-B852-CD02DBD47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7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07DD-4026-4207-9B13-F52D8B3B2D37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9BF6-CF2D-4488-B852-CD02DBD47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6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07DD-4026-4207-9B13-F52D8B3B2D37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9BF6-CF2D-4488-B852-CD02DBD47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9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07DD-4026-4207-9B13-F52D8B3B2D37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9BF6-CF2D-4488-B852-CD02DBD47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1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07DD-4026-4207-9B13-F52D8B3B2D37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9BF6-CF2D-4488-B852-CD02DBD47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75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07DD-4026-4207-9B13-F52D8B3B2D37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9BF6-CF2D-4488-B852-CD02DBD47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07DD-4026-4207-9B13-F52D8B3B2D37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9BF6-CF2D-4488-B852-CD02DBD47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2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D50C07DD-4026-4207-9B13-F52D8B3B2D37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630D9BF6-CF2D-4488-B852-CD02DBD47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31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50C07DD-4026-4207-9B13-F52D8B3B2D37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630D9BF6-CF2D-4488-B852-CD02DBD47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55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aestrosanblas.blogspot.com/2014/05/pronombres-personales.html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9D0A7-7890-351E-9FD2-245D302987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3871" y="719903"/>
            <a:ext cx="11144257" cy="2971051"/>
          </a:xfrm>
        </p:spPr>
        <p:txBody>
          <a:bodyPr/>
          <a:lstStyle/>
          <a:p>
            <a:pPr algn="ctr"/>
            <a:r>
              <a:rPr lang="en-US" sz="7200" dirty="0"/>
              <a:t>REFUERZO DE ESPAÑOL PARA PRINCIPIANTES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F58851-56FD-78E6-4F02-BDA8E2C883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418007"/>
            <a:ext cx="10572000" cy="748892"/>
          </a:xfrm>
        </p:spPr>
        <p:txBody>
          <a:bodyPr>
            <a:noAutofit/>
          </a:bodyPr>
          <a:lstStyle/>
          <a:p>
            <a:r>
              <a:rPr lang="en-US" sz="4400" b="1" dirty="0"/>
              <a:t>Summer Course. Day 2</a:t>
            </a:r>
          </a:p>
        </p:txBody>
      </p:sp>
      <p:pic>
        <p:nvPicPr>
          <p:cNvPr id="1026" name="Picture 2" descr="Mount Horeb Area School District - Futura Spanish Adventures">
            <a:extLst>
              <a:ext uri="{FF2B5EF4-FFF2-40B4-BE49-F238E27FC236}">
                <a16:creationId xmlns:a16="http://schemas.microsoft.com/office/drawing/2014/main" id="{9088C31D-A048-5F35-91FD-1B2D1C321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44" y="212661"/>
            <a:ext cx="2548954" cy="1014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56E138-9371-30EC-E3D5-E39640CCBE90}"/>
              </a:ext>
            </a:extLst>
          </p:cNvPr>
          <p:cNvSpPr txBox="1"/>
          <p:nvPr/>
        </p:nvSpPr>
        <p:spPr>
          <a:xfrm>
            <a:off x="5285232" y="3864534"/>
            <a:ext cx="61813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/>
              <a:t>Beginner Spanish Boost</a:t>
            </a:r>
          </a:p>
        </p:txBody>
      </p:sp>
    </p:spTree>
    <p:extLst>
      <p:ext uri="{BB962C8B-B14F-4D97-AF65-F5344CB8AC3E}">
        <p14:creationId xmlns:p14="http://schemas.microsoft.com/office/powerpoint/2010/main" val="3776003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75BD25-F195-7E5C-611C-8991C88E2D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C9A3C-B4DB-ABB4-6A3E-F8112CFB3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431" y="489746"/>
            <a:ext cx="3547533" cy="1618396"/>
          </a:xfrm>
        </p:spPr>
        <p:txBody>
          <a:bodyPr/>
          <a:lstStyle/>
          <a:p>
            <a:pPr algn="ctr"/>
            <a:r>
              <a:rPr lang="es-GT" sz="3600" dirty="0"/>
              <a:t>WHOLE CLASS ACTIVITY! </a:t>
            </a:r>
            <a:br>
              <a:rPr lang="es-GT" sz="3600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638A3-EF07-8249-5EF7-CA212EC235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4884" y="364912"/>
            <a:ext cx="6700604" cy="3600311"/>
          </a:xfrm>
        </p:spPr>
        <p:txBody>
          <a:bodyPr/>
          <a:lstStyle/>
          <a:p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Fill in the blanks with the correct SER conjugation. Then, write in the chart the correct use of SER. Use the acronym DOCTOR as reference.</a:t>
            </a:r>
            <a:endParaRPr lang="es-GT" dirty="0"/>
          </a:p>
          <a:p>
            <a:endParaRPr lang="es-GT" dirty="0"/>
          </a:p>
          <a:p>
            <a:endParaRPr lang="es-GT" dirty="0"/>
          </a:p>
          <a:p>
            <a:endParaRPr lang="es-GT" dirty="0"/>
          </a:p>
          <a:p>
            <a:endParaRPr lang="en-US" dirty="0"/>
          </a:p>
        </p:txBody>
      </p:sp>
      <p:pic>
        <p:nvPicPr>
          <p:cNvPr id="12290" name="Picture 2" descr="Personajes pensativos Personajes de tormenta de ideas">
            <a:extLst>
              <a:ext uri="{FF2B5EF4-FFF2-40B4-BE49-F238E27FC236}">
                <a16:creationId xmlns:a16="http://schemas.microsoft.com/office/drawing/2014/main" id="{C4FD4803-84A0-35FB-963E-78C75C266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894" y="2548171"/>
            <a:ext cx="8017002" cy="3325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226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B21793-F603-AA44-C712-E7730DF28BEE}"/>
              </a:ext>
            </a:extLst>
          </p:cNvPr>
          <p:cNvSpPr txBox="1"/>
          <p:nvPr/>
        </p:nvSpPr>
        <p:spPr>
          <a:xfrm>
            <a:off x="496824" y="833098"/>
            <a:ext cx="7789926" cy="5237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3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Tú </a:t>
            </a:r>
            <a:r>
              <a:rPr lang="en-US" sz="2400" b="1" u="sng" dirty="0" err="1">
                <a:solidFill>
                  <a:schemeClr val="bg1"/>
                </a:solidFill>
              </a:rPr>
              <a:t>eres</a:t>
            </a:r>
            <a:r>
              <a:rPr lang="en-US" sz="2400" b="1" u="sng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americano.  / You are American. </a:t>
            </a:r>
          </a:p>
          <a:p>
            <a:pPr marL="342900" indent="-342900">
              <a:lnSpc>
                <a:spcPct val="3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altLang="en-US" sz="2400" dirty="0">
                <a:solidFill>
                  <a:schemeClr val="bg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Josh y Frank </a:t>
            </a:r>
            <a:r>
              <a:rPr lang="en-US" altLang="en-US" sz="2400" b="1" u="sng" dirty="0">
                <a:solidFill>
                  <a:schemeClr val="bg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son</a:t>
            </a:r>
            <a:r>
              <a:rPr lang="en-US" altLang="en-US" sz="2400" dirty="0">
                <a:solidFill>
                  <a:schemeClr val="bg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altos. / They are tall. </a:t>
            </a:r>
            <a:endParaRPr lang="en-US" altLang="en-US" sz="2400" dirty="0">
              <a:solidFill>
                <a:schemeClr val="bg1"/>
              </a:solidFill>
            </a:endParaRPr>
          </a:p>
          <a:p>
            <a:pPr marL="342900" marR="0" lvl="0" indent="-342900">
              <a:lnSpc>
                <a:spcPct val="3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GT" sz="2400" dirty="0">
                <a:solidFill>
                  <a:schemeClr val="bg1"/>
                </a:solidFill>
              </a:rPr>
              <a:t>Karen </a:t>
            </a:r>
            <a:r>
              <a:rPr lang="es-GT" sz="2400" b="1" u="sng" dirty="0">
                <a:solidFill>
                  <a:schemeClr val="bg1"/>
                </a:solidFill>
              </a:rPr>
              <a:t>es</a:t>
            </a:r>
            <a:r>
              <a:rPr lang="es-GT" sz="2400" dirty="0">
                <a:solidFill>
                  <a:schemeClr val="bg1"/>
                </a:solidFill>
              </a:rPr>
              <a:t> tímida. / Karen </a:t>
            </a:r>
            <a:r>
              <a:rPr lang="es-GT" sz="2400" dirty="0" err="1">
                <a:solidFill>
                  <a:schemeClr val="bg1"/>
                </a:solidFill>
              </a:rPr>
              <a:t>is</a:t>
            </a:r>
            <a:r>
              <a:rPr lang="es-GT" sz="2400" dirty="0">
                <a:solidFill>
                  <a:schemeClr val="bg1"/>
                </a:solidFill>
              </a:rPr>
              <a:t> </a:t>
            </a:r>
            <a:r>
              <a:rPr lang="es-GT" sz="2400" dirty="0" err="1">
                <a:solidFill>
                  <a:schemeClr val="bg1"/>
                </a:solidFill>
              </a:rPr>
              <a:t>shy</a:t>
            </a:r>
            <a:r>
              <a:rPr lang="es-GT" sz="2400" dirty="0">
                <a:solidFill>
                  <a:schemeClr val="bg1"/>
                </a:solidFill>
              </a:rPr>
              <a:t>.</a:t>
            </a:r>
          </a:p>
          <a:p>
            <a:pPr marL="342900" marR="0" lvl="0" indent="-342900">
              <a:lnSpc>
                <a:spcPct val="3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dirty="0" err="1">
                <a:solidFill>
                  <a:schemeClr val="bg1"/>
                </a:solidFill>
              </a:rPr>
              <a:t>Vosotros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b="1" u="sng" dirty="0" err="1">
                <a:solidFill>
                  <a:schemeClr val="bg1"/>
                </a:solidFill>
              </a:rPr>
              <a:t>sóis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rubios</a:t>
            </a:r>
            <a:r>
              <a:rPr lang="en-US" sz="2400" dirty="0">
                <a:solidFill>
                  <a:schemeClr val="bg1"/>
                </a:solidFill>
              </a:rPr>
              <a:t>. / You all are blond.</a:t>
            </a: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endParaRPr lang="en-US" sz="18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AE81A55-7A0C-1B28-24DE-47AB575B3340}"/>
              </a:ext>
            </a:extLst>
          </p:cNvPr>
          <p:cNvSpPr/>
          <p:nvPr/>
        </p:nvSpPr>
        <p:spPr>
          <a:xfrm>
            <a:off x="118872" y="155448"/>
            <a:ext cx="11899392" cy="6592824"/>
          </a:xfrm>
          <a:prstGeom prst="round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6">
            <a:extLst>
              <a:ext uri="{FF2B5EF4-FFF2-40B4-BE49-F238E27FC236}">
                <a16:creationId xmlns:a16="http://schemas.microsoft.com/office/drawing/2014/main" id="{9C339186-D33B-4CE4-5042-007DC5BA9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187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859D9F3-5E7C-FC2C-20F9-11022D24EDDA}"/>
              </a:ext>
            </a:extLst>
          </p:cNvPr>
          <p:cNvSpPr/>
          <p:nvPr/>
        </p:nvSpPr>
        <p:spPr>
          <a:xfrm>
            <a:off x="7692389" y="1009935"/>
            <a:ext cx="3518535" cy="7671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s-GT" sz="1600" b="1" kern="1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O-ORIGIN</a:t>
            </a:r>
            <a:endParaRPr lang="en-US" sz="1600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417580A-FA4A-F8E3-740C-67D73368710F}"/>
              </a:ext>
            </a:extLst>
          </p:cNvPr>
          <p:cNvSpPr/>
          <p:nvPr/>
        </p:nvSpPr>
        <p:spPr>
          <a:xfrm>
            <a:off x="7692389" y="2329840"/>
            <a:ext cx="3518535" cy="7671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s-GT" sz="1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D- DESCRIPTION (</a:t>
            </a:r>
            <a:r>
              <a:rPr lang="es-GT" sz="1600" b="1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physical</a:t>
            </a:r>
            <a:r>
              <a:rPr lang="es-GT" sz="1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6B5F207-C2F0-E8AA-7990-CBB7DBC00AC4}"/>
              </a:ext>
            </a:extLst>
          </p:cNvPr>
          <p:cNvSpPr/>
          <p:nvPr/>
        </p:nvSpPr>
        <p:spPr>
          <a:xfrm>
            <a:off x="7692389" y="3516227"/>
            <a:ext cx="3604261" cy="9563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Aft>
                <a:spcPts val="800"/>
              </a:spcAft>
            </a:pPr>
            <a:r>
              <a:rPr lang="es-GT" sz="1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C- CHARACTERISTICS (</a:t>
            </a:r>
            <a:r>
              <a:rPr lang="es-GT" sz="1600" b="1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personality</a:t>
            </a:r>
            <a:r>
              <a:rPr lang="es-GT" sz="1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F984B2D-11EE-B3CA-867F-1CDB7EE5595C}"/>
              </a:ext>
            </a:extLst>
          </p:cNvPr>
          <p:cNvSpPr/>
          <p:nvPr/>
        </p:nvSpPr>
        <p:spPr>
          <a:xfrm>
            <a:off x="7692389" y="4939380"/>
            <a:ext cx="3518535" cy="7089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s-GT" sz="1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D- DESCRIPTION (</a:t>
            </a:r>
            <a:r>
              <a:rPr lang="es-GT" sz="1600" b="1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physical</a:t>
            </a:r>
            <a:r>
              <a:rPr lang="es-GT" sz="1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8EA16D1-0455-EA22-D74E-0598CACBE3A6}"/>
              </a:ext>
            </a:extLst>
          </p:cNvPr>
          <p:cNvSpPr/>
          <p:nvPr/>
        </p:nvSpPr>
        <p:spPr>
          <a:xfrm>
            <a:off x="1266825" y="1400175"/>
            <a:ext cx="771525" cy="376930"/>
          </a:xfrm>
          <a:prstGeom prst="roundRect">
            <a:avLst/>
          </a:prstGeom>
          <a:solidFill>
            <a:srgbClr val="D377D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110967B-66A9-6CE3-1180-CE8794E1CAEF}"/>
              </a:ext>
            </a:extLst>
          </p:cNvPr>
          <p:cNvSpPr/>
          <p:nvPr/>
        </p:nvSpPr>
        <p:spPr>
          <a:xfrm>
            <a:off x="2743201" y="2642680"/>
            <a:ext cx="590550" cy="310070"/>
          </a:xfrm>
          <a:prstGeom prst="roundRect">
            <a:avLst/>
          </a:prstGeom>
          <a:solidFill>
            <a:srgbClr val="D377D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B6131293-D93F-B9D8-3E6B-45AFD574C735}"/>
              </a:ext>
            </a:extLst>
          </p:cNvPr>
          <p:cNvSpPr/>
          <p:nvPr/>
        </p:nvSpPr>
        <p:spPr>
          <a:xfrm>
            <a:off x="1828800" y="3857626"/>
            <a:ext cx="428625" cy="376930"/>
          </a:xfrm>
          <a:prstGeom prst="roundRect">
            <a:avLst/>
          </a:prstGeom>
          <a:solidFill>
            <a:srgbClr val="D377D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6568A7EE-06F2-1053-7B2A-8737E53597EF}"/>
              </a:ext>
            </a:extLst>
          </p:cNvPr>
          <p:cNvSpPr/>
          <p:nvPr/>
        </p:nvSpPr>
        <p:spPr>
          <a:xfrm>
            <a:off x="2219325" y="5007679"/>
            <a:ext cx="590551" cy="376930"/>
          </a:xfrm>
          <a:prstGeom prst="roundRect">
            <a:avLst/>
          </a:prstGeom>
          <a:solidFill>
            <a:srgbClr val="D377D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3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BDB31EA-1439-F1C5-730C-2F438F8240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B0FDD57-FCBE-2581-2D54-B621796761DA}"/>
              </a:ext>
            </a:extLst>
          </p:cNvPr>
          <p:cNvSpPr txBox="1"/>
          <p:nvPr/>
        </p:nvSpPr>
        <p:spPr>
          <a:xfrm>
            <a:off x="320965" y="-634898"/>
            <a:ext cx="11752163" cy="68324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300000"/>
              </a:lnSpc>
              <a:spcAft>
                <a:spcPts val="800"/>
              </a:spcAft>
              <a:buFont typeface="+mj-lt"/>
              <a:buAutoNum type="arabicPeriod"/>
            </a:pPr>
            <a:endParaRPr lang="en-US" altLang="en-US" sz="24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300000"/>
              </a:lnSpc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5. James </a:t>
            </a:r>
            <a:r>
              <a:rPr lang="en-US" sz="2400" b="1" u="sng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es</a:t>
            </a:r>
            <a:r>
              <a:rPr lang="en-US" sz="24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atlético</a:t>
            </a:r>
            <a:r>
              <a:rPr lang="en-US" sz="24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/ James is athletic.</a:t>
            </a:r>
          </a:p>
          <a:p>
            <a:pPr>
              <a:lnSpc>
                <a:spcPct val="300000"/>
              </a:lnSpc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6. </a:t>
            </a:r>
            <a:r>
              <a:rPr lang="es-GT" sz="24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Sarah y Karla </a:t>
            </a:r>
            <a:r>
              <a:rPr lang="es-GT" sz="2400" b="1" u="sng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son</a:t>
            </a:r>
            <a:r>
              <a:rPr lang="es-GT" sz="24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de Perú. / </a:t>
            </a:r>
            <a:r>
              <a:rPr lang="es-GT" sz="2400" dirty="0" err="1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They</a:t>
            </a:r>
            <a:r>
              <a:rPr lang="es-GT" sz="24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are </a:t>
            </a:r>
            <a:r>
              <a:rPr lang="es-GT" sz="2400" dirty="0" err="1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from</a:t>
            </a:r>
            <a:r>
              <a:rPr lang="es-GT" sz="24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GT" sz="2400" dirty="0" err="1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Peru</a:t>
            </a:r>
            <a:r>
              <a:rPr lang="es-GT" sz="24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300000"/>
              </a:lnSpc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7. </a:t>
            </a:r>
            <a:r>
              <a:rPr lang="en-US" sz="2400" dirty="0" err="1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Ustedes</a:t>
            </a:r>
            <a:r>
              <a:rPr lang="en-US" sz="24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son</a:t>
            </a:r>
            <a:r>
              <a:rPr lang="en-US" sz="24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amables</a:t>
            </a:r>
            <a:r>
              <a:rPr lang="en-US" sz="24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/ You are kind.</a:t>
            </a:r>
          </a:p>
          <a:p>
            <a:pPr>
              <a:lnSpc>
                <a:spcPct val="300000"/>
              </a:lnSpc>
              <a:spcAft>
                <a:spcPts val="800"/>
              </a:spcAft>
            </a:pPr>
            <a:r>
              <a:rPr lang="es-GT" sz="24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8. Nosotros </a:t>
            </a:r>
            <a:r>
              <a:rPr lang="es-GT" sz="2400" b="1" u="sng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somos</a:t>
            </a:r>
            <a:r>
              <a:rPr lang="es-GT" sz="2400" b="1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GT" sz="24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de los Estados Unidos. / </a:t>
            </a:r>
            <a:r>
              <a:rPr lang="es-GT" sz="2400" dirty="0" err="1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We</a:t>
            </a:r>
            <a:r>
              <a:rPr lang="es-GT" sz="24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are </a:t>
            </a:r>
            <a:r>
              <a:rPr lang="es-GT" sz="2400" dirty="0" err="1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from</a:t>
            </a:r>
            <a:r>
              <a:rPr lang="es-GT" sz="24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GT" sz="2400" dirty="0" err="1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es-GT" sz="24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GT" sz="2400" dirty="0" err="1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United</a:t>
            </a:r>
            <a:r>
              <a:rPr lang="es-GT" sz="24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GT" sz="2400" dirty="0" err="1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States</a:t>
            </a:r>
            <a:r>
              <a:rPr lang="es-GT" sz="24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300000"/>
              </a:lnSpc>
              <a:spcAft>
                <a:spcPts val="800"/>
              </a:spcAft>
            </a:pPr>
            <a:endParaRPr lang="en-US" sz="18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92770C2-417A-6696-5B8E-B468C63C0E79}"/>
              </a:ext>
            </a:extLst>
          </p:cNvPr>
          <p:cNvSpPr/>
          <p:nvPr/>
        </p:nvSpPr>
        <p:spPr>
          <a:xfrm>
            <a:off x="118872" y="155448"/>
            <a:ext cx="11899392" cy="6592824"/>
          </a:xfrm>
          <a:prstGeom prst="round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6">
            <a:extLst>
              <a:ext uri="{FF2B5EF4-FFF2-40B4-BE49-F238E27FC236}">
                <a16:creationId xmlns:a16="http://schemas.microsoft.com/office/drawing/2014/main" id="{9F1580BD-7051-0A95-87AB-9088D809D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187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1F769C6-B19A-C6B4-C1D8-9D4E507FC803}"/>
              </a:ext>
            </a:extLst>
          </p:cNvPr>
          <p:cNvSpPr/>
          <p:nvPr/>
        </p:nvSpPr>
        <p:spPr>
          <a:xfrm>
            <a:off x="7908692" y="887571"/>
            <a:ext cx="3518535" cy="7671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endParaRPr lang="es-GT" sz="1600" b="1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GT" sz="16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D- DESCRIPTION (</a:t>
            </a:r>
            <a:r>
              <a:rPr lang="es-GT" sz="1600" b="1" kern="100" dirty="0" err="1">
                <a:ea typeface="Aptos" panose="020B0004020202020204" pitchFamily="34" charset="0"/>
                <a:cs typeface="Times New Roman" panose="02020603050405020304" pitchFamily="18" charset="0"/>
              </a:rPr>
              <a:t>physical</a:t>
            </a:r>
            <a:r>
              <a:rPr lang="es-GT" sz="16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endParaRPr lang="en-US" sz="16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E9D9A77-2105-024E-5DEE-13FBDB404B90}"/>
              </a:ext>
            </a:extLst>
          </p:cNvPr>
          <p:cNvSpPr/>
          <p:nvPr/>
        </p:nvSpPr>
        <p:spPr>
          <a:xfrm>
            <a:off x="7958043" y="2061502"/>
            <a:ext cx="3518535" cy="7671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GT" sz="16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O-ORIGIN</a:t>
            </a:r>
            <a:endParaRPr lang="en-US" sz="16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29406C2-D604-45F7-F158-A559EA30AC5F}"/>
              </a:ext>
            </a:extLst>
          </p:cNvPr>
          <p:cNvSpPr/>
          <p:nvPr/>
        </p:nvSpPr>
        <p:spPr>
          <a:xfrm>
            <a:off x="7908692" y="3201900"/>
            <a:ext cx="3567886" cy="9563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Aft>
                <a:spcPts val="800"/>
              </a:spcAft>
            </a:pPr>
            <a:r>
              <a:rPr lang="es-GT" sz="1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C- CHARACTERISTICS (</a:t>
            </a:r>
            <a:r>
              <a:rPr lang="es-GT" sz="1600" b="1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personality</a:t>
            </a:r>
            <a:r>
              <a:rPr lang="es-GT" sz="1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endParaRPr lang="en-US" sz="1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22AC4BA-5DEE-3A10-D9AB-DAF68F0CCF04}"/>
              </a:ext>
            </a:extLst>
          </p:cNvPr>
          <p:cNvSpPr/>
          <p:nvPr/>
        </p:nvSpPr>
        <p:spPr>
          <a:xfrm>
            <a:off x="7933368" y="5437489"/>
            <a:ext cx="3518535" cy="7089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GT" sz="16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O-ORIGIN</a:t>
            </a:r>
            <a:endParaRPr lang="en-US" sz="1600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292EA1F-85B5-3AAE-06A7-1068E7D242A6}"/>
              </a:ext>
            </a:extLst>
          </p:cNvPr>
          <p:cNvSpPr/>
          <p:nvPr/>
        </p:nvSpPr>
        <p:spPr>
          <a:xfrm>
            <a:off x="1733550" y="1152524"/>
            <a:ext cx="447675" cy="390525"/>
          </a:xfrm>
          <a:prstGeom prst="roundRect">
            <a:avLst/>
          </a:prstGeom>
          <a:solidFill>
            <a:srgbClr val="D377D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6CB6CD0-13E2-A3C1-774B-71140A4F83D4}"/>
              </a:ext>
            </a:extLst>
          </p:cNvPr>
          <p:cNvSpPr/>
          <p:nvPr/>
        </p:nvSpPr>
        <p:spPr>
          <a:xfrm>
            <a:off x="2752725" y="2382737"/>
            <a:ext cx="581025" cy="369988"/>
          </a:xfrm>
          <a:prstGeom prst="roundRect">
            <a:avLst/>
          </a:prstGeom>
          <a:solidFill>
            <a:srgbClr val="D377D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D806661-3727-EE0B-600A-F5C122F1218F}"/>
              </a:ext>
            </a:extLst>
          </p:cNvPr>
          <p:cNvSpPr/>
          <p:nvPr/>
        </p:nvSpPr>
        <p:spPr>
          <a:xfrm>
            <a:off x="1957387" y="3581873"/>
            <a:ext cx="595313" cy="390524"/>
          </a:xfrm>
          <a:prstGeom prst="roundRect">
            <a:avLst/>
          </a:prstGeom>
          <a:solidFill>
            <a:srgbClr val="D377D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E389329-B345-9717-6B40-3B5C5206B1E3}"/>
              </a:ext>
            </a:extLst>
          </p:cNvPr>
          <p:cNvSpPr/>
          <p:nvPr/>
        </p:nvSpPr>
        <p:spPr>
          <a:xfrm>
            <a:off x="2095500" y="4762743"/>
            <a:ext cx="942975" cy="376930"/>
          </a:xfrm>
          <a:prstGeom prst="roundRect">
            <a:avLst/>
          </a:prstGeom>
          <a:solidFill>
            <a:srgbClr val="D377D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6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C172B0B-FFA1-59D0-B3DF-883083981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55600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#3. </a:t>
            </a:r>
            <a:r>
              <a:rPr lang="en-US" sz="5400" dirty="0"/>
              <a:t>ADJECTIVES</a:t>
            </a:r>
            <a:endParaRPr lang="en-US" sz="5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5DE9E5-7A85-9D41-91B2-9A736CA94B8D}"/>
              </a:ext>
            </a:extLst>
          </p:cNvPr>
          <p:cNvSpPr txBox="1"/>
          <p:nvPr/>
        </p:nvSpPr>
        <p:spPr>
          <a:xfrm>
            <a:off x="411956" y="2818693"/>
            <a:ext cx="11094245" cy="2619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Adjectives for males 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will end with an </a:t>
            </a:r>
            <a:r>
              <a:rPr lang="en-US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O. 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Example:</a:t>
            </a:r>
            <a:r>
              <a:rPr lang="en-US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alto, </a:t>
            </a:r>
            <a:r>
              <a:rPr lang="en-US" sz="24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tímido</a:t>
            </a:r>
            <a:r>
              <a:rPr lang="en-US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Adjectives for females 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will end with an </a:t>
            </a:r>
            <a:r>
              <a:rPr lang="en-US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A. 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Example:</a:t>
            </a:r>
            <a:r>
              <a:rPr lang="en-US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alta</a:t>
            </a:r>
            <a:r>
              <a:rPr lang="en-US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tímida</a:t>
            </a:r>
            <a:r>
              <a:rPr lang="en-US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There are also </a:t>
            </a:r>
            <a:r>
              <a:rPr lang="en-US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neutral adjectives 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that can be used for both boys and girls. *They have been marked down for you on the </a:t>
            </a:r>
            <a:r>
              <a:rPr lang="en-US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following 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chart with an asterisk (*)</a:t>
            </a:r>
          </a:p>
        </p:txBody>
      </p:sp>
      <p:pic>
        <p:nvPicPr>
          <p:cNvPr id="10242" name="Picture 2" descr="gente divertida avatares">
            <a:extLst>
              <a:ext uri="{FF2B5EF4-FFF2-40B4-BE49-F238E27FC236}">
                <a16:creationId xmlns:a16="http://schemas.microsoft.com/office/drawing/2014/main" id="{BADDF9FA-0280-D171-1CA0-327F040B4B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3" t="68601" r="6111" b="6389"/>
          <a:stretch/>
        </p:blipFill>
        <p:spPr bwMode="auto">
          <a:xfrm>
            <a:off x="6896100" y="355600"/>
            <a:ext cx="4810126" cy="1368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348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0AC2A05-9D79-E7BA-7A67-EA8B97E5D9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988459"/>
              </p:ext>
            </p:extLst>
          </p:nvPr>
        </p:nvGraphicFramePr>
        <p:xfrm>
          <a:off x="800100" y="657225"/>
          <a:ext cx="10620376" cy="55673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4725">
                  <a:extLst>
                    <a:ext uri="{9D8B030D-6E8A-4147-A177-3AD203B41FA5}">
                      <a16:colId xmlns:a16="http://schemas.microsoft.com/office/drawing/2014/main" val="3813887820"/>
                    </a:ext>
                  </a:extLst>
                </a:gridCol>
                <a:gridCol w="2625217">
                  <a:extLst>
                    <a:ext uri="{9D8B030D-6E8A-4147-A177-3AD203B41FA5}">
                      <a16:colId xmlns:a16="http://schemas.microsoft.com/office/drawing/2014/main" val="37345803"/>
                    </a:ext>
                  </a:extLst>
                </a:gridCol>
                <a:gridCol w="2625217">
                  <a:extLst>
                    <a:ext uri="{9D8B030D-6E8A-4147-A177-3AD203B41FA5}">
                      <a16:colId xmlns:a16="http://schemas.microsoft.com/office/drawing/2014/main" val="627464341"/>
                    </a:ext>
                  </a:extLst>
                </a:gridCol>
                <a:gridCol w="2625217">
                  <a:extLst>
                    <a:ext uri="{9D8B030D-6E8A-4147-A177-3AD203B41FA5}">
                      <a16:colId xmlns:a16="http://schemas.microsoft.com/office/drawing/2014/main" val="2299546495"/>
                    </a:ext>
                  </a:extLst>
                </a:gridCol>
              </a:tblGrid>
              <a:tr h="65738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buNone/>
                      </a:pPr>
                      <a:r>
                        <a:rPr lang="en-US" sz="2000" b="1" kern="100" dirty="0">
                          <a:effectLst/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 D-Description (physical characteristics)</a:t>
                      </a:r>
                    </a:p>
                  </a:txBody>
                  <a:tcPr marL="49968" marR="49968" marT="49968" marB="4996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buNone/>
                      </a:pPr>
                      <a:r>
                        <a:rPr lang="en-US" sz="2000" b="1" kern="100" dirty="0">
                          <a:effectLst/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C-Character (personality)</a:t>
                      </a:r>
                    </a:p>
                  </a:txBody>
                  <a:tcPr marL="53966" marR="539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471236"/>
                  </a:ext>
                </a:extLst>
              </a:tr>
              <a:tr h="4000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buNone/>
                      </a:pPr>
                      <a:r>
                        <a:rPr lang="en-US" sz="1600" b="1" kern="100" dirty="0">
                          <a:effectLst/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ADJETIVOS </a:t>
                      </a:r>
                    </a:p>
                  </a:txBody>
                  <a:tcPr marL="49968" marR="49968" marT="49968" marB="4996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buNone/>
                      </a:pPr>
                      <a:r>
                        <a:rPr lang="en-US" sz="1600" b="1" kern="100">
                          <a:effectLst/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ADJECTIVES</a:t>
                      </a:r>
                    </a:p>
                  </a:txBody>
                  <a:tcPr marL="49968" marR="49968" marT="49968" marB="4996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buNone/>
                      </a:pPr>
                      <a:r>
                        <a:rPr lang="en-US" sz="1600" b="1" kern="100" dirty="0">
                          <a:effectLst/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ADJETIVOS </a:t>
                      </a:r>
                    </a:p>
                  </a:txBody>
                  <a:tcPr marL="53966" marR="539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buNone/>
                      </a:pPr>
                      <a:r>
                        <a:rPr lang="en-US" sz="1600" b="1" kern="100" dirty="0">
                          <a:effectLst/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ADJECTIVES</a:t>
                      </a:r>
                    </a:p>
                  </a:txBody>
                  <a:tcPr marL="53966" marR="539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639356"/>
                  </a:ext>
                </a:extLst>
              </a:tr>
              <a:tr h="4000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alto/a</a:t>
                      </a:r>
                      <a:endParaRPr lang="en-US" sz="1800" b="1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68" marR="49968" marT="49968" marB="4996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tall</a:t>
                      </a:r>
                      <a:endParaRPr lang="en-US" sz="18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68" marR="49968" marT="49968" marB="4996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b="1" kern="100" dirty="0" err="1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amable</a:t>
                      </a: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*</a:t>
                      </a:r>
                      <a:endParaRPr lang="en-US" sz="1800" b="1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6" marR="539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kern="10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kind</a:t>
                      </a:r>
                      <a:endParaRPr lang="en-US" sz="1800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6" marR="539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277387"/>
                  </a:ext>
                </a:extLst>
              </a:tr>
              <a:tr h="5096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b="1" kern="100" dirty="0" err="1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mediano</a:t>
                      </a: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/a</a:t>
                      </a:r>
                      <a:endParaRPr lang="en-US" sz="1800" b="1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68" marR="49968" marT="49968" marB="4996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medium /average height </a:t>
                      </a:r>
                      <a:endParaRPr lang="en-US" sz="18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68" marR="49968" marT="49968" marB="4996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b="1" kern="100" dirty="0" err="1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antipático</a:t>
                      </a: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/a</a:t>
                      </a:r>
                      <a:endParaRPr lang="en-US" sz="1800" b="1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6" marR="539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kern="10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unfriendly</a:t>
                      </a:r>
                      <a:endParaRPr lang="en-US" sz="1800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6" marR="539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122574"/>
                  </a:ext>
                </a:extLst>
              </a:tr>
              <a:tr h="4000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bajo/a</a:t>
                      </a:r>
                      <a:endParaRPr lang="en-US" sz="1800" b="1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68" marR="49968" marT="49968" marB="4996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short</a:t>
                      </a:r>
                      <a:endParaRPr lang="en-US" sz="18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68" marR="49968" marT="49968" marB="4996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b="1" kern="100" dirty="0" err="1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interesante</a:t>
                      </a: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*</a:t>
                      </a:r>
                      <a:endParaRPr lang="en-US" sz="1800" b="1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6" marR="539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kern="10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interesting</a:t>
                      </a:r>
                      <a:endParaRPr lang="en-US" sz="1800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6" marR="539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232221"/>
                  </a:ext>
                </a:extLst>
              </a:tr>
              <a:tr h="4000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b="1" kern="100" dirty="0" err="1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moreno</a:t>
                      </a: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/a</a:t>
                      </a:r>
                      <a:endParaRPr lang="en-US" sz="1800" b="1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68" marR="49968" marT="49968" marB="4996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brunette</a:t>
                      </a:r>
                      <a:endParaRPr lang="en-US" sz="18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68" marR="49968" marT="49968" marB="4996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b="1" kern="100" dirty="0" err="1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aburrido</a:t>
                      </a: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/a</a:t>
                      </a:r>
                      <a:endParaRPr lang="en-US" sz="1800" b="1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6" marR="539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kern="10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boring</a:t>
                      </a:r>
                      <a:endParaRPr lang="en-US" sz="1800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6" marR="539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554034"/>
                  </a:ext>
                </a:extLst>
              </a:tr>
              <a:tr h="4000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rubio/a</a:t>
                      </a:r>
                      <a:endParaRPr lang="en-US" sz="1800" b="1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68" marR="49968" marT="49968" marB="4996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blond</a:t>
                      </a:r>
                      <a:endParaRPr lang="en-US" sz="18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68" marR="49968" marT="49968" marB="4996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extrovertido/a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6" marR="539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kern="10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outgoing</a:t>
                      </a:r>
                      <a:endParaRPr lang="en-US" sz="1800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6" marR="539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247617"/>
                  </a:ext>
                </a:extLst>
              </a:tr>
              <a:tr h="4000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b="1" kern="100" dirty="0" err="1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pelirrojo</a:t>
                      </a: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/a</a:t>
                      </a:r>
                      <a:endParaRPr lang="en-US" sz="1800" b="1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68" marR="49968" marT="49968" marB="4996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red-haired</a:t>
                      </a:r>
                      <a:endParaRPr lang="en-US" sz="18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68" marR="49968" marT="49968" marB="4996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tímido/a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6" marR="539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shy</a:t>
                      </a:r>
                      <a:endParaRPr lang="en-US" sz="18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6" marR="539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082668"/>
                  </a:ext>
                </a:extLst>
              </a:tr>
              <a:tr h="4000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b="1" kern="100" dirty="0" err="1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canoso</a:t>
                      </a: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/a</a:t>
                      </a:r>
                      <a:endParaRPr lang="en-US" sz="1800" b="1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68" marR="49968" marT="49968" marB="4996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gray-haired</a:t>
                      </a:r>
                      <a:endParaRPr lang="en-US" sz="18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68" marR="49968" marT="49968" marB="4996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alegre*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6" marR="539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happy</a:t>
                      </a:r>
                      <a:endParaRPr lang="en-US" sz="18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6" marR="539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51926"/>
                  </a:ext>
                </a:extLst>
              </a:tr>
              <a:tr h="4000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bonito/a</a:t>
                      </a:r>
                      <a:endParaRPr lang="en-US" sz="1800" b="1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68" marR="49968" marT="49968" marB="4996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pretty</a:t>
                      </a:r>
                      <a:endParaRPr lang="en-US" sz="18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68" marR="49968" marT="49968" marB="4996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enojón/a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6" marR="539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grumpy</a:t>
                      </a:r>
                      <a:endParaRPr lang="en-US" sz="18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6" marR="539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220549"/>
                  </a:ext>
                </a:extLst>
              </a:tr>
              <a:tr h="4000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b="1" kern="100" dirty="0" err="1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hermoso</a:t>
                      </a: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/a</a:t>
                      </a:r>
                      <a:endParaRPr lang="en-US" sz="1800" b="1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68" marR="49968" marT="49968" marB="4996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beautiful</a:t>
                      </a:r>
                      <a:endParaRPr lang="en-US" sz="18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68" marR="49968" marT="49968" marB="4996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aventurero/a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6" marR="539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adventurous </a:t>
                      </a:r>
                      <a:endParaRPr lang="en-US" sz="18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6" marR="539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337075"/>
                  </a:ext>
                </a:extLst>
              </a:tr>
              <a:tr h="4000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b="1" kern="100" dirty="0" err="1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guapo</a:t>
                      </a: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/a</a:t>
                      </a:r>
                      <a:endParaRPr lang="en-US" sz="1800" b="1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68" marR="49968" marT="49968" marB="4996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handsome</a:t>
                      </a:r>
                      <a:endParaRPr lang="en-US" sz="18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68" marR="49968" marT="49968" marB="4996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b="1" kern="100" dirty="0" err="1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generoso</a:t>
                      </a: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/a</a:t>
                      </a:r>
                      <a:endParaRPr lang="en-US" sz="1800" b="1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6" marR="539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generous</a:t>
                      </a:r>
                      <a:endParaRPr lang="en-US" sz="18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6" marR="539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401766"/>
                  </a:ext>
                </a:extLst>
              </a:tr>
              <a:tr h="4000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b="1" kern="100" dirty="0" err="1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feo</a:t>
                      </a: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/a</a:t>
                      </a:r>
                      <a:endParaRPr lang="en-US" sz="1800" b="1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68" marR="49968" marT="49968" marB="4996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ugly</a:t>
                      </a:r>
                      <a:endParaRPr lang="en-US" sz="18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68" marR="49968" marT="49968" marB="49968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b="1" kern="100" dirty="0" err="1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tacaño</a:t>
                      </a: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/a</a:t>
                      </a:r>
                      <a:endParaRPr lang="en-US" sz="1800" b="1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6" marR="539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buNone/>
                      </a:pPr>
                      <a:r>
                        <a:rPr lang="en-US" sz="1800" kern="100" dirty="0">
                          <a:solidFill>
                            <a:schemeClr val="bg1"/>
                          </a:solidFill>
                          <a:effectLst/>
                          <a:latin typeface="Aptos" panose="020B0004020202020204" pitchFamily="34" charset="0"/>
                        </a:rPr>
                        <a:t>stingy </a:t>
                      </a:r>
                      <a:endParaRPr lang="en-US" sz="18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66" marR="53966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913940"/>
                  </a:ext>
                </a:extLst>
              </a:tr>
            </a:tbl>
          </a:graphicData>
        </a:graphic>
      </p:graphicFrame>
      <p:pic>
        <p:nvPicPr>
          <p:cNvPr id="8194" name="Picture 2" descr="La gente es amable avatares en diseño plano">
            <a:extLst>
              <a:ext uri="{FF2B5EF4-FFF2-40B4-BE49-F238E27FC236}">
                <a16:creationId xmlns:a16="http://schemas.microsoft.com/office/drawing/2014/main" id="{5FE06D27-F9FF-C0F2-6382-B8934A3195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3" b="60695"/>
          <a:stretch/>
        </p:blipFill>
        <p:spPr bwMode="auto">
          <a:xfrm>
            <a:off x="2447925" y="109538"/>
            <a:ext cx="2114550" cy="54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La gente es amable avatares en diseño plano">
            <a:extLst>
              <a:ext uri="{FF2B5EF4-FFF2-40B4-BE49-F238E27FC236}">
                <a16:creationId xmlns:a16="http://schemas.microsoft.com/office/drawing/2014/main" id="{81B2DB66-36B9-4D47-B167-962B746A83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972" b="7083"/>
          <a:stretch/>
        </p:blipFill>
        <p:spPr bwMode="auto">
          <a:xfrm>
            <a:off x="7734300" y="88979"/>
            <a:ext cx="2114550" cy="569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742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B57D9-139B-1E1B-5E58-EDB805396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664" y="2111773"/>
            <a:ext cx="4382521" cy="2007789"/>
          </a:xfrm>
        </p:spPr>
        <p:txBody>
          <a:bodyPr/>
          <a:lstStyle/>
          <a:p>
            <a:pPr algn="r"/>
            <a:r>
              <a:rPr lang="es-GT" dirty="0"/>
              <a:t>¡Vamos a Conversar! </a:t>
            </a:r>
            <a:br>
              <a:rPr lang="es-GT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C4DAFC-CE53-FCE7-001C-200B0019733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13150" y="4119562"/>
            <a:ext cx="4880300" cy="2295525"/>
          </a:xfrm>
        </p:spPr>
        <p:txBody>
          <a:bodyPr/>
          <a:lstStyle/>
          <a:p>
            <a:pPr algn="ctr"/>
            <a:r>
              <a:rPr lang="es-GT" dirty="0" err="1"/>
              <a:t>Let’s</a:t>
            </a:r>
            <a:r>
              <a:rPr lang="es-GT" dirty="0"/>
              <a:t> </a:t>
            </a:r>
            <a:r>
              <a:rPr lang="es-GT" dirty="0" err="1"/>
              <a:t>go</a:t>
            </a:r>
            <a:r>
              <a:rPr lang="es-GT" dirty="0"/>
              <a:t> </a:t>
            </a:r>
            <a:r>
              <a:rPr lang="es-GT" dirty="0" err="1"/>
              <a:t>over</a:t>
            </a:r>
            <a:r>
              <a:rPr lang="es-GT" dirty="0"/>
              <a:t> </a:t>
            </a:r>
            <a:r>
              <a:rPr lang="es-GT" dirty="0" err="1"/>
              <a:t>the</a:t>
            </a:r>
            <a:r>
              <a:rPr lang="es-GT" dirty="0"/>
              <a:t> </a:t>
            </a:r>
            <a:r>
              <a:rPr lang="es-GT" dirty="0" err="1"/>
              <a:t>partner</a:t>
            </a:r>
            <a:r>
              <a:rPr lang="es-GT" dirty="0"/>
              <a:t> </a:t>
            </a:r>
            <a:r>
              <a:rPr lang="es-GT" dirty="0" err="1"/>
              <a:t>conversation</a:t>
            </a:r>
            <a:r>
              <a:rPr lang="es-GT" dirty="0"/>
              <a:t> </a:t>
            </a:r>
            <a:r>
              <a:rPr lang="es-GT" dirty="0" err="1"/>
              <a:t>before</a:t>
            </a:r>
            <a:r>
              <a:rPr lang="es-GT" dirty="0"/>
              <a:t> </a:t>
            </a:r>
            <a:r>
              <a:rPr lang="es-GT" dirty="0" err="1"/>
              <a:t>we</a:t>
            </a:r>
            <a:r>
              <a:rPr lang="es-GT" dirty="0"/>
              <a:t> </a:t>
            </a:r>
            <a:r>
              <a:rPr lang="es-GT" dirty="0" err="1"/>
              <a:t>go</a:t>
            </a:r>
            <a:r>
              <a:rPr lang="es-GT" dirty="0"/>
              <a:t> </a:t>
            </a:r>
            <a:r>
              <a:rPr lang="es-GT" dirty="0" err="1"/>
              <a:t>to</a:t>
            </a:r>
            <a:r>
              <a:rPr lang="es-GT" dirty="0"/>
              <a:t> </a:t>
            </a:r>
            <a:r>
              <a:rPr lang="es-GT" dirty="0" err="1"/>
              <a:t>breakout</a:t>
            </a:r>
            <a:r>
              <a:rPr lang="es-GT" dirty="0"/>
              <a:t> </a:t>
            </a:r>
            <a:r>
              <a:rPr lang="es-GT" dirty="0" err="1"/>
              <a:t>rooms</a:t>
            </a:r>
            <a:r>
              <a:rPr lang="es-GT" dirty="0"/>
              <a:t>!</a:t>
            </a:r>
            <a:endParaRPr lang="en-US" dirty="0"/>
          </a:p>
        </p:txBody>
      </p:sp>
      <p:pic>
        <p:nvPicPr>
          <p:cNvPr id="11266" name="Picture 2" descr="Amigos videollamadas en la computadora portátil">
            <a:extLst>
              <a:ext uri="{FF2B5EF4-FFF2-40B4-BE49-F238E27FC236}">
                <a16:creationId xmlns:a16="http://schemas.microsoft.com/office/drawing/2014/main" id="{40B02804-08D1-10AF-2138-996C686522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175" y="1653913"/>
            <a:ext cx="3524250" cy="234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185959"/>
      </p:ext>
    </p:extLst>
  </p:cSld>
  <p:clrMapOvr>
    <a:masterClrMapping/>
  </p:clrMapOvr>
  <p:transition spd="slow">
    <p:comb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F790F5-BDBF-63EA-EAA5-D889256693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4862" y="18574"/>
            <a:ext cx="8602275" cy="682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833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8739CCB-32CF-B4A3-6580-A8F6BC02896D}"/>
              </a:ext>
            </a:extLst>
          </p:cNvPr>
          <p:cNvSpPr/>
          <p:nvPr/>
        </p:nvSpPr>
        <p:spPr>
          <a:xfrm>
            <a:off x="4950865" y="802379"/>
            <a:ext cx="2023567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adiós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67BC24-FE79-4833-19C6-FE37310EC918}"/>
              </a:ext>
            </a:extLst>
          </p:cNvPr>
          <p:cNvSpPr/>
          <p:nvPr/>
        </p:nvSpPr>
        <p:spPr>
          <a:xfrm>
            <a:off x="2944075" y="5396196"/>
            <a:ext cx="6575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">
              <a:avLst/>
            </a:prstTxWarp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¡Hasta la </a:t>
            </a:r>
            <a:r>
              <a:rPr lang="en-US" sz="54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próxima</a:t>
            </a:r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!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0CF811-63D6-A8A9-4071-CAC96E2E60D2}"/>
              </a:ext>
            </a:extLst>
          </p:cNvPr>
          <p:cNvSpPr/>
          <p:nvPr/>
        </p:nvSpPr>
        <p:spPr>
          <a:xfrm>
            <a:off x="6834443" y="472586"/>
            <a:ext cx="53575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HeroicExtremeLeftFacing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¡Hasta la vista! 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E665E9-32FB-BBE6-D5F1-C96A498A456C}"/>
              </a:ext>
            </a:extLst>
          </p:cNvPr>
          <p:cNvSpPr/>
          <p:nvPr/>
        </p:nvSpPr>
        <p:spPr>
          <a:xfrm>
            <a:off x="-160964" y="621940"/>
            <a:ext cx="48542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ContrastingRightFacing"/>
              <a:lightRig rig="threePt" dir="t"/>
            </a:scene3d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¡Hasta pronto!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C8C146-303B-9DB5-F073-D3DD69CB8FCA}"/>
              </a:ext>
            </a:extLst>
          </p:cNvPr>
          <p:cNvSpPr/>
          <p:nvPr/>
        </p:nvSpPr>
        <p:spPr>
          <a:xfrm>
            <a:off x="7585283" y="4209122"/>
            <a:ext cx="425706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¡Nos </a:t>
            </a:r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vemos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686DC8-8369-C7B6-8EA1-442A69AE79B5}"/>
              </a:ext>
            </a:extLst>
          </p:cNvPr>
          <p:cNvSpPr/>
          <p:nvPr/>
        </p:nvSpPr>
        <p:spPr>
          <a:xfrm>
            <a:off x="86269" y="3945378"/>
            <a:ext cx="6266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2Left"/>
              <a:lightRig rig="threePt" dir="t"/>
            </a:scene3d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¡Que </a:t>
            </a:r>
            <a:r>
              <a:rPr lang="en-US" sz="5400" b="1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te</a:t>
            </a:r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5400" b="1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vaya</a:t>
            </a:r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 bien!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724DA20-A5D8-034C-749C-52EE67AEE58D}"/>
              </a:ext>
            </a:extLst>
          </p:cNvPr>
          <p:cNvSpPr/>
          <p:nvPr/>
        </p:nvSpPr>
        <p:spPr>
          <a:xfrm>
            <a:off x="4428524" y="1395916"/>
            <a:ext cx="333495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en-US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¡</a:t>
            </a:r>
            <a:r>
              <a:rPr lang="en-US" sz="5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Cuídate</a:t>
            </a:r>
            <a:r>
              <a:rPr lang="en-US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!</a:t>
            </a:r>
          </a:p>
        </p:txBody>
      </p:sp>
      <p:pic>
        <p:nvPicPr>
          <p:cNvPr id="11" name="Picture 2" descr="Diseño plano jóvenes agitando colección de mano">
            <a:extLst>
              <a:ext uri="{FF2B5EF4-FFF2-40B4-BE49-F238E27FC236}">
                <a16:creationId xmlns:a16="http://schemas.microsoft.com/office/drawing/2014/main" id="{E9BBEE8E-D2FF-1AA5-7791-E68E362016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2110" b="73022" l="4865" r="98108">
                        <a14:foregroundMark x1="13514" y1="53144" x2="13514" y2="53144"/>
                        <a14:foregroundMark x1="10811" y1="37931" x2="10811" y2="37931"/>
                        <a14:foregroundMark x1="4865" y1="56795" x2="4865" y2="56795"/>
                        <a14:foregroundMark x1="23784" y1="39148" x2="23784" y2="39148"/>
                        <a14:foregroundMark x1="5676" y1="64097" x2="5676" y2="64097"/>
                        <a14:foregroundMark x1="11757" y1="70994" x2="11757" y2="70994"/>
                        <a14:foregroundMark x1="35541" y1="35091" x2="35541" y2="35091"/>
                        <a14:foregroundMark x1="35270" y1="70791" x2="35270" y2="70791"/>
                        <a14:foregroundMark x1="37973" y1="59635" x2="34865" y2="42799"/>
                        <a14:foregroundMark x1="36216" y1="72211" x2="33784" y2="73225"/>
                        <a14:foregroundMark x1="81351" y1="65517" x2="80405" y2="33266"/>
                        <a14:foregroundMark x1="91486" y1="53753" x2="92458" y2="53217"/>
                        <a14:foregroundMark x1="74730" y1="63286" x2="74459" y2="61055"/>
                        <a14:foregroundMark x1="23514" y1="44219" x2="24054" y2="33874"/>
                        <a14:foregroundMark x1="28919" y1="28398" x2="29595" y2="23327"/>
                        <a14:foregroundMark x1="95317" y1="46263" x2="95135" y2="45030"/>
                        <a14:foregroundMark x1="75000" y1="72211" x2="75000" y2="67343"/>
                        <a14:backgroundMark x1="98243" y1="47870" x2="95405" y2="52333"/>
                        <a14:backgroundMark x1="95811" y1="51927" x2="94189" y2="549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303" b="32405"/>
          <a:stretch/>
        </p:blipFill>
        <p:spPr bwMode="auto">
          <a:xfrm>
            <a:off x="3925907" y="2334144"/>
            <a:ext cx="4853385" cy="1626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080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BC329-9D3F-97BC-04AB-4F72267DC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sz="3600" dirty="0"/>
              <a:t>¡A romper el hielo! </a:t>
            </a:r>
            <a:r>
              <a:rPr lang="es-GT" dirty="0" err="1"/>
              <a:t>Icebreaker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68E7E-7262-6FBD-3174-FC64DFC8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129" y="546672"/>
            <a:ext cx="6252633" cy="541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Please tell us:</a:t>
            </a:r>
          </a:p>
          <a:p>
            <a:pPr marL="0" indent="0">
              <a:buNone/>
            </a:pPr>
            <a:endParaRPr lang="en-US" sz="4000" b="1" i="1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MX" sz="4000" b="1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¿Cómo te llamas? </a:t>
            </a:r>
            <a:r>
              <a:rPr lang="es-MX" sz="1200" b="1" i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What</a:t>
            </a:r>
            <a:r>
              <a:rPr lang="es-MX" sz="1200" b="1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MX" sz="1200" b="1" i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</a:t>
            </a:r>
            <a:r>
              <a:rPr lang="es-MX" sz="1200" b="1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MX" sz="1200" b="1" i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your</a:t>
            </a:r>
            <a:r>
              <a:rPr lang="es-MX" sz="1200" b="1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MX" sz="1200" b="1" i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name</a:t>
            </a:r>
            <a:r>
              <a:rPr lang="es-MX" sz="1200" b="1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?</a:t>
            </a:r>
            <a:endParaRPr lang="es-MX" sz="4000" b="1" i="1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MX" sz="4000" b="1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¿Cómo estás? </a:t>
            </a:r>
            <a:r>
              <a:rPr lang="es-MX" sz="1200" b="1" i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</a:t>
            </a:r>
            <a:r>
              <a:rPr lang="es-MX" sz="1200" b="1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are </a:t>
            </a:r>
            <a:r>
              <a:rPr lang="es-MX" sz="1200" b="1" i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</a:t>
            </a:r>
            <a:r>
              <a:rPr lang="es-MX" sz="1200" b="1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?</a:t>
            </a:r>
          </a:p>
          <a:p>
            <a:r>
              <a:rPr lang="es-GT" sz="4000" b="1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¿Dónde vives? </a:t>
            </a:r>
            <a:r>
              <a:rPr lang="es-GT" sz="1200" b="1" i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Where</a:t>
            </a:r>
            <a:r>
              <a:rPr lang="es-GT" sz="1200" b="1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do </a:t>
            </a:r>
            <a:r>
              <a:rPr lang="es-GT" sz="1200" b="1" i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</a:t>
            </a:r>
            <a:r>
              <a:rPr lang="es-GT" sz="1200" b="1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GT" sz="1200" b="1" i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live</a:t>
            </a:r>
            <a:r>
              <a:rPr lang="es-GT" sz="1200" b="1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?</a:t>
            </a:r>
          </a:p>
          <a:p>
            <a:r>
              <a:rPr lang="es-GT" sz="4000" b="1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¿Dónde trabajas? </a:t>
            </a:r>
            <a:r>
              <a:rPr lang="es-GT" sz="1200" b="1" i="1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Where</a:t>
            </a:r>
            <a:r>
              <a:rPr lang="es-GT" sz="1200" b="1" i="1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do </a:t>
            </a:r>
            <a:r>
              <a:rPr lang="es-GT" sz="1200" b="1" i="1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</a:t>
            </a:r>
            <a:r>
              <a:rPr lang="es-GT" sz="1200" b="1" i="1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GT" sz="1200" b="1" i="1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work</a:t>
            </a:r>
            <a:r>
              <a:rPr lang="es-GT" sz="1200" b="1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?</a:t>
            </a:r>
          </a:p>
          <a:p>
            <a:endParaRPr lang="es-GT" sz="1200" b="1" i="1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509562-A3A4-7395-4DAD-61BD54A0DE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3151" y="2456992"/>
            <a:ext cx="3547533" cy="360031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2" name="Picture 4" descr="Amigos de diseño plano mirando hacia arriba">
            <a:extLst>
              <a:ext uri="{FF2B5EF4-FFF2-40B4-BE49-F238E27FC236}">
                <a16:creationId xmlns:a16="http://schemas.microsoft.com/office/drawing/2014/main" id="{50EE80AB-66DC-67CE-95CD-BE720AE23A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51" y="2456992"/>
            <a:ext cx="3547533" cy="3600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951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375D5D-C4C9-FD99-375F-D1094779FC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2C7DE-9EF7-D893-58C0-94F49BB2C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sz="3600" dirty="0"/>
              <a:t>¡A romper el hielo! </a:t>
            </a:r>
            <a:r>
              <a:rPr lang="es-GT" dirty="0" err="1"/>
              <a:t>Icebreaker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B2AE9-45AA-20F5-4D9C-974D7D21F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7113" y="721518"/>
            <a:ext cx="6252633" cy="5414963"/>
          </a:xfrm>
        </p:spPr>
        <p:txBody>
          <a:bodyPr>
            <a:normAutofit/>
          </a:bodyPr>
          <a:lstStyle/>
          <a:p>
            <a:r>
              <a:rPr lang="es-MX" sz="4000" b="1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 llamo_____.</a:t>
            </a:r>
            <a:r>
              <a:rPr lang="es-MX" sz="1200" b="1" i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My</a:t>
            </a:r>
            <a:r>
              <a:rPr lang="es-MX" sz="1200" b="1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MX" sz="1200" b="1" i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name</a:t>
            </a:r>
            <a:r>
              <a:rPr lang="es-MX" sz="1200" b="1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MX" sz="1200" b="1" i="1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</a:t>
            </a:r>
            <a:r>
              <a:rPr lang="es-MX" sz="1200" b="1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_________.</a:t>
            </a:r>
            <a:endParaRPr lang="es-MX" sz="4000" b="1" i="1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MX" sz="4000" b="1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Estoy________. </a:t>
            </a:r>
            <a:r>
              <a:rPr lang="es-MX" sz="1400" b="1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(bien, mal, más o menos)</a:t>
            </a:r>
          </a:p>
          <a:p>
            <a:pPr marL="0" indent="0">
              <a:buNone/>
            </a:pPr>
            <a:r>
              <a:rPr lang="es-MX" sz="1200" b="1" i="1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 I am ________. (fine, </a:t>
            </a:r>
            <a:r>
              <a:rPr lang="es-MX" sz="1200" b="1" i="1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bad</a:t>
            </a:r>
            <a:r>
              <a:rPr lang="es-MX" sz="1200" b="1" i="1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s-MX" sz="1200" b="1" i="1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okay</a:t>
            </a:r>
            <a:r>
              <a:rPr lang="es-MX" sz="1200" b="1" i="1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so so)</a:t>
            </a:r>
            <a:endParaRPr lang="es-MX" sz="1200" b="1" i="1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GT" sz="4000" b="1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Trabajo en_____. </a:t>
            </a:r>
            <a:r>
              <a:rPr lang="es-GT" sz="1200" b="1" i="1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</a:t>
            </a:r>
            <a:r>
              <a:rPr lang="es-GT" sz="1200" b="1" i="1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live</a:t>
            </a:r>
            <a:r>
              <a:rPr lang="es-GT" sz="1200" b="1" i="1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in___________.</a:t>
            </a:r>
          </a:p>
          <a:p>
            <a:r>
              <a:rPr lang="es-GT" sz="4000" b="1" i="1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Vivo</a:t>
            </a:r>
            <a:r>
              <a:rPr lang="es-GT" sz="4000" b="1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en_____. </a:t>
            </a:r>
            <a:r>
              <a:rPr lang="es-GT" sz="1200" b="1" i="1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</a:t>
            </a:r>
            <a:r>
              <a:rPr lang="es-GT" sz="1200" b="1" i="1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work</a:t>
            </a:r>
            <a:r>
              <a:rPr lang="es-GT" sz="1200" b="1" i="1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in___________.</a:t>
            </a:r>
            <a:endParaRPr lang="es-GT" sz="1200" b="1" i="1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s-GT" sz="1200" b="1" i="1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3C57A5-C7DA-997C-CB50-35236DC4F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3151" y="2523744"/>
            <a:ext cx="3547533" cy="345617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8" name="Picture 6" descr="Hola - Hello - Olá - Salut - Hallo by ...">
            <a:extLst>
              <a:ext uri="{FF2B5EF4-FFF2-40B4-BE49-F238E27FC236}">
                <a16:creationId xmlns:a16="http://schemas.microsoft.com/office/drawing/2014/main" id="{BC28B6EE-6705-691B-D5A3-9DA5CBC6BD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51" y="2523744"/>
            <a:ext cx="3547533" cy="3456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716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F529D-EA0F-4960-B8D1-967326454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55600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#1. PRONOMBRES PERSONALES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5A2A79F-C021-460B-944B-4931AC02C2C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35604598"/>
              </p:ext>
            </p:extLst>
          </p:nvPr>
        </p:nvGraphicFramePr>
        <p:xfrm>
          <a:off x="839788" y="2509153"/>
          <a:ext cx="5024436" cy="3748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3140">
                  <a:extLst>
                    <a:ext uri="{9D8B030D-6E8A-4147-A177-3AD203B41FA5}">
                      <a16:colId xmlns:a16="http://schemas.microsoft.com/office/drawing/2014/main" val="756187502"/>
                    </a:ext>
                  </a:extLst>
                </a:gridCol>
                <a:gridCol w="3011296">
                  <a:extLst>
                    <a:ext uri="{9D8B030D-6E8A-4147-A177-3AD203B41FA5}">
                      <a16:colId xmlns:a16="http://schemas.microsoft.com/office/drawing/2014/main" val="1187693300"/>
                    </a:ext>
                  </a:extLst>
                </a:gridCol>
              </a:tblGrid>
              <a:tr h="775174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SINGULAR</a:t>
                      </a:r>
                    </a:p>
                  </a:txBody>
                  <a:tcPr marL="89076" marR="89076"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marL="89076" marR="89076">
                    <a:cell3D prstMaterial="dkEdge">
                      <a:bevel w="50800" prst="hardEdg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8717324"/>
                  </a:ext>
                </a:extLst>
              </a:tr>
              <a:tr h="545362">
                <a:tc>
                  <a:txBody>
                    <a:bodyPr/>
                    <a:lstStyle/>
                    <a:p>
                      <a:r>
                        <a:rPr lang="en-US" sz="3200" b="1" dirty="0" err="1"/>
                        <a:t>yo</a:t>
                      </a:r>
                      <a:endParaRPr lang="en-US" sz="3200" b="1" dirty="0"/>
                    </a:p>
                  </a:txBody>
                  <a:tcPr marL="89076" marR="89076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I</a:t>
                      </a:r>
                    </a:p>
                  </a:txBody>
                  <a:tcPr marL="89076" marR="89076"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485385622"/>
                  </a:ext>
                </a:extLst>
              </a:tr>
              <a:tr h="545362">
                <a:tc>
                  <a:txBody>
                    <a:bodyPr/>
                    <a:lstStyle/>
                    <a:p>
                      <a:r>
                        <a:rPr lang="en-US" sz="3200" b="1" dirty="0" err="1"/>
                        <a:t>tú</a:t>
                      </a:r>
                      <a:endParaRPr lang="en-US" sz="3200" b="1" dirty="0"/>
                    </a:p>
                  </a:txBody>
                  <a:tcPr marL="89076" marR="89076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you (informal)</a:t>
                      </a:r>
                    </a:p>
                  </a:txBody>
                  <a:tcPr marL="89076" marR="89076"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776723232"/>
                  </a:ext>
                </a:extLst>
              </a:tr>
              <a:tr h="18154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/>
                        <a:t>él</a:t>
                      </a:r>
                      <a:endParaRPr lang="en-US" sz="3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/>
                        <a:t>Ella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/>
                        <a:t>usted</a:t>
                      </a:r>
                      <a:endParaRPr lang="en-US" sz="3200" b="1" dirty="0"/>
                    </a:p>
                  </a:txBody>
                  <a:tcPr marL="89076" marR="89076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he</a:t>
                      </a:r>
                    </a:p>
                    <a:p>
                      <a:pPr algn="ctr"/>
                      <a:r>
                        <a:rPr lang="en-US" sz="2800" b="1" dirty="0"/>
                        <a:t>she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/>
                        <a:t>you (formal)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/>
                    </a:p>
                  </a:txBody>
                  <a:tcPr marL="89076" marR="89076"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813551820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D2C85568-48E7-4246-B53F-23B5562D3734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81079234"/>
              </p:ext>
            </p:extLst>
          </p:nvPr>
        </p:nvGraphicFramePr>
        <p:xfrm>
          <a:off x="6327778" y="2491961"/>
          <a:ext cx="5035550" cy="3766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0249">
                  <a:extLst>
                    <a:ext uri="{9D8B030D-6E8A-4147-A177-3AD203B41FA5}">
                      <a16:colId xmlns:a16="http://schemas.microsoft.com/office/drawing/2014/main" val="1752257596"/>
                    </a:ext>
                  </a:extLst>
                </a:gridCol>
                <a:gridCol w="3205301">
                  <a:extLst>
                    <a:ext uri="{9D8B030D-6E8A-4147-A177-3AD203B41FA5}">
                      <a16:colId xmlns:a16="http://schemas.microsoft.com/office/drawing/2014/main" val="2924116178"/>
                    </a:ext>
                  </a:extLst>
                </a:gridCol>
              </a:tblGrid>
              <a:tr h="849882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PLURAL</a:t>
                      </a:r>
                    </a:p>
                  </a:txBody>
                  <a:tcPr marL="88835" marR="88835"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marL="88835" marR="88835">
                    <a:cell3D prstMaterial="dkEdge">
                      <a:bevel w="50800" prst="hardEdg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555245313"/>
                  </a:ext>
                </a:extLst>
              </a:tr>
              <a:tr h="622551">
                <a:tc>
                  <a:txBody>
                    <a:bodyPr/>
                    <a:lstStyle/>
                    <a:p>
                      <a:r>
                        <a:rPr lang="en-US" sz="3200" b="1" dirty="0" err="1"/>
                        <a:t>nosotros</a:t>
                      </a:r>
                      <a:endParaRPr lang="en-US" sz="3200" b="1" dirty="0"/>
                    </a:p>
                  </a:txBody>
                  <a:tcPr marL="88835" marR="88835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we</a:t>
                      </a:r>
                    </a:p>
                  </a:txBody>
                  <a:tcPr marL="88835" marR="88835"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661123438"/>
                  </a:ext>
                </a:extLst>
              </a:tr>
              <a:tr h="622551">
                <a:tc>
                  <a:txBody>
                    <a:bodyPr/>
                    <a:lstStyle/>
                    <a:p>
                      <a:r>
                        <a:rPr lang="en-US" sz="3200" b="1" dirty="0" err="1"/>
                        <a:t>vosotros</a:t>
                      </a:r>
                      <a:endParaRPr lang="en-US" sz="3200" b="1" dirty="0"/>
                    </a:p>
                  </a:txBody>
                  <a:tcPr marL="88835" marR="88835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you all (informal)</a:t>
                      </a:r>
                    </a:p>
                  </a:txBody>
                  <a:tcPr marL="88835" marR="88835"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976478784"/>
                  </a:ext>
                </a:extLst>
              </a:tr>
              <a:tr h="1671059">
                <a:tc>
                  <a:txBody>
                    <a:bodyPr/>
                    <a:lstStyle/>
                    <a:p>
                      <a:r>
                        <a:rPr lang="en-US" sz="3200" b="1" dirty="0" err="1"/>
                        <a:t>ellos</a:t>
                      </a:r>
                      <a:endParaRPr lang="en-US" sz="3200" b="1" dirty="0"/>
                    </a:p>
                    <a:p>
                      <a:r>
                        <a:rPr lang="en-US" sz="3200" b="1" dirty="0" err="1"/>
                        <a:t>ellas</a:t>
                      </a:r>
                      <a:endParaRPr lang="en-US" sz="3200" b="1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/>
                        <a:t>ustedes</a:t>
                      </a:r>
                      <a:endParaRPr lang="en-US" sz="3200" b="1" dirty="0"/>
                    </a:p>
                  </a:txBody>
                  <a:tcPr marL="88835" marR="88835"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they (</a:t>
                      </a:r>
                      <a:r>
                        <a:rPr lang="en-US" sz="2800" b="1" dirty="0" err="1"/>
                        <a:t>masc</a:t>
                      </a:r>
                      <a:r>
                        <a:rPr lang="en-US" sz="2800" b="1" dirty="0"/>
                        <a:t>/mix)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/>
                        <a:t>they (feminine)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/>
                        <a:t>you all (formal)</a:t>
                      </a:r>
                    </a:p>
                  </a:txBody>
                  <a:tcPr marL="88835" marR="88835" anchor="ctr">
                    <a:cell3D prstMaterial="dkEdge">
                      <a:bevel w="50800" prst="hardEdg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75952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54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602D7-B7CC-A3E9-EBDA-427FE0E7B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 b="1" dirty="0"/>
              <a:t>NOTAS IMPORTANTES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FA5CA-5303-B163-ED53-3DA1D0D1C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1022" y="2274581"/>
            <a:ext cx="7484039" cy="4450654"/>
          </a:xfrm>
        </p:spPr>
        <p:txBody>
          <a:bodyPr>
            <a:noAutofit/>
          </a:bodyPr>
          <a:lstStyle/>
          <a:p>
            <a:r>
              <a:rPr lang="en-US" sz="2000" dirty="0"/>
              <a:t>“</a:t>
            </a:r>
            <a:r>
              <a:rPr lang="en-US" sz="2000" dirty="0" err="1"/>
              <a:t>Yo</a:t>
            </a:r>
            <a:r>
              <a:rPr lang="en-US" sz="2000" dirty="0"/>
              <a:t>,” the word for “I,” is only capitalized at the beginning of a sentence. </a:t>
            </a:r>
          </a:p>
          <a:p>
            <a:pPr lvl="0"/>
            <a:r>
              <a:rPr lang="en-US" sz="2000" b="1" i="1" dirty="0"/>
              <a:t>Tú</a:t>
            </a:r>
            <a:r>
              <a:rPr lang="en-US" sz="2000" b="1" dirty="0"/>
              <a:t> </a:t>
            </a:r>
            <a:r>
              <a:rPr lang="en-US" sz="2000" dirty="0"/>
              <a:t>(You informal) is used for people you have confidence in or your same age.</a:t>
            </a:r>
          </a:p>
          <a:p>
            <a:pPr lvl="0"/>
            <a:r>
              <a:rPr lang="en-US" sz="2000" b="1" i="1" dirty="0" err="1"/>
              <a:t>Usted</a:t>
            </a:r>
            <a:r>
              <a:rPr lang="en-US" sz="2000" dirty="0"/>
              <a:t> (You Formal) for people older than you or to show respect (your doctor, a priest, your boss, etc.)</a:t>
            </a:r>
          </a:p>
          <a:p>
            <a:r>
              <a:rPr lang="en-US" sz="2000" dirty="0" err="1"/>
              <a:t>Ellos</a:t>
            </a:r>
            <a:r>
              <a:rPr lang="en-US" sz="2000" dirty="0"/>
              <a:t> could include all males or a mixture of males and females. </a:t>
            </a:r>
          </a:p>
          <a:p>
            <a:r>
              <a:rPr lang="en-US" sz="2000" dirty="0"/>
              <a:t>Ellas only includes all females.</a:t>
            </a:r>
          </a:p>
          <a:p>
            <a:r>
              <a:rPr lang="en-US" sz="2000" dirty="0"/>
              <a:t>The “</a:t>
            </a:r>
            <a:r>
              <a:rPr lang="en-US" sz="2000" dirty="0" err="1"/>
              <a:t>vosotros</a:t>
            </a:r>
            <a:r>
              <a:rPr lang="en-US" sz="2000" dirty="0"/>
              <a:t>” form is only used in Spain. Everywhere else, the </a:t>
            </a:r>
            <a:r>
              <a:rPr lang="en-US" sz="2000" dirty="0" err="1"/>
              <a:t>ustedes</a:t>
            </a:r>
            <a:r>
              <a:rPr lang="en-US" sz="2000" dirty="0"/>
              <a:t> form is used for formal or informal “you all.” </a:t>
            </a:r>
          </a:p>
          <a:p>
            <a:endParaRPr lang="en-US" sz="2000" dirty="0"/>
          </a:p>
        </p:txBody>
      </p:sp>
      <p:pic>
        <p:nvPicPr>
          <p:cNvPr id="4" name="Picture 3" descr="A picture containing text, cartoon, screenshot, slot machine&#10;&#10;Description automatically generated">
            <a:extLst>
              <a:ext uri="{FF2B5EF4-FFF2-40B4-BE49-F238E27FC236}">
                <a16:creationId xmlns:a16="http://schemas.microsoft.com/office/drawing/2014/main" id="{AED7DE55-218C-1865-2460-712F443673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1347" r="-10" b="8895"/>
          <a:stretch/>
        </p:blipFill>
        <p:spPr>
          <a:xfrm>
            <a:off x="810000" y="2473518"/>
            <a:ext cx="3108960" cy="3339548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26853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A2B9AC-9B21-38E1-A2B1-C2EF37F6C8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B47F9-D368-1D41-622F-2A93E909F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421" y="68879"/>
            <a:ext cx="3856990" cy="1618396"/>
          </a:xfrm>
        </p:spPr>
        <p:txBody>
          <a:bodyPr/>
          <a:lstStyle/>
          <a:p>
            <a:pPr algn="ctr"/>
            <a:r>
              <a:rPr lang="es-GT" sz="3000" dirty="0"/>
              <a:t>¡PRACTIQUEMOS!</a:t>
            </a:r>
            <a:r>
              <a:rPr lang="es-GT" sz="3600" dirty="0"/>
              <a:t> </a:t>
            </a:r>
            <a:r>
              <a:rPr lang="es-GT" dirty="0" err="1"/>
              <a:t>Written</a:t>
            </a:r>
            <a:r>
              <a:rPr lang="es-GT" dirty="0"/>
              <a:t> </a:t>
            </a:r>
            <a:r>
              <a:rPr lang="es-GT" dirty="0" err="1"/>
              <a:t>practice</a:t>
            </a:r>
            <a:r>
              <a:rPr lang="es-GT" dirty="0"/>
              <a:t>. 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87391F-BFF3-3764-B32E-CBB1EFD333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3151" y="2523744"/>
            <a:ext cx="3547533" cy="345617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218" name="Picture 2" descr="Ilustración de icono de dibujos animados de lápiz y papel. Concepto de icono de objeto de educación aislado. Estilo de dibujos animados plana">
            <a:extLst>
              <a:ext uri="{FF2B5EF4-FFF2-40B4-BE49-F238E27FC236}">
                <a16:creationId xmlns:a16="http://schemas.microsoft.com/office/drawing/2014/main" id="{C425B46B-3C69-3F9A-22A1-AE1DA61A7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50" y="2523744"/>
            <a:ext cx="3547533" cy="3456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70FFB06-25D7-334E-F9C1-8E8362EA6C87}"/>
              </a:ext>
            </a:extLst>
          </p:cNvPr>
          <p:cNvSpPr txBox="1"/>
          <p:nvPr/>
        </p:nvSpPr>
        <p:spPr>
          <a:xfrm>
            <a:off x="9142476" y="1365729"/>
            <a:ext cx="6099048" cy="3875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50000"/>
              </a:lnSpc>
              <a:spcAft>
                <a:spcPts val="800"/>
              </a:spcAft>
            </a:pPr>
            <a:r>
              <a:rPr lang="en-US" sz="2400" b="1" u="sng" strike="noStrike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ellos</a:t>
            </a:r>
            <a:endParaRPr lang="en-US" sz="2400" u="none" strike="noStrike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50000"/>
              </a:lnSpc>
              <a:spcAft>
                <a:spcPts val="800"/>
              </a:spcAft>
            </a:pPr>
            <a:r>
              <a:rPr lang="en-US" sz="2400" b="1" u="sng" strike="noStrike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</a:t>
            </a:r>
            <a:endParaRPr lang="en-US" sz="2400" u="none" strike="noStrike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50000"/>
              </a:lnSpc>
              <a:spcAft>
                <a:spcPts val="800"/>
              </a:spcAft>
            </a:pPr>
            <a:r>
              <a:rPr lang="en-US" sz="2400" b="1" u="sng" strike="noStrike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nosotros</a:t>
            </a:r>
            <a:r>
              <a:rPr lang="en-US" sz="2400" b="1" u="sng" strike="noStrike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/</a:t>
            </a:r>
            <a:r>
              <a:rPr lang="en-US" sz="2400" b="1" u="sng" strike="noStrike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nosotras</a:t>
            </a:r>
            <a:endParaRPr lang="en-US" sz="2400" u="none" strike="noStrike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50000"/>
              </a:lnSpc>
              <a:spcAft>
                <a:spcPts val="800"/>
              </a:spcAft>
            </a:pPr>
            <a:r>
              <a:rPr lang="en-US" sz="2400" b="1" u="sng" strike="noStrike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ellos</a:t>
            </a:r>
            <a:endParaRPr lang="en-US" sz="2400" u="none" strike="noStrike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50000"/>
              </a:lnSpc>
              <a:spcAft>
                <a:spcPts val="800"/>
              </a:spcAft>
            </a:pPr>
            <a:r>
              <a:rPr lang="en-US" sz="2400" b="1" u="sng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</a:t>
            </a:r>
            <a:r>
              <a:rPr lang="en-US" sz="2400" b="1" u="sng" strike="noStrike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lla</a:t>
            </a:r>
            <a:endParaRPr lang="en-US" sz="24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50000"/>
              </a:lnSpc>
              <a:spcAft>
                <a:spcPts val="800"/>
              </a:spcAft>
            </a:pPr>
            <a:r>
              <a:rPr lang="en-US" sz="2400" b="1" u="sng" strike="noStrike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ellas</a:t>
            </a:r>
            <a:endParaRPr lang="en-US" sz="2400" u="none" strike="noStrike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03E47F-8266-A703-F480-A17FE8CDF594}"/>
              </a:ext>
            </a:extLst>
          </p:cNvPr>
          <p:cNvSpPr txBox="1"/>
          <p:nvPr/>
        </p:nvSpPr>
        <p:spPr>
          <a:xfrm>
            <a:off x="5538343" y="1365729"/>
            <a:ext cx="6099048" cy="3875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u="none" strike="noStrike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Richard and Becky              </a:t>
            </a:r>
            <a:endParaRPr lang="en-US" sz="2400" b="1" u="sng" strike="noStrike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u="none" strike="noStrike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Myself                                       </a:t>
            </a:r>
            <a:r>
              <a:rPr lang="en-US" sz="2400" b="1" u="none" strike="noStrike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n-US" sz="2400" b="1" u="sng" strike="noStrike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u="none" strike="noStrike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Sophia &amp; me                           </a:t>
            </a:r>
          </a:p>
          <a:p>
            <a:pPr marL="342900" marR="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u="none" strike="noStrike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John &amp; Paul</a:t>
            </a:r>
          </a:p>
          <a:p>
            <a:pPr marL="342900" marR="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u="none" strike="noStrike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Your sister</a:t>
            </a:r>
          </a:p>
          <a:p>
            <a:pPr marL="342900" marR="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u="none" strike="noStrike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Gloria &amp; Susan</a:t>
            </a:r>
          </a:p>
        </p:txBody>
      </p:sp>
    </p:spTree>
    <p:extLst>
      <p:ext uri="{BB962C8B-B14F-4D97-AF65-F5344CB8AC3E}">
        <p14:creationId xmlns:p14="http://schemas.microsoft.com/office/powerpoint/2010/main" val="277838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70CB109-11ED-7B83-5587-6D072036D2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65B8D9-CC79-ACBA-C476-283815FC9D61}"/>
              </a:ext>
            </a:extLst>
          </p:cNvPr>
          <p:cNvSpPr txBox="1"/>
          <p:nvPr/>
        </p:nvSpPr>
        <p:spPr>
          <a:xfrm>
            <a:off x="91786" y="2536861"/>
            <a:ext cx="1166552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200" b="1" dirty="0"/>
              <a:t>#2. EL VERBO SER</a:t>
            </a:r>
          </a:p>
        </p:txBody>
      </p:sp>
    </p:spTree>
    <p:extLst>
      <p:ext uri="{BB962C8B-B14F-4D97-AF65-F5344CB8AC3E}">
        <p14:creationId xmlns:p14="http://schemas.microsoft.com/office/powerpoint/2010/main" val="2056934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97235-041E-37ED-E6F4-B9E04081E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32199" y="918073"/>
            <a:ext cx="10571998" cy="970450"/>
          </a:xfrm>
        </p:spPr>
        <p:txBody>
          <a:bodyPr/>
          <a:lstStyle/>
          <a:p>
            <a:pPr algn="ctr"/>
            <a:r>
              <a:rPr lang="en-US" dirty="0"/>
              <a:t>CONJUGACIONES DEL VERBO SER 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A754E-7A83-6CEB-DC16-970BFCAC1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9903" y="2301719"/>
            <a:ext cx="5189857" cy="576262"/>
          </a:xfrm>
        </p:spPr>
        <p:txBody>
          <a:bodyPr/>
          <a:lstStyle/>
          <a:p>
            <a:r>
              <a:rPr lang="en-US" sz="3200" b="1" dirty="0"/>
              <a:t>SINGULAR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E88BEE-5BC9-8415-1CF8-EE357E943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0000" y="3033239"/>
            <a:ext cx="5189856" cy="31099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dirty="0" err="1"/>
              <a:t>yo</a:t>
            </a:r>
            <a:r>
              <a:rPr lang="en-US" sz="2400" b="1" dirty="0"/>
              <a:t> soy –</a:t>
            </a:r>
            <a:r>
              <a:rPr lang="en-US" sz="2400" dirty="0"/>
              <a:t> I am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err="1"/>
              <a:t>tú</a:t>
            </a:r>
            <a:r>
              <a:rPr lang="en-US" sz="2400" b="1" dirty="0"/>
              <a:t> </a:t>
            </a:r>
            <a:r>
              <a:rPr lang="en-US" sz="2400" b="1" dirty="0" err="1"/>
              <a:t>eres</a:t>
            </a:r>
            <a:r>
              <a:rPr lang="en-US" sz="2400" b="1" dirty="0"/>
              <a:t> – </a:t>
            </a:r>
            <a:r>
              <a:rPr lang="en-US" sz="2400" dirty="0"/>
              <a:t>you are (informal)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err="1"/>
              <a:t>él</a:t>
            </a:r>
            <a:r>
              <a:rPr lang="en-US" sz="2400" b="1" dirty="0"/>
              <a:t> es – </a:t>
            </a:r>
            <a:r>
              <a:rPr lang="en-US" sz="2400" dirty="0"/>
              <a:t>he is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err="1"/>
              <a:t>ella</a:t>
            </a:r>
            <a:r>
              <a:rPr lang="en-US" sz="2400" b="1" dirty="0"/>
              <a:t> es – </a:t>
            </a:r>
            <a:r>
              <a:rPr lang="en-US" sz="2400" dirty="0"/>
              <a:t>she is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err="1"/>
              <a:t>usted</a:t>
            </a:r>
            <a:r>
              <a:rPr lang="en-US" sz="2400" b="1" dirty="0"/>
              <a:t> es – </a:t>
            </a:r>
            <a:r>
              <a:rPr lang="en-US" sz="2400" dirty="0"/>
              <a:t>you are (formal)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CB3B69-5066-86AD-46C3-262609E498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99856" y="2344107"/>
            <a:ext cx="5194583" cy="576262"/>
          </a:xfrm>
        </p:spPr>
        <p:txBody>
          <a:bodyPr/>
          <a:lstStyle/>
          <a:p>
            <a:r>
              <a:rPr lang="en-US" sz="3200" b="1" dirty="0"/>
              <a:t>PLURAL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1ACBB0-ECB6-6620-B4D1-6B9AAC8632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99856" y="3109440"/>
            <a:ext cx="6472135" cy="31099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dirty="0" err="1"/>
              <a:t>nosotros</a:t>
            </a:r>
            <a:r>
              <a:rPr lang="en-US" sz="2400" b="1" dirty="0"/>
              <a:t> </a:t>
            </a:r>
            <a:r>
              <a:rPr lang="en-US" sz="2400" b="1" dirty="0" err="1"/>
              <a:t>somos</a:t>
            </a:r>
            <a:r>
              <a:rPr lang="en-US" sz="2400" b="1" dirty="0"/>
              <a:t> – </a:t>
            </a:r>
            <a:r>
              <a:rPr lang="en-US" sz="2400" dirty="0"/>
              <a:t>we are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err="1"/>
              <a:t>vosotros</a:t>
            </a:r>
            <a:r>
              <a:rPr lang="en-US" sz="2400" b="1" dirty="0"/>
              <a:t> </a:t>
            </a:r>
            <a:r>
              <a:rPr lang="en-US" sz="2400" b="1" dirty="0" err="1"/>
              <a:t>sois</a:t>
            </a:r>
            <a:r>
              <a:rPr lang="en-US" sz="2400" b="1" dirty="0"/>
              <a:t> – </a:t>
            </a:r>
            <a:r>
              <a:rPr lang="en-US" sz="2400" dirty="0"/>
              <a:t>you all are(informal)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err="1"/>
              <a:t>ellos</a:t>
            </a:r>
            <a:r>
              <a:rPr lang="en-US" sz="2400" b="1" dirty="0"/>
              <a:t> son – </a:t>
            </a:r>
            <a:r>
              <a:rPr lang="en-US" sz="2400" dirty="0"/>
              <a:t>they are (male/mix)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err="1"/>
              <a:t>ellas</a:t>
            </a:r>
            <a:r>
              <a:rPr lang="en-US" sz="2400" b="1" dirty="0"/>
              <a:t> son – </a:t>
            </a:r>
            <a:r>
              <a:rPr lang="en-US" sz="2400" dirty="0"/>
              <a:t>they are (female)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err="1"/>
              <a:t>ustedes</a:t>
            </a:r>
            <a:r>
              <a:rPr lang="en-US" sz="2400" b="1" dirty="0"/>
              <a:t> – </a:t>
            </a:r>
            <a:r>
              <a:rPr lang="en-US" sz="2400" dirty="0"/>
              <a:t>you all are (formal)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36F412-44BC-4BBF-1A59-3BACC38CA96C}"/>
              </a:ext>
            </a:extLst>
          </p:cNvPr>
          <p:cNvSpPr txBox="1"/>
          <p:nvPr/>
        </p:nvSpPr>
        <p:spPr>
          <a:xfrm>
            <a:off x="8784706" y="1148382"/>
            <a:ext cx="61245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Verb TO BE conjugations</a:t>
            </a:r>
          </a:p>
        </p:txBody>
      </p:sp>
    </p:spTree>
    <p:extLst>
      <p:ext uri="{BB962C8B-B14F-4D97-AF65-F5344CB8AC3E}">
        <p14:creationId xmlns:p14="http://schemas.microsoft.com/office/powerpoint/2010/main" val="4901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14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charRg st="14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3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charRg st="43" end="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57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charRg st="57" end="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74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charRg st="74" end="1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66481C-16D9-7E66-B1FB-B69839937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4087"/>
            <a:ext cx="12192000" cy="511277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2C025710-5098-576C-ECA3-AFDF51574435}"/>
              </a:ext>
            </a:extLst>
          </p:cNvPr>
          <p:cNvSpPr txBox="1">
            <a:spLocks/>
          </p:cNvSpPr>
          <p:nvPr/>
        </p:nvSpPr>
        <p:spPr>
          <a:xfrm>
            <a:off x="1034651" y="501138"/>
            <a:ext cx="10571998" cy="97045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USES of SER /TO BE 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584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1706</TotalTime>
  <Words>767</Words>
  <Application>Microsoft Office PowerPoint</Application>
  <PresentationFormat>Widescreen</PresentationFormat>
  <Paragraphs>163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ADLaM Display</vt:lpstr>
      <vt:lpstr>Aptos</vt:lpstr>
      <vt:lpstr>Arial</vt:lpstr>
      <vt:lpstr>Century Gothic</vt:lpstr>
      <vt:lpstr>Courier New</vt:lpstr>
      <vt:lpstr>Wingdings</vt:lpstr>
      <vt:lpstr>Wingdings 2</vt:lpstr>
      <vt:lpstr>Quotable</vt:lpstr>
      <vt:lpstr>REFUERZO DE ESPAÑOL PARA PRINCIPIANTES</vt:lpstr>
      <vt:lpstr>¡A romper el hielo! Icebreaker</vt:lpstr>
      <vt:lpstr>¡A romper el hielo! Icebreaker</vt:lpstr>
      <vt:lpstr>#1. PRONOMBRES PERSONALES</vt:lpstr>
      <vt:lpstr>NOTAS IMPORTANTES</vt:lpstr>
      <vt:lpstr>¡PRACTIQUEMOS! Written practice. </vt:lpstr>
      <vt:lpstr>PowerPoint Presentation</vt:lpstr>
      <vt:lpstr>CONJUGACIONES DEL VERBO SER  </vt:lpstr>
      <vt:lpstr>PowerPoint Presentation</vt:lpstr>
      <vt:lpstr>WHOLE CLASS ACTIVITY!  </vt:lpstr>
      <vt:lpstr>PowerPoint Presentation</vt:lpstr>
      <vt:lpstr>PowerPoint Presentation</vt:lpstr>
      <vt:lpstr>#3. ADJECTIVES</vt:lpstr>
      <vt:lpstr>PowerPoint Presentation</vt:lpstr>
      <vt:lpstr>¡Vamos a Conversar!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Valeska Anderson</dc:creator>
  <cp:lastModifiedBy>Valeska Anderson</cp:lastModifiedBy>
  <cp:revision>7</cp:revision>
  <dcterms:created xsi:type="dcterms:W3CDTF">2025-05-16T15:59:29Z</dcterms:created>
  <dcterms:modified xsi:type="dcterms:W3CDTF">2025-05-17T20:26:20Z</dcterms:modified>
</cp:coreProperties>
</file>