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2"/>
  </p:notesMasterIdLst>
  <p:sldIdLst>
    <p:sldId id="257" r:id="rId2"/>
    <p:sldId id="269" r:id="rId3"/>
    <p:sldId id="270" r:id="rId4"/>
    <p:sldId id="349" r:id="rId5"/>
    <p:sldId id="341" r:id="rId6"/>
    <p:sldId id="350" r:id="rId7"/>
    <p:sldId id="356" r:id="rId8"/>
    <p:sldId id="357" r:id="rId9"/>
    <p:sldId id="307" r:id="rId10"/>
    <p:sldId id="358" r:id="rId11"/>
    <p:sldId id="359" r:id="rId12"/>
    <p:sldId id="288" r:id="rId13"/>
    <p:sldId id="360" r:id="rId14"/>
    <p:sldId id="361" r:id="rId15"/>
    <p:sldId id="285" r:id="rId16"/>
    <p:sldId id="289" r:id="rId17"/>
    <p:sldId id="364" r:id="rId18"/>
    <p:sldId id="362" r:id="rId19"/>
    <p:sldId id="355" r:id="rId20"/>
    <p:sldId id="294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99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65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65E372-28C0-4D1E-B4D7-44611252EB42}" type="datetimeFigureOut">
              <a:rPr lang="en-US" smtClean="0"/>
              <a:t>5/23/2025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20CE42-7313-48E5-B5F5-C141F9922D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9176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A47EF9-9609-416D-A3D1-A64F3250BE1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9379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9CB83B-8051-E8C3-10E5-1A0321C1C9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3059B66-256E-42A7-635C-DCCB721213F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3175D96-E41C-2DA5-AA3E-D117500B53E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CBFD19-872A-01F8-1014-CDF9CE0E13C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A47EF9-9609-416D-A3D1-A64F3250BE1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4697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2D7F4E-8280-9BAE-BC9F-67049DEE90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BCEB284-7E09-B310-889E-BA12907A8E3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7E66F14-6443-BEC2-21F4-25EC208D12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39BF59-9999-3CC9-6130-06E2F321F13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A47EF9-9609-416D-A3D1-A64F3250BE1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3108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8E1212-B222-147F-5A44-5CB06EAE5B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09661FA-9F22-6E19-4464-214F1323AF7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874623B-B1AC-ADF5-9B4F-C76064903EA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17E929-5348-7E50-28C4-A9A49C31394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A47EF9-9609-416D-A3D1-A64F3250BE1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9278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D27EF-0851-45BB-871F-A3A16A04534C}" type="datetimeFigureOut">
              <a:rPr lang="en-US" smtClean="0"/>
              <a:t>5/23/2025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72266-4281-46AF-9C05-8294124200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943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D27EF-0851-45BB-871F-A3A16A04534C}" type="datetimeFigureOut">
              <a:rPr lang="en-US" smtClean="0"/>
              <a:t>5/23/2025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72266-4281-46AF-9C05-8294124200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671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D27EF-0851-45BB-871F-A3A16A04534C}" type="datetimeFigureOut">
              <a:rPr lang="en-US" smtClean="0"/>
              <a:t>5/23/2025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72266-4281-46AF-9C05-8294124200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3073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C07DD-4026-4207-9B13-F52D8B3B2D37}" type="datetimeFigureOut">
              <a:rPr lang="en-US" smtClean="0"/>
              <a:t>5/23/2025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D9BF6-CF2D-4488-B852-CD02DBD471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6431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D27EF-0851-45BB-871F-A3A16A04534C}" type="datetimeFigureOut">
              <a:rPr lang="en-US" smtClean="0"/>
              <a:t>5/23/2025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72266-4281-46AF-9C05-8294124200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3686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D27EF-0851-45BB-871F-A3A16A04534C}" type="datetimeFigureOut">
              <a:rPr lang="en-US" smtClean="0"/>
              <a:t>5/23/2025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72266-4281-46AF-9C05-8294124200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413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D27EF-0851-45BB-871F-A3A16A04534C}" type="datetimeFigureOut">
              <a:rPr lang="en-US" smtClean="0"/>
              <a:t>5/23/2025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72266-4281-46AF-9C05-8294124200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8564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D27EF-0851-45BB-871F-A3A16A04534C}" type="datetimeFigureOut">
              <a:rPr lang="en-US" smtClean="0"/>
              <a:t>5/23/2025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72266-4281-46AF-9C05-8294124200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2323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D27EF-0851-45BB-871F-A3A16A04534C}" type="datetimeFigureOut">
              <a:rPr lang="en-US" smtClean="0"/>
              <a:t>5/23/2025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72266-4281-46AF-9C05-8294124200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55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D27EF-0851-45BB-871F-A3A16A04534C}" type="datetimeFigureOut">
              <a:rPr lang="en-US" smtClean="0"/>
              <a:t>5/23/2025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72266-4281-46AF-9C05-8294124200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5157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D27EF-0851-45BB-871F-A3A16A04534C}" type="datetimeFigureOut">
              <a:rPr lang="en-US" smtClean="0"/>
              <a:t>5/23/2025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72266-4281-46AF-9C05-8294124200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0843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D27EF-0851-45BB-871F-A3A16A04534C}" type="datetimeFigureOut">
              <a:rPr lang="en-US" smtClean="0"/>
              <a:t>5/23/2025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72266-4281-46AF-9C05-8294124200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180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D27EF-0851-45BB-871F-A3A16A04534C}" type="datetimeFigureOut">
              <a:rPr lang="en-US" smtClean="0"/>
              <a:t>5/23/2025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72266-4281-46AF-9C05-8294124200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0237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9F4D27EF-0851-45BB-871F-A3A16A04534C}" type="datetimeFigureOut">
              <a:rPr lang="en-US" smtClean="0"/>
              <a:t>5/23/2025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FF572266-4281-46AF-9C05-8294124200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98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9F4D27EF-0851-45BB-871F-A3A16A04534C}" type="datetimeFigureOut">
              <a:rPr lang="en-US" smtClean="0"/>
              <a:t>5/23/2025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FF572266-4281-46AF-9C05-8294124200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5848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</p:sldLayoutIdLst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99D0A7-7890-351E-9FD2-245D302987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3871" y="719903"/>
            <a:ext cx="11144257" cy="2971051"/>
          </a:xfrm>
        </p:spPr>
        <p:txBody>
          <a:bodyPr/>
          <a:lstStyle/>
          <a:p>
            <a:pPr algn="ctr"/>
            <a:r>
              <a:rPr lang="en-US" sz="7200" dirty="0"/>
              <a:t>REFUERZO DE ESPAÑOL PARA PRINCIPIANTES</a:t>
            </a:r>
            <a:endParaRPr lang="en-US" sz="36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F58851-56FD-78E6-4F02-BDA8E2C883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0001" y="5418007"/>
            <a:ext cx="10572000" cy="748892"/>
          </a:xfrm>
        </p:spPr>
        <p:txBody>
          <a:bodyPr>
            <a:noAutofit/>
          </a:bodyPr>
          <a:lstStyle/>
          <a:p>
            <a:r>
              <a:rPr lang="en-US" sz="4400" b="1" dirty="0"/>
              <a:t>Summer Course. Day 3</a:t>
            </a:r>
          </a:p>
        </p:txBody>
      </p:sp>
      <p:pic>
        <p:nvPicPr>
          <p:cNvPr id="1026" name="Picture 2" descr="Mount Horeb Area School District - Futura Spanish Adventures">
            <a:extLst>
              <a:ext uri="{FF2B5EF4-FFF2-40B4-BE49-F238E27FC236}">
                <a16:creationId xmlns:a16="http://schemas.microsoft.com/office/drawing/2014/main" id="{9088C31D-A048-5F35-91FD-1B2D1C3213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744" y="212661"/>
            <a:ext cx="2548954" cy="1014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856E138-9371-30EC-E3D5-E39640CCBE90}"/>
              </a:ext>
            </a:extLst>
          </p:cNvPr>
          <p:cNvSpPr txBox="1"/>
          <p:nvPr/>
        </p:nvSpPr>
        <p:spPr>
          <a:xfrm>
            <a:off x="5285232" y="3864534"/>
            <a:ext cx="61813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/>
              <a:t>Beginner Spanish Boost</a:t>
            </a:r>
          </a:p>
        </p:txBody>
      </p:sp>
    </p:spTree>
    <p:extLst>
      <p:ext uri="{BB962C8B-B14F-4D97-AF65-F5344CB8AC3E}">
        <p14:creationId xmlns:p14="http://schemas.microsoft.com/office/powerpoint/2010/main" val="3776003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E615EC7-63D0-13A5-C1AB-C0264C7061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39DBFC8-58DF-3128-7DFB-EBF4D417E9BC}"/>
              </a:ext>
            </a:extLst>
          </p:cNvPr>
          <p:cNvSpPr txBox="1"/>
          <p:nvPr/>
        </p:nvSpPr>
        <p:spPr>
          <a:xfrm>
            <a:off x="-366712" y="454688"/>
            <a:ext cx="1292542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200" b="1" dirty="0"/>
              <a:t>#3. OCCUPATIONS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1BCA8FB-42A8-C69E-8EBD-C10123CEAB51}"/>
              </a:ext>
            </a:extLst>
          </p:cNvPr>
          <p:cNvSpPr txBox="1"/>
          <p:nvPr/>
        </p:nvSpPr>
        <p:spPr>
          <a:xfrm>
            <a:off x="7443216" y="1837944"/>
            <a:ext cx="412394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300000"/>
              </a:lnSpc>
              <a:buFont typeface="Arial" panose="020B0604020202020204" pitchFamily="34" charset="0"/>
              <a:buChar char="•"/>
            </a:pPr>
            <a:r>
              <a:rPr lang="es-GT" sz="2800" dirty="0"/>
              <a:t>Ocupaciones</a:t>
            </a:r>
          </a:p>
          <a:p>
            <a:pPr marL="285750" indent="-285750">
              <a:lnSpc>
                <a:spcPct val="300000"/>
              </a:lnSpc>
              <a:buFont typeface="Arial" panose="020B0604020202020204" pitchFamily="34" charset="0"/>
              <a:buChar char="•"/>
            </a:pPr>
            <a:r>
              <a:rPr lang="es-GT" sz="2800" dirty="0"/>
              <a:t>Profesiones</a:t>
            </a:r>
          </a:p>
          <a:p>
            <a:pPr marL="285750" indent="-285750">
              <a:lnSpc>
                <a:spcPct val="300000"/>
              </a:lnSpc>
              <a:buFont typeface="Arial" panose="020B0604020202020204" pitchFamily="34" charset="0"/>
              <a:buChar char="•"/>
            </a:pPr>
            <a:r>
              <a:rPr lang="es-GT" sz="2800" dirty="0"/>
              <a:t>Oficios</a:t>
            </a:r>
          </a:p>
          <a:p>
            <a:endParaRPr lang="en-US" dirty="0"/>
          </a:p>
        </p:txBody>
      </p:sp>
      <p:pic>
        <p:nvPicPr>
          <p:cNvPr id="14338" name="Picture 2" descr="Grupo Multitud de personas de diferentes profesiones Ocupaciones Empleo Trabajos Carrera Día laboral">
            <a:extLst>
              <a:ext uri="{FF2B5EF4-FFF2-40B4-BE49-F238E27FC236}">
                <a16:creationId xmlns:a16="http://schemas.microsoft.com/office/drawing/2014/main" id="{3B06EEA3-38DD-EC5A-21C2-9B6BA2DB02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950" y="1837944"/>
            <a:ext cx="4969833" cy="4432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8087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4FB3AF7F-9118-2C54-2ECE-F84E99FC64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622854"/>
              </p:ext>
            </p:extLst>
          </p:nvPr>
        </p:nvGraphicFramePr>
        <p:xfrm>
          <a:off x="804672" y="713232"/>
          <a:ext cx="9070848" cy="5422395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2347209">
                  <a:extLst>
                    <a:ext uri="{9D8B030D-6E8A-4147-A177-3AD203B41FA5}">
                      <a16:colId xmlns:a16="http://schemas.microsoft.com/office/drawing/2014/main" val="2409112531"/>
                    </a:ext>
                  </a:extLst>
                </a:gridCol>
                <a:gridCol w="2267951">
                  <a:extLst>
                    <a:ext uri="{9D8B030D-6E8A-4147-A177-3AD203B41FA5}">
                      <a16:colId xmlns:a16="http://schemas.microsoft.com/office/drawing/2014/main" val="213086130"/>
                    </a:ext>
                  </a:extLst>
                </a:gridCol>
                <a:gridCol w="2227844">
                  <a:extLst>
                    <a:ext uri="{9D8B030D-6E8A-4147-A177-3AD203B41FA5}">
                      <a16:colId xmlns:a16="http://schemas.microsoft.com/office/drawing/2014/main" val="2356903313"/>
                    </a:ext>
                  </a:extLst>
                </a:gridCol>
                <a:gridCol w="2227844">
                  <a:extLst>
                    <a:ext uri="{9D8B030D-6E8A-4147-A177-3AD203B41FA5}">
                      <a16:colId xmlns:a16="http://schemas.microsoft.com/office/drawing/2014/main" val="4213911425"/>
                    </a:ext>
                  </a:extLst>
                </a:gridCol>
              </a:tblGrid>
              <a:tr h="444739"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800" kern="100" dirty="0">
                          <a:effectLst/>
                        </a:rPr>
                        <a:t>doctor/a</a:t>
                      </a:r>
                      <a:endParaRPr lang="en-US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800" b="0" kern="100" dirty="0">
                          <a:effectLst/>
                        </a:rPr>
                        <a:t>doctor</a:t>
                      </a:r>
                      <a:endParaRPr lang="en-US" sz="1800" b="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800" b="1" kern="100" dirty="0" err="1">
                          <a:effectLst/>
                        </a:rPr>
                        <a:t>enfermero</a:t>
                      </a:r>
                      <a:r>
                        <a:rPr lang="en-US" sz="1800" b="1" kern="100" dirty="0">
                          <a:effectLst/>
                        </a:rPr>
                        <a:t>/a</a:t>
                      </a:r>
                      <a:endParaRPr lang="en-US" sz="1800" b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800" b="0" kern="100" dirty="0">
                          <a:effectLst/>
                        </a:rPr>
                        <a:t>nurse</a:t>
                      </a:r>
                      <a:endParaRPr lang="en-US" sz="1800" b="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15607090"/>
                  </a:ext>
                </a:extLst>
              </a:tr>
              <a:tr h="414805"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800" kern="100" dirty="0" err="1">
                          <a:effectLst/>
                        </a:rPr>
                        <a:t>dentista</a:t>
                      </a:r>
                      <a:r>
                        <a:rPr lang="en-US" sz="1800" kern="100" dirty="0">
                          <a:effectLst/>
                        </a:rPr>
                        <a:t>*</a:t>
                      </a:r>
                      <a:endParaRPr lang="en-US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800" kern="100">
                          <a:effectLst/>
                        </a:rPr>
                        <a:t>dentist</a:t>
                      </a:r>
                      <a:endParaRPr lang="en-US" sz="1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800" b="1" kern="100" dirty="0" err="1">
                          <a:effectLst/>
                        </a:rPr>
                        <a:t>policía</a:t>
                      </a:r>
                      <a:r>
                        <a:rPr lang="en-US" sz="1800" b="1" kern="100" dirty="0">
                          <a:effectLst/>
                        </a:rPr>
                        <a:t>*</a:t>
                      </a:r>
                      <a:endParaRPr lang="en-US" sz="1800" b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800" kern="100">
                          <a:effectLst/>
                        </a:rPr>
                        <a:t>police</a:t>
                      </a:r>
                      <a:endParaRPr lang="en-US" sz="1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27624557"/>
                  </a:ext>
                </a:extLst>
              </a:tr>
              <a:tr h="444739"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800" kern="100" dirty="0" err="1">
                          <a:effectLst/>
                        </a:rPr>
                        <a:t>cajero</a:t>
                      </a:r>
                      <a:r>
                        <a:rPr lang="en-US" sz="1800" kern="100" dirty="0">
                          <a:effectLst/>
                        </a:rPr>
                        <a:t>/a</a:t>
                      </a:r>
                      <a:endParaRPr lang="en-US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800" kern="100" dirty="0">
                          <a:effectLst/>
                        </a:rPr>
                        <a:t>cashier</a:t>
                      </a:r>
                      <a:endParaRPr lang="en-US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800" b="1" kern="100" dirty="0" err="1">
                          <a:effectLst/>
                        </a:rPr>
                        <a:t>recepcionista</a:t>
                      </a:r>
                      <a:r>
                        <a:rPr lang="en-US" sz="1800" b="1" kern="100" dirty="0">
                          <a:effectLst/>
                        </a:rPr>
                        <a:t>*</a:t>
                      </a:r>
                      <a:endParaRPr lang="en-US" sz="1800" b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800" kern="100">
                          <a:effectLst/>
                        </a:rPr>
                        <a:t>receptionist </a:t>
                      </a:r>
                      <a:endParaRPr lang="en-US" sz="1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28307168"/>
                  </a:ext>
                </a:extLst>
              </a:tr>
              <a:tr h="615792"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800" kern="100" dirty="0" err="1">
                          <a:effectLst/>
                        </a:rPr>
                        <a:t>albañil</a:t>
                      </a:r>
                      <a:r>
                        <a:rPr lang="en-US" sz="1800" kern="100" dirty="0">
                          <a:effectLst/>
                        </a:rPr>
                        <a:t>*</a:t>
                      </a:r>
                      <a:endParaRPr lang="en-US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800" kern="100" dirty="0">
                          <a:effectLst/>
                        </a:rPr>
                        <a:t>construction worker</a:t>
                      </a:r>
                      <a:endParaRPr lang="en-US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800" b="1" kern="100" dirty="0" err="1">
                          <a:effectLst/>
                        </a:rPr>
                        <a:t>ejecutivo</a:t>
                      </a:r>
                      <a:r>
                        <a:rPr lang="en-US" sz="1800" b="1" kern="100" dirty="0">
                          <a:effectLst/>
                        </a:rPr>
                        <a:t>/a</a:t>
                      </a:r>
                      <a:endParaRPr lang="en-US" sz="1800" b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800" kern="100">
                          <a:effectLst/>
                        </a:rPr>
                        <a:t>executive</a:t>
                      </a:r>
                      <a:endParaRPr lang="en-US" sz="1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97121840"/>
                  </a:ext>
                </a:extLst>
              </a:tr>
              <a:tr h="414805"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800" kern="100" dirty="0" err="1">
                          <a:effectLst/>
                        </a:rPr>
                        <a:t>periodista</a:t>
                      </a:r>
                      <a:r>
                        <a:rPr lang="en-US" sz="1800" kern="100" dirty="0">
                          <a:effectLst/>
                        </a:rPr>
                        <a:t>*</a:t>
                      </a:r>
                      <a:endParaRPr lang="en-US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800" kern="100" dirty="0">
                          <a:effectLst/>
                        </a:rPr>
                        <a:t>journalist</a:t>
                      </a:r>
                      <a:endParaRPr lang="en-US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800" b="1" kern="100" dirty="0" err="1">
                          <a:effectLst/>
                        </a:rPr>
                        <a:t>granjero</a:t>
                      </a:r>
                      <a:r>
                        <a:rPr lang="en-US" sz="1800" b="1" kern="100" dirty="0">
                          <a:effectLst/>
                        </a:rPr>
                        <a:t>/a</a:t>
                      </a:r>
                      <a:endParaRPr lang="en-US" sz="1800" b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800" kern="100">
                          <a:effectLst/>
                        </a:rPr>
                        <a:t>farmer</a:t>
                      </a:r>
                      <a:endParaRPr lang="en-US" sz="1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04090543"/>
                  </a:ext>
                </a:extLst>
              </a:tr>
              <a:tr h="444739"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800" kern="100" dirty="0">
                          <a:effectLst/>
                        </a:rPr>
                        <a:t>maestro/a</a:t>
                      </a:r>
                      <a:endParaRPr lang="en-US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800" kern="100" dirty="0">
                          <a:effectLst/>
                        </a:rPr>
                        <a:t>teacher</a:t>
                      </a:r>
                      <a:endParaRPr lang="en-US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800" b="1" kern="100" dirty="0">
                          <a:effectLst/>
                        </a:rPr>
                        <a:t>abogado/a</a:t>
                      </a:r>
                      <a:endParaRPr lang="en-US" sz="1800" b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800" kern="100" dirty="0">
                          <a:effectLst/>
                        </a:rPr>
                        <a:t>lawyer</a:t>
                      </a:r>
                      <a:endParaRPr lang="en-US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6422608"/>
                  </a:ext>
                </a:extLst>
              </a:tr>
              <a:tr h="444739"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800" kern="100" dirty="0" err="1">
                          <a:effectLst/>
                        </a:rPr>
                        <a:t>carpintero</a:t>
                      </a:r>
                      <a:r>
                        <a:rPr lang="en-US" sz="1800" kern="100" dirty="0">
                          <a:effectLst/>
                        </a:rPr>
                        <a:t>/a</a:t>
                      </a:r>
                      <a:endParaRPr lang="en-US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800" kern="100" dirty="0">
                          <a:effectLst/>
                        </a:rPr>
                        <a:t>carpenter</a:t>
                      </a:r>
                      <a:endParaRPr lang="en-US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800" b="1" kern="100" dirty="0" err="1">
                          <a:effectLst/>
                        </a:rPr>
                        <a:t>pintor</a:t>
                      </a:r>
                      <a:r>
                        <a:rPr lang="en-US" sz="1800" b="1" kern="100" dirty="0">
                          <a:effectLst/>
                        </a:rPr>
                        <a:t>/a</a:t>
                      </a:r>
                      <a:endParaRPr lang="en-US" sz="1800" b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800" kern="100" dirty="0">
                          <a:effectLst/>
                        </a:rPr>
                        <a:t>painter</a:t>
                      </a:r>
                      <a:endParaRPr lang="en-US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11590710"/>
                  </a:ext>
                </a:extLst>
              </a:tr>
              <a:tr h="414805"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800" kern="100" dirty="0">
                          <a:effectLst/>
                        </a:rPr>
                        <a:t>cocinero/a</a:t>
                      </a:r>
                      <a:endParaRPr lang="en-US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800" kern="100">
                          <a:effectLst/>
                        </a:rPr>
                        <a:t>chef</a:t>
                      </a:r>
                      <a:endParaRPr lang="en-US" sz="1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800" b="1" kern="100" dirty="0" err="1">
                          <a:effectLst/>
                        </a:rPr>
                        <a:t>mesero</a:t>
                      </a:r>
                      <a:r>
                        <a:rPr lang="en-US" sz="1800" b="1" kern="100" dirty="0">
                          <a:effectLst/>
                        </a:rPr>
                        <a:t>/a</a:t>
                      </a:r>
                      <a:endParaRPr lang="en-US" sz="1800" b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800" kern="100" dirty="0">
                          <a:effectLst/>
                        </a:rPr>
                        <a:t>waiter/ waitress</a:t>
                      </a:r>
                      <a:endParaRPr lang="en-US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55234014"/>
                  </a:ext>
                </a:extLst>
              </a:tr>
              <a:tr h="444739"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800" kern="100" dirty="0" err="1">
                          <a:effectLst/>
                        </a:rPr>
                        <a:t>bombero</a:t>
                      </a:r>
                      <a:r>
                        <a:rPr lang="en-US" sz="1800" kern="100" dirty="0">
                          <a:effectLst/>
                        </a:rPr>
                        <a:t>/a</a:t>
                      </a:r>
                      <a:endParaRPr lang="en-US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800" kern="100">
                          <a:effectLst/>
                        </a:rPr>
                        <a:t>firefighter</a:t>
                      </a:r>
                      <a:endParaRPr lang="en-US" sz="1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800" b="1" kern="100" dirty="0" err="1">
                          <a:effectLst/>
                        </a:rPr>
                        <a:t>peluquero</a:t>
                      </a:r>
                      <a:r>
                        <a:rPr lang="en-US" sz="1800" b="1" kern="100" dirty="0">
                          <a:effectLst/>
                        </a:rPr>
                        <a:t>/a</a:t>
                      </a:r>
                      <a:endParaRPr lang="en-US" sz="1800" b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800" kern="100" dirty="0">
                          <a:effectLst/>
                        </a:rPr>
                        <a:t>hairdresser</a:t>
                      </a:r>
                      <a:endParaRPr lang="en-US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74082178"/>
                  </a:ext>
                </a:extLst>
              </a:tr>
              <a:tr h="414805"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800" kern="100" dirty="0" err="1">
                          <a:effectLst/>
                        </a:rPr>
                        <a:t>veterinario</a:t>
                      </a:r>
                      <a:r>
                        <a:rPr lang="en-US" sz="1800" kern="100" dirty="0">
                          <a:effectLst/>
                        </a:rPr>
                        <a:t>/a</a:t>
                      </a:r>
                      <a:endParaRPr lang="en-US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800" kern="100">
                          <a:effectLst/>
                        </a:rPr>
                        <a:t>veterinarian</a:t>
                      </a:r>
                      <a:endParaRPr lang="en-US" sz="1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800" b="1" kern="100" dirty="0" err="1">
                          <a:effectLst/>
                        </a:rPr>
                        <a:t>cartero</a:t>
                      </a:r>
                      <a:r>
                        <a:rPr lang="en-US" sz="1800" b="1" kern="100" dirty="0">
                          <a:effectLst/>
                        </a:rPr>
                        <a:t>/a</a:t>
                      </a:r>
                      <a:endParaRPr lang="en-US" sz="1800" b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800" kern="100" dirty="0">
                          <a:effectLst/>
                        </a:rPr>
                        <a:t>postman</a:t>
                      </a:r>
                      <a:endParaRPr lang="en-US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76377632"/>
                  </a:ext>
                </a:extLst>
              </a:tr>
              <a:tr h="923688"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800" kern="100" dirty="0" err="1">
                          <a:effectLst/>
                        </a:rPr>
                        <a:t>sastre</a:t>
                      </a:r>
                      <a:r>
                        <a:rPr lang="en-US" sz="1800" kern="100" dirty="0">
                          <a:effectLst/>
                        </a:rPr>
                        <a:t> (male) /</a:t>
                      </a:r>
                      <a:r>
                        <a:rPr lang="en-US" sz="1800" kern="100" dirty="0" err="1">
                          <a:effectLst/>
                        </a:rPr>
                        <a:t>costurera</a:t>
                      </a:r>
                      <a:r>
                        <a:rPr lang="en-US" sz="1800" kern="100" dirty="0">
                          <a:effectLst/>
                        </a:rPr>
                        <a:t> (female)</a:t>
                      </a:r>
                      <a:endParaRPr lang="en-US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800" kern="100">
                          <a:effectLst/>
                        </a:rPr>
                        <a:t>tailor /</a:t>
                      </a:r>
                    </a:p>
                    <a:p>
                      <a:pPr marL="0" marR="0">
                        <a:buNone/>
                      </a:pPr>
                      <a:r>
                        <a:rPr lang="en-US" sz="1800" kern="100">
                          <a:effectLst/>
                        </a:rPr>
                        <a:t>dressmaker </a:t>
                      </a:r>
                      <a:endParaRPr lang="en-US" sz="1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800" b="1" kern="100" dirty="0" err="1">
                          <a:effectLst/>
                        </a:rPr>
                        <a:t>jardinero</a:t>
                      </a:r>
                      <a:r>
                        <a:rPr lang="en-US" sz="1800" b="1" kern="100" dirty="0">
                          <a:effectLst/>
                        </a:rPr>
                        <a:t>/a</a:t>
                      </a:r>
                      <a:endParaRPr lang="en-US" sz="1800" b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800" kern="100" dirty="0">
                          <a:effectLst/>
                        </a:rPr>
                        <a:t>gardener</a:t>
                      </a:r>
                      <a:endParaRPr lang="en-US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27075956"/>
                  </a:ext>
                </a:extLst>
              </a:tr>
            </a:tbl>
          </a:graphicData>
        </a:graphic>
      </p:graphicFrame>
      <p:pic>
        <p:nvPicPr>
          <p:cNvPr id="4" name="Picture 3" descr="A group of potted plants&#10;&#10;AI-generated content may be incorrect.">
            <a:extLst>
              <a:ext uri="{FF2B5EF4-FFF2-40B4-BE49-F238E27FC236}">
                <a16:creationId xmlns:a16="http://schemas.microsoft.com/office/drawing/2014/main" id="{746CA01F-D038-7DEF-A6EF-1F0D9C652FB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9979" r="37303" b="67200"/>
          <a:stretch/>
        </p:blipFill>
        <p:spPr>
          <a:xfrm>
            <a:off x="10177272" y="3968497"/>
            <a:ext cx="1527048" cy="2249424"/>
          </a:xfrm>
          <a:prstGeom prst="rect">
            <a:avLst/>
          </a:prstGeom>
        </p:spPr>
      </p:pic>
      <p:pic>
        <p:nvPicPr>
          <p:cNvPr id="15362" name="Picture 2" descr="Creativo kit de emergencia en diseño flat">
            <a:extLst>
              <a:ext uri="{FF2B5EF4-FFF2-40B4-BE49-F238E27FC236}">
                <a16:creationId xmlns:a16="http://schemas.microsoft.com/office/drawing/2014/main" id="{21322017-B168-5415-B30D-82E3BBDE52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11" t="20933" r="33022" b="43067"/>
          <a:stretch/>
        </p:blipFill>
        <p:spPr bwMode="auto">
          <a:xfrm>
            <a:off x="10177272" y="2177113"/>
            <a:ext cx="1527048" cy="1421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casco amarillo aislado en blanco">
            <a:extLst>
              <a:ext uri="{FF2B5EF4-FFF2-40B4-BE49-F238E27FC236}">
                <a16:creationId xmlns:a16="http://schemas.microsoft.com/office/drawing/2014/main" id="{FF35A345-5F90-DDFE-CCBF-BCE8E47B1D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7064" y="283464"/>
            <a:ext cx="1807464" cy="1807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41182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75BD25-F195-7E5C-611C-8991C88E2D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5C9A3C-B4DB-ABB4-6A3E-F8112CFB34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7431" y="489746"/>
            <a:ext cx="3547533" cy="1618396"/>
          </a:xfrm>
        </p:spPr>
        <p:txBody>
          <a:bodyPr/>
          <a:lstStyle/>
          <a:p>
            <a:pPr algn="ctr"/>
            <a:r>
              <a:rPr lang="es-GT" sz="3600" dirty="0"/>
              <a:t>WHOLE CLASS ACTIVITY! </a:t>
            </a:r>
            <a:br>
              <a:rPr lang="es-GT" sz="3600" dirty="0"/>
            </a:b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D638A3-EF07-8249-5EF7-CA212EC235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031148" y="307986"/>
            <a:ext cx="6700604" cy="3600311"/>
          </a:xfrm>
        </p:spPr>
        <p:txBody>
          <a:bodyPr/>
          <a:lstStyle/>
          <a:p>
            <a:pPr marL="0" marR="0">
              <a:buNone/>
            </a:pPr>
            <a:r>
              <a:rPr lang="es-GT" sz="1800" b="1" kern="100" dirty="0">
                <a:solidFill>
                  <a:srgbClr val="FF00FF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Dos verdades y una mentira. </a:t>
            </a:r>
            <a:r>
              <a:rPr lang="en-US" sz="1800" b="1" kern="100" dirty="0">
                <a:solidFill>
                  <a:srgbClr val="FF00FF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Two Truths and a Lie (Con Ser)</a:t>
            </a:r>
            <a:endParaRPr lang="en-US" sz="1800" kern="100" dirty="0">
              <a:solidFill>
                <a:srgbClr val="FF00FF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/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Prepare 2 truths and 1 lie using the verb SER and the occupations vocabulary from the prior chart. Then, prepare yourself to share them out loud in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español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 We will all guess which one is a lie!</a:t>
            </a:r>
          </a:p>
          <a:p>
            <a:endParaRPr lang="es-GT" dirty="0"/>
          </a:p>
          <a:p>
            <a:endParaRPr lang="es-GT" dirty="0"/>
          </a:p>
          <a:p>
            <a:endParaRPr lang="es-GT" dirty="0"/>
          </a:p>
          <a:p>
            <a:endParaRPr lang="en-US" dirty="0"/>
          </a:p>
        </p:txBody>
      </p:sp>
      <p:pic>
        <p:nvPicPr>
          <p:cNvPr id="12290" name="Picture 2" descr="Personajes pensativos Personajes de tormenta de ideas">
            <a:extLst>
              <a:ext uri="{FF2B5EF4-FFF2-40B4-BE49-F238E27FC236}">
                <a16:creationId xmlns:a16="http://schemas.microsoft.com/office/drawing/2014/main" id="{C4FD4803-84A0-35FB-963E-78C75C266C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0894" y="2548171"/>
            <a:ext cx="8017002" cy="3325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0226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FD7138C-AD89-EE5D-B5E9-AD332ACA3C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BB7DD85-97CA-2488-6461-82C99BE87AE6}"/>
              </a:ext>
            </a:extLst>
          </p:cNvPr>
          <p:cNvSpPr txBox="1"/>
          <p:nvPr/>
        </p:nvSpPr>
        <p:spPr>
          <a:xfrm>
            <a:off x="-366712" y="4946951"/>
            <a:ext cx="1292542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200" b="1" dirty="0"/>
              <a:t>#4. RELATIONSHIPS</a:t>
            </a:r>
          </a:p>
        </p:txBody>
      </p:sp>
      <p:pic>
        <p:nvPicPr>
          <p:cNvPr id="16388" name="Picture 4" descr="7 Things You Need to Know about Coco • Mama Latina Tips">
            <a:extLst>
              <a:ext uri="{FF2B5EF4-FFF2-40B4-BE49-F238E27FC236}">
                <a16:creationId xmlns:a16="http://schemas.microsoft.com/office/drawing/2014/main" id="{5054B7D5-ABDA-311C-01F2-2BC91A04D2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94" b="6639"/>
          <a:stretch/>
        </p:blipFill>
        <p:spPr bwMode="auto">
          <a:xfrm>
            <a:off x="2286000" y="710720"/>
            <a:ext cx="7620000" cy="3977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9363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771B796-9665-A1D6-E739-94558B1CBC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1507035"/>
              </p:ext>
            </p:extLst>
          </p:nvPr>
        </p:nvGraphicFramePr>
        <p:xfrm>
          <a:off x="3099816" y="191396"/>
          <a:ext cx="8823960" cy="6456919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209748">
                  <a:extLst>
                    <a:ext uri="{9D8B030D-6E8A-4147-A177-3AD203B41FA5}">
                      <a16:colId xmlns:a16="http://schemas.microsoft.com/office/drawing/2014/main" val="1713076597"/>
                    </a:ext>
                  </a:extLst>
                </a:gridCol>
                <a:gridCol w="4614212">
                  <a:extLst>
                    <a:ext uri="{9D8B030D-6E8A-4147-A177-3AD203B41FA5}">
                      <a16:colId xmlns:a16="http://schemas.microsoft.com/office/drawing/2014/main" val="4006025075"/>
                    </a:ext>
                  </a:extLst>
                </a:gridCol>
              </a:tblGrid>
              <a:tr h="24074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buNone/>
                      </a:pPr>
                      <a:r>
                        <a:rPr lang="en-US" sz="2800" kern="100" dirty="0">
                          <a:effectLst/>
                          <a:latin typeface="ADLaM Display" panose="02010000000000000000" pitchFamily="2" charset="0"/>
                          <a:ea typeface="ADLaM Display" panose="02010000000000000000" pitchFamily="2" charset="0"/>
                          <a:cs typeface="ADLaM Display" panose="02010000000000000000" pitchFamily="2" charset="0"/>
                        </a:rPr>
                        <a:t>LA FAMILIA</a:t>
                      </a:r>
                    </a:p>
                  </a:txBody>
                  <a:tcPr marL="36472" marR="36472" marT="36472" marB="3647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buNone/>
                      </a:pPr>
                      <a:r>
                        <a:rPr lang="en-US" sz="2800" kern="100" dirty="0">
                          <a:effectLst/>
                          <a:latin typeface="ADLaM Display" panose="02010000000000000000" pitchFamily="2" charset="0"/>
                          <a:ea typeface="ADLaM Display" panose="02010000000000000000" pitchFamily="2" charset="0"/>
                          <a:cs typeface="ADLaM Display" panose="02010000000000000000" pitchFamily="2" charset="0"/>
                        </a:rPr>
                        <a:t>THE FAMILY</a:t>
                      </a:r>
                    </a:p>
                  </a:txBody>
                  <a:tcPr marL="36472" marR="36472" marT="36472" marB="3647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6014153"/>
                  </a:ext>
                </a:extLst>
              </a:tr>
              <a:tr h="39747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buNone/>
                      </a:pPr>
                      <a:r>
                        <a:rPr lang="en-US" sz="1800" b="1" kern="100" dirty="0">
                          <a:effectLst/>
                          <a:latin typeface="Aptos" panose="020B0004020202020204" pitchFamily="34" charset="0"/>
                        </a:rPr>
                        <a:t>la madre / </a:t>
                      </a:r>
                      <a:r>
                        <a:rPr lang="en-US" sz="1800" b="1" kern="100" dirty="0" err="1">
                          <a:effectLst/>
                          <a:latin typeface="Aptos" panose="020B0004020202020204" pitchFamily="34" charset="0"/>
                        </a:rPr>
                        <a:t>mamá</a:t>
                      </a:r>
                      <a:endParaRPr lang="en-US" sz="1800" b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472" marR="36472" marT="36472" marB="36472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buNone/>
                      </a:pPr>
                      <a:r>
                        <a:rPr lang="en-US" sz="1800" kern="100" dirty="0">
                          <a:effectLst/>
                          <a:latin typeface="Aptos" panose="020B0004020202020204" pitchFamily="34" charset="0"/>
                        </a:rPr>
                        <a:t>the mother/ mom </a:t>
                      </a:r>
                      <a:endParaRPr lang="en-US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472" marR="36472" marT="36472" marB="36472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3454551"/>
                  </a:ext>
                </a:extLst>
              </a:tr>
              <a:tr h="24074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buNone/>
                      </a:pPr>
                      <a:r>
                        <a:rPr lang="en-US" sz="1800" b="1" kern="100" dirty="0" err="1">
                          <a:effectLst/>
                          <a:latin typeface="Aptos" panose="020B0004020202020204" pitchFamily="34" charset="0"/>
                        </a:rPr>
                        <a:t>el</a:t>
                      </a:r>
                      <a:r>
                        <a:rPr lang="en-US" sz="1800" b="1" kern="100" dirty="0">
                          <a:effectLst/>
                          <a:latin typeface="Aptos" panose="020B0004020202020204" pitchFamily="34" charset="0"/>
                        </a:rPr>
                        <a:t> padre/ </a:t>
                      </a:r>
                      <a:r>
                        <a:rPr lang="en-US" sz="1800" b="1" kern="100" dirty="0" err="1">
                          <a:effectLst/>
                          <a:latin typeface="Aptos" panose="020B0004020202020204" pitchFamily="34" charset="0"/>
                        </a:rPr>
                        <a:t>papá</a:t>
                      </a:r>
                      <a:endParaRPr lang="en-US" sz="1800" b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472" marR="36472" marT="36472" marB="36472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buNone/>
                      </a:pPr>
                      <a:r>
                        <a:rPr lang="en-US" sz="1800" kern="100" dirty="0">
                          <a:effectLst/>
                          <a:latin typeface="Aptos" panose="020B0004020202020204" pitchFamily="34" charset="0"/>
                        </a:rPr>
                        <a:t>the father/ dad</a:t>
                      </a:r>
                      <a:endParaRPr lang="en-US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472" marR="36472" marT="36472" marB="36472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6658960"/>
                  </a:ext>
                </a:extLst>
              </a:tr>
              <a:tr h="24074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buNone/>
                      </a:pPr>
                      <a:r>
                        <a:rPr lang="en-US" sz="1800" b="1" kern="100" dirty="0" err="1">
                          <a:effectLst/>
                          <a:latin typeface="Aptos" panose="020B0004020202020204" pitchFamily="34" charset="0"/>
                        </a:rPr>
                        <a:t>el</a:t>
                      </a:r>
                      <a:r>
                        <a:rPr lang="en-US" sz="1800" b="1" kern="100" dirty="0">
                          <a:effectLst/>
                          <a:latin typeface="Aptos" panose="020B0004020202020204" pitchFamily="34" charset="0"/>
                        </a:rPr>
                        <a:t> </a:t>
                      </a:r>
                      <a:r>
                        <a:rPr lang="en-US" sz="1800" b="1" kern="100" dirty="0" err="1">
                          <a:effectLst/>
                          <a:latin typeface="Aptos" panose="020B0004020202020204" pitchFamily="34" charset="0"/>
                        </a:rPr>
                        <a:t>hijo</a:t>
                      </a:r>
                      <a:r>
                        <a:rPr lang="en-US" sz="1800" b="1" kern="100" dirty="0">
                          <a:effectLst/>
                          <a:latin typeface="Aptos" panose="020B0004020202020204" pitchFamily="34" charset="0"/>
                        </a:rPr>
                        <a:t> / la </a:t>
                      </a:r>
                      <a:r>
                        <a:rPr lang="en-US" sz="1800" b="1" kern="100" dirty="0" err="1">
                          <a:effectLst/>
                          <a:latin typeface="Aptos" panose="020B0004020202020204" pitchFamily="34" charset="0"/>
                        </a:rPr>
                        <a:t>hija</a:t>
                      </a:r>
                      <a:endParaRPr lang="en-US" sz="1800" b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472" marR="36472" marT="36472" marB="36472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buNone/>
                      </a:pPr>
                      <a:r>
                        <a:rPr lang="en-US" sz="1800" kern="100" dirty="0">
                          <a:effectLst/>
                          <a:latin typeface="Aptos" panose="020B0004020202020204" pitchFamily="34" charset="0"/>
                        </a:rPr>
                        <a:t>the son / the daughter</a:t>
                      </a:r>
                      <a:endParaRPr lang="en-US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472" marR="36472" marT="36472" marB="36472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5596569"/>
                  </a:ext>
                </a:extLst>
              </a:tr>
              <a:tr h="24074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buNone/>
                      </a:pPr>
                      <a:r>
                        <a:rPr lang="en-US" sz="1800" b="1" kern="100" dirty="0" err="1">
                          <a:effectLst/>
                          <a:latin typeface="Aptos" panose="020B0004020202020204" pitchFamily="34" charset="0"/>
                        </a:rPr>
                        <a:t>el</a:t>
                      </a:r>
                      <a:r>
                        <a:rPr lang="en-US" sz="1800" b="1" kern="100" dirty="0">
                          <a:effectLst/>
                          <a:latin typeface="Aptos" panose="020B0004020202020204" pitchFamily="34" charset="0"/>
                        </a:rPr>
                        <a:t> </a:t>
                      </a:r>
                      <a:r>
                        <a:rPr lang="en-US" sz="1800" b="1" kern="100" dirty="0" err="1">
                          <a:effectLst/>
                          <a:latin typeface="Aptos" panose="020B0004020202020204" pitchFamily="34" charset="0"/>
                        </a:rPr>
                        <a:t>nieto</a:t>
                      </a:r>
                      <a:r>
                        <a:rPr lang="en-US" sz="1800" b="1" kern="100" dirty="0">
                          <a:effectLst/>
                          <a:latin typeface="Aptos" panose="020B0004020202020204" pitchFamily="34" charset="0"/>
                        </a:rPr>
                        <a:t> / la </a:t>
                      </a:r>
                      <a:r>
                        <a:rPr lang="en-US" sz="1800" b="1" kern="100" dirty="0" err="1">
                          <a:effectLst/>
                          <a:latin typeface="Aptos" panose="020B0004020202020204" pitchFamily="34" charset="0"/>
                        </a:rPr>
                        <a:t>nieta</a:t>
                      </a:r>
                      <a:endParaRPr lang="en-US" sz="1800" b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472" marR="36472" marT="36472" marB="36472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buNone/>
                      </a:pPr>
                      <a:r>
                        <a:rPr lang="en-US" sz="1800" kern="100" dirty="0">
                          <a:effectLst/>
                          <a:latin typeface="Aptos" panose="020B0004020202020204" pitchFamily="34" charset="0"/>
                        </a:rPr>
                        <a:t>the grandson/ the granddaughter</a:t>
                      </a:r>
                      <a:endParaRPr lang="en-US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472" marR="36472" marT="36472" marB="36472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5010487"/>
                  </a:ext>
                </a:extLst>
              </a:tr>
              <a:tr h="39747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buNone/>
                      </a:pPr>
                      <a:r>
                        <a:rPr lang="en-US" sz="1800" b="1" kern="100" dirty="0" err="1">
                          <a:effectLst/>
                          <a:latin typeface="Aptos" panose="020B0004020202020204" pitchFamily="34" charset="0"/>
                        </a:rPr>
                        <a:t>el</a:t>
                      </a:r>
                      <a:r>
                        <a:rPr lang="en-US" sz="1800" b="1" kern="100" dirty="0">
                          <a:effectLst/>
                          <a:latin typeface="Aptos" panose="020B0004020202020204" pitchFamily="34" charset="0"/>
                        </a:rPr>
                        <a:t> </a:t>
                      </a:r>
                      <a:r>
                        <a:rPr lang="en-US" sz="1800" b="1" kern="100" dirty="0" err="1">
                          <a:effectLst/>
                          <a:latin typeface="Aptos" panose="020B0004020202020204" pitchFamily="34" charset="0"/>
                        </a:rPr>
                        <a:t>hermano</a:t>
                      </a:r>
                      <a:r>
                        <a:rPr lang="en-US" sz="1800" b="1" kern="100" dirty="0">
                          <a:effectLst/>
                          <a:latin typeface="Aptos" panose="020B0004020202020204" pitchFamily="34" charset="0"/>
                        </a:rPr>
                        <a:t> / la </a:t>
                      </a:r>
                      <a:r>
                        <a:rPr lang="en-US" sz="1800" b="1" kern="100" dirty="0" err="1">
                          <a:effectLst/>
                          <a:latin typeface="Aptos" panose="020B0004020202020204" pitchFamily="34" charset="0"/>
                        </a:rPr>
                        <a:t>hermana</a:t>
                      </a:r>
                      <a:endParaRPr lang="en-US" sz="1800" b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472" marR="36472" marT="36472" marB="36472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buNone/>
                      </a:pPr>
                      <a:r>
                        <a:rPr lang="en-US" sz="1800" kern="100" dirty="0">
                          <a:effectLst/>
                          <a:latin typeface="Aptos" panose="020B0004020202020204" pitchFamily="34" charset="0"/>
                        </a:rPr>
                        <a:t>the brother / the sister </a:t>
                      </a:r>
                      <a:endParaRPr lang="en-US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472" marR="36472" marT="36472" marB="36472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2137976"/>
                  </a:ext>
                </a:extLst>
              </a:tr>
              <a:tr h="15487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buNone/>
                      </a:pPr>
                      <a:r>
                        <a:rPr lang="en-US" sz="1800" b="1" kern="100" dirty="0">
                          <a:effectLst/>
                          <a:latin typeface="Aptos" panose="020B0004020202020204" pitchFamily="34" charset="0"/>
                        </a:rPr>
                        <a:t>la </a:t>
                      </a:r>
                      <a:r>
                        <a:rPr lang="en-US" sz="1800" b="1" kern="100" dirty="0" err="1">
                          <a:effectLst/>
                          <a:latin typeface="Aptos" panose="020B0004020202020204" pitchFamily="34" charset="0"/>
                        </a:rPr>
                        <a:t>madrastra</a:t>
                      </a:r>
                      <a:r>
                        <a:rPr lang="en-US" sz="1800" b="1" kern="100" dirty="0">
                          <a:effectLst/>
                          <a:latin typeface="Aptos" panose="020B0004020202020204" pitchFamily="34" charset="0"/>
                        </a:rPr>
                        <a:t> / </a:t>
                      </a:r>
                      <a:r>
                        <a:rPr lang="en-US" sz="1800" b="1" kern="100" dirty="0" err="1">
                          <a:effectLst/>
                          <a:latin typeface="Aptos" panose="020B0004020202020204" pitchFamily="34" charset="0"/>
                        </a:rPr>
                        <a:t>el</a:t>
                      </a:r>
                      <a:r>
                        <a:rPr lang="en-US" sz="1800" b="1" kern="100" dirty="0">
                          <a:effectLst/>
                          <a:latin typeface="Aptos" panose="020B0004020202020204" pitchFamily="34" charset="0"/>
                        </a:rPr>
                        <a:t> </a:t>
                      </a:r>
                      <a:r>
                        <a:rPr lang="en-US" sz="1800" b="1" kern="100" dirty="0" err="1">
                          <a:effectLst/>
                          <a:latin typeface="Aptos" panose="020B0004020202020204" pitchFamily="34" charset="0"/>
                        </a:rPr>
                        <a:t>padrastro</a:t>
                      </a:r>
                      <a:endParaRPr lang="en-US" sz="1800" b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472" marR="36472" marT="36472" marB="36472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buNone/>
                      </a:pPr>
                      <a:r>
                        <a:rPr lang="en-US" sz="1800" kern="100" dirty="0">
                          <a:effectLst/>
                          <a:latin typeface="Aptos" panose="020B0004020202020204" pitchFamily="34" charset="0"/>
                        </a:rPr>
                        <a:t>the stepmother / the stepfather </a:t>
                      </a:r>
                      <a:endParaRPr lang="en-US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472" marR="36472" marT="36472" marB="36472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9785140"/>
                  </a:ext>
                </a:extLst>
              </a:tr>
              <a:tr h="24074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buNone/>
                      </a:pPr>
                      <a:r>
                        <a:rPr lang="en-US" sz="1800" b="1" kern="100" dirty="0" err="1">
                          <a:effectLst/>
                          <a:latin typeface="Aptos" panose="020B0004020202020204" pitchFamily="34" charset="0"/>
                        </a:rPr>
                        <a:t>el</a:t>
                      </a:r>
                      <a:r>
                        <a:rPr lang="en-US" sz="1800" b="1" kern="100" dirty="0">
                          <a:effectLst/>
                          <a:latin typeface="Aptos" panose="020B0004020202020204" pitchFamily="34" charset="0"/>
                        </a:rPr>
                        <a:t> </a:t>
                      </a:r>
                      <a:r>
                        <a:rPr lang="en-US" sz="1800" b="1" kern="100" dirty="0" err="1">
                          <a:effectLst/>
                          <a:latin typeface="Aptos" panose="020B0004020202020204" pitchFamily="34" charset="0"/>
                        </a:rPr>
                        <a:t>hermanastro</a:t>
                      </a:r>
                      <a:r>
                        <a:rPr lang="en-US" sz="1800" b="1" kern="100" dirty="0">
                          <a:effectLst/>
                          <a:latin typeface="Aptos" panose="020B0004020202020204" pitchFamily="34" charset="0"/>
                        </a:rPr>
                        <a:t>/ la </a:t>
                      </a:r>
                      <a:r>
                        <a:rPr lang="en-US" sz="1800" b="1" kern="100" dirty="0" err="1">
                          <a:effectLst/>
                          <a:latin typeface="Aptos" panose="020B0004020202020204" pitchFamily="34" charset="0"/>
                        </a:rPr>
                        <a:t>hermanastra</a:t>
                      </a:r>
                      <a:endParaRPr lang="en-US" sz="1800" b="1" kern="100" dirty="0">
                        <a:effectLst/>
                        <a:latin typeface="Aptos" panose="020B0004020202020204" pitchFamily="34" charset="0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buNone/>
                      </a:pPr>
                      <a:r>
                        <a:rPr lang="en-US" sz="1800" b="1" kern="100" dirty="0" err="1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el</a:t>
                      </a:r>
                      <a:r>
                        <a:rPr lang="en-US" sz="1800" b="1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 medio </a:t>
                      </a:r>
                      <a:r>
                        <a:rPr lang="en-US" sz="1800" b="1" kern="100" dirty="0" err="1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hermano</a:t>
                      </a:r>
                      <a:r>
                        <a:rPr lang="en-US" sz="1800" b="1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 / la media </a:t>
                      </a:r>
                      <a:r>
                        <a:rPr lang="en-US" sz="1800" b="1" kern="100" dirty="0" err="1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hermana</a:t>
                      </a:r>
                      <a:endParaRPr lang="en-US" sz="1800" b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472" marR="36472" marT="36472" marB="36472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buNone/>
                      </a:pPr>
                      <a:r>
                        <a:rPr lang="en-US" sz="1800" kern="100" dirty="0">
                          <a:effectLst/>
                          <a:latin typeface="Aptos" panose="020B0004020202020204" pitchFamily="34" charset="0"/>
                        </a:rPr>
                        <a:t>the stepbrother/ the stepsister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buNone/>
                      </a:pPr>
                      <a:r>
                        <a:rPr lang="en-US" sz="18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the half-brother / the half-sister</a:t>
                      </a:r>
                    </a:p>
                  </a:txBody>
                  <a:tcPr marL="36472" marR="36472" marT="36472" marB="36472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5869727"/>
                  </a:ext>
                </a:extLst>
              </a:tr>
              <a:tr h="24074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buNone/>
                      </a:pPr>
                      <a:r>
                        <a:rPr lang="en-US" sz="1800" b="1" kern="100" dirty="0" err="1">
                          <a:effectLst/>
                          <a:latin typeface="Aptos" panose="020B0004020202020204" pitchFamily="34" charset="0"/>
                        </a:rPr>
                        <a:t>los</a:t>
                      </a:r>
                      <a:r>
                        <a:rPr lang="en-US" sz="1800" b="1" kern="100" dirty="0">
                          <a:effectLst/>
                          <a:latin typeface="Aptos" panose="020B0004020202020204" pitchFamily="34" charset="0"/>
                        </a:rPr>
                        <a:t> </a:t>
                      </a:r>
                      <a:r>
                        <a:rPr lang="en-US" sz="1800" b="1" kern="100" dirty="0" err="1">
                          <a:effectLst/>
                          <a:latin typeface="Aptos" panose="020B0004020202020204" pitchFamily="34" charset="0"/>
                        </a:rPr>
                        <a:t>hermanos</a:t>
                      </a:r>
                      <a:endParaRPr lang="en-US" sz="1800" b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472" marR="36472" marT="36472" marB="36472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buNone/>
                      </a:pPr>
                      <a:r>
                        <a:rPr lang="en-US" sz="1800" kern="100" dirty="0">
                          <a:effectLst/>
                          <a:latin typeface="Aptos" panose="020B0004020202020204" pitchFamily="34" charset="0"/>
                        </a:rPr>
                        <a:t>the siblings</a:t>
                      </a:r>
                      <a:endParaRPr lang="en-US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472" marR="36472" marT="36472" marB="36472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6525442"/>
                  </a:ext>
                </a:extLst>
              </a:tr>
              <a:tr h="24074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buNone/>
                      </a:pPr>
                      <a:r>
                        <a:rPr lang="en-US" sz="1800" b="1" kern="100" dirty="0" err="1">
                          <a:effectLst/>
                          <a:latin typeface="Aptos" panose="020B0004020202020204" pitchFamily="34" charset="0"/>
                        </a:rPr>
                        <a:t>el</a:t>
                      </a:r>
                      <a:r>
                        <a:rPr lang="en-US" sz="1800" b="1" kern="100" dirty="0">
                          <a:effectLst/>
                          <a:latin typeface="Aptos" panose="020B0004020202020204" pitchFamily="34" charset="0"/>
                        </a:rPr>
                        <a:t> abuelo / la abuela</a:t>
                      </a:r>
                      <a:endParaRPr lang="en-US" sz="1800" b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472" marR="36472" marT="36472" marB="36472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buNone/>
                      </a:pPr>
                      <a:r>
                        <a:rPr lang="en-US" sz="1800" kern="100" dirty="0">
                          <a:effectLst/>
                          <a:latin typeface="Aptos" panose="020B0004020202020204" pitchFamily="34" charset="0"/>
                        </a:rPr>
                        <a:t>the grandfather / the grandmother</a:t>
                      </a:r>
                      <a:endParaRPr lang="en-US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472" marR="36472" marT="36472" marB="36472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4355806"/>
                  </a:ext>
                </a:extLst>
              </a:tr>
              <a:tr h="24074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buNone/>
                      </a:pPr>
                      <a:r>
                        <a:rPr lang="en-US" sz="1800" b="1" kern="100" dirty="0" err="1">
                          <a:effectLst/>
                          <a:latin typeface="Aptos" panose="020B0004020202020204" pitchFamily="34" charset="0"/>
                        </a:rPr>
                        <a:t>el</a:t>
                      </a:r>
                      <a:r>
                        <a:rPr lang="en-US" sz="1800" b="1" kern="100" dirty="0">
                          <a:effectLst/>
                          <a:latin typeface="Aptos" panose="020B0004020202020204" pitchFamily="34" charset="0"/>
                        </a:rPr>
                        <a:t> </a:t>
                      </a:r>
                      <a:r>
                        <a:rPr lang="en-US" sz="1800" b="1" kern="100" dirty="0" err="1">
                          <a:effectLst/>
                          <a:latin typeface="Aptos" panose="020B0004020202020204" pitchFamily="34" charset="0"/>
                        </a:rPr>
                        <a:t>esposo</a:t>
                      </a:r>
                      <a:r>
                        <a:rPr lang="en-US" sz="1800" b="1" kern="100" dirty="0">
                          <a:effectLst/>
                          <a:latin typeface="Aptos" panose="020B0004020202020204" pitchFamily="34" charset="0"/>
                        </a:rPr>
                        <a:t> / la </a:t>
                      </a:r>
                      <a:r>
                        <a:rPr lang="en-US" sz="1800" b="1" kern="100" dirty="0" err="1">
                          <a:effectLst/>
                          <a:latin typeface="Aptos" panose="020B0004020202020204" pitchFamily="34" charset="0"/>
                        </a:rPr>
                        <a:t>esposa</a:t>
                      </a:r>
                      <a:endParaRPr lang="en-US" sz="1800" b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472" marR="36472" marT="36472" marB="36472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buNone/>
                      </a:pPr>
                      <a:r>
                        <a:rPr lang="en-US" sz="1800" kern="100" dirty="0">
                          <a:effectLst/>
                          <a:latin typeface="Aptos" panose="020B0004020202020204" pitchFamily="34" charset="0"/>
                        </a:rPr>
                        <a:t>the husband / the wife</a:t>
                      </a:r>
                      <a:endParaRPr lang="en-US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472" marR="36472" marT="36472" marB="36472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9466909"/>
                  </a:ext>
                </a:extLst>
              </a:tr>
              <a:tr h="24074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buNone/>
                      </a:pPr>
                      <a:r>
                        <a:rPr lang="en-US" sz="1800" b="1" kern="100" dirty="0" err="1">
                          <a:effectLst/>
                          <a:latin typeface="Aptos" panose="020B0004020202020204" pitchFamily="34" charset="0"/>
                        </a:rPr>
                        <a:t>el</a:t>
                      </a:r>
                      <a:r>
                        <a:rPr lang="en-US" sz="1800" b="1" kern="100" dirty="0">
                          <a:effectLst/>
                          <a:latin typeface="Aptos" panose="020B0004020202020204" pitchFamily="34" charset="0"/>
                        </a:rPr>
                        <a:t> </a:t>
                      </a:r>
                      <a:r>
                        <a:rPr lang="en-US" sz="1800" b="1" kern="100" dirty="0" err="1">
                          <a:effectLst/>
                          <a:latin typeface="Aptos" panose="020B0004020202020204" pitchFamily="34" charset="0"/>
                        </a:rPr>
                        <a:t>cuñado</a:t>
                      </a:r>
                      <a:r>
                        <a:rPr lang="en-US" sz="1800" b="1" kern="100" dirty="0">
                          <a:effectLst/>
                          <a:latin typeface="Aptos" panose="020B0004020202020204" pitchFamily="34" charset="0"/>
                        </a:rPr>
                        <a:t>/ la </a:t>
                      </a:r>
                      <a:r>
                        <a:rPr lang="en-US" sz="1800" b="1" kern="100" dirty="0" err="1">
                          <a:effectLst/>
                          <a:latin typeface="Aptos" panose="020B0004020202020204" pitchFamily="34" charset="0"/>
                        </a:rPr>
                        <a:t>cuñada</a:t>
                      </a:r>
                      <a:endParaRPr lang="en-US" sz="1800" b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472" marR="36472" marT="36472" marB="36472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buNone/>
                      </a:pPr>
                      <a:r>
                        <a:rPr lang="en-US" sz="1800" kern="100" dirty="0">
                          <a:effectLst/>
                          <a:latin typeface="Aptos" panose="020B0004020202020204" pitchFamily="34" charset="0"/>
                        </a:rPr>
                        <a:t>the brother-in-law/ sister-in-law</a:t>
                      </a:r>
                      <a:endParaRPr lang="en-US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472" marR="36472" marT="36472" marB="36472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4100126"/>
                  </a:ext>
                </a:extLst>
              </a:tr>
              <a:tr h="24074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buNone/>
                      </a:pPr>
                      <a:r>
                        <a:rPr lang="en-US" sz="1800" b="1" kern="100" dirty="0">
                          <a:effectLst/>
                          <a:latin typeface="Aptos" panose="020B0004020202020204" pitchFamily="34" charset="0"/>
                        </a:rPr>
                        <a:t>la </a:t>
                      </a:r>
                      <a:r>
                        <a:rPr lang="en-US" sz="1800" b="1" kern="100" dirty="0" err="1">
                          <a:effectLst/>
                          <a:latin typeface="Aptos" panose="020B0004020202020204" pitchFamily="34" charset="0"/>
                        </a:rPr>
                        <a:t>suegra</a:t>
                      </a:r>
                      <a:r>
                        <a:rPr lang="en-US" sz="1800" b="1" kern="100" dirty="0">
                          <a:effectLst/>
                          <a:latin typeface="Aptos" panose="020B0004020202020204" pitchFamily="34" charset="0"/>
                        </a:rPr>
                        <a:t>/ </a:t>
                      </a:r>
                      <a:r>
                        <a:rPr lang="en-US" sz="1800" b="1" kern="100" dirty="0" err="1">
                          <a:effectLst/>
                          <a:latin typeface="Aptos" panose="020B0004020202020204" pitchFamily="34" charset="0"/>
                        </a:rPr>
                        <a:t>el</a:t>
                      </a:r>
                      <a:r>
                        <a:rPr lang="en-US" sz="1800" b="1" kern="100" dirty="0">
                          <a:effectLst/>
                          <a:latin typeface="Aptos" panose="020B0004020202020204" pitchFamily="34" charset="0"/>
                        </a:rPr>
                        <a:t> </a:t>
                      </a:r>
                      <a:r>
                        <a:rPr lang="en-US" sz="1800" b="1" kern="100" dirty="0" err="1">
                          <a:effectLst/>
                          <a:latin typeface="Aptos" panose="020B0004020202020204" pitchFamily="34" charset="0"/>
                        </a:rPr>
                        <a:t>suegro</a:t>
                      </a:r>
                      <a:endParaRPr lang="en-US" sz="1800" b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472" marR="36472" marT="36472" marB="36472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buNone/>
                      </a:pPr>
                      <a:r>
                        <a:rPr lang="en-US" sz="1800" kern="100" dirty="0">
                          <a:effectLst/>
                          <a:latin typeface="Aptos" panose="020B0004020202020204" pitchFamily="34" charset="0"/>
                        </a:rPr>
                        <a:t>the mother-in-law / the father-in-law</a:t>
                      </a:r>
                      <a:endParaRPr lang="en-US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472" marR="36472" marT="36472" marB="36472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4245984"/>
                  </a:ext>
                </a:extLst>
              </a:tr>
              <a:tr h="24074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buNone/>
                      </a:pPr>
                      <a:r>
                        <a:rPr lang="en-US" sz="1800" b="1" kern="100" dirty="0" err="1">
                          <a:effectLst/>
                          <a:latin typeface="Aptos" panose="020B0004020202020204" pitchFamily="34" charset="0"/>
                        </a:rPr>
                        <a:t>el</a:t>
                      </a:r>
                      <a:r>
                        <a:rPr lang="en-US" sz="1800" b="1" kern="100" dirty="0">
                          <a:effectLst/>
                          <a:latin typeface="Aptos" panose="020B0004020202020204" pitchFamily="34" charset="0"/>
                        </a:rPr>
                        <a:t> primo / la prima</a:t>
                      </a:r>
                      <a:endParaRPr lang="en-US" sz="1800" b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472" marR="36472" marT="36472" marB="36472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buNone/>
                      </a:pPr>
                      <a:r>
                        <a:rPr lang="en-US" sz="1800" kern="100" dirty="0">
                          <a:effectLst/>
                          <a:latin typeface="Aptos" panose="020B0004020202020204" pitchFamily="34" charset="0"/>
                        </a:rPr>
                        <a:t>the cousin</a:t>
                      </a:r>
                      <a:endParaRPr lang="en-US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472" marR="36472" marT="36472" marB="36472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2135129"/>
                  </a:ext>
                </a:extLst>
              </a:tr>
              <a:tr h="24074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buNone/>
                      </a:pPr>
                      <a:r>
                        <a:rPr lang="en-US" sz="1800" b="1" kern="100" dirty="0" err="1">
                          <a:effectLst/>
                          <a:latin typeface="Aptos" panose="020B0004020202020204" pitchFamily="34" charset="0"/>
                        </a:rPr>
                        <a:t>el</a:t>
                      </a:r>
                      <a:r>
                        <a:rPr lang="en-US" sz="1800" b="1" kern="100" dirty="0">
                          <a:effectLst/>
                          <a:latin typeface="Aptos" panose="020B0004020202020204" pitchFamily="34" charset="0"/>
                        </a:rPr>
                        <a:t> </a:t>
                      </a:r>
                      <a:r>
                        <a:rPr lang="en-US" sz="1800" b="1" kern="100" dirty="0" err="1">
                          <a:effectLst/>
                          <a:latin typeface="Aptos" panose="020B0004020202020204" pitchFamily="34" charset="0"/>
                        </a:rPr>
                        <a:t>tío</a:t>
                      </a:r>
                      <a:r>
                        <a:rPr lang="en-US" sz="1800" b="1" kern="100" dirty="0">
                          <a:effectLst/>
                          <a:latin typeface="Aptos" panose="020B0004020202020204" pitchFamily="34" charset="0"/>
                        </a:rPr>
                        <a:t> /la </a:t>
                      </a:r>
                      <a:r>
                        <a:rPr lang="en-US" sz="1800" b="1" kern="100" dirty="0" err="1">
                          <a:effectLst/>
                          <a:latin typeface="Aptos" panose="020B0004020202020204" pitchFamily="34" charset="0"/>
                        </a:rPr>
                        <a:t>tía</a:t>
                      </a:r>
                      <a:endParaRPr lang="en-US" sz="1800" b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472" marR="36472" marT="36472" marB="36472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buNone/>
                      </a:pPr>
                      <a:r>
                        <a:rPr lang="en-US" sz="1800" kern="100" dirty="0">
                          <a:effectLst/>
                          <a:latin typeface="Aptos" panose="020B0004020202020204" pitchFamily="34" charset="0"/>
                        </a:rPr>
                        <a:t>the uncle / the aunt</a:t>
                      </a:r>
                      <a:endParaRPr lang="en-US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472" marR="36472" marT="36472" marB="36472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3775780"/>
                  </a:ext>
                </a:extLst>
              </a:tr>
              <a:tr h="24074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buNone/>
                      </a:pPr>
                      <a:r>
                        <a:rPr lang="en-US" sz="1800" b="1" kern="100" dirty="0" err="1">
                          <a:effectLst/>
                          <a:latin typeface="Aptos" panose="020B0004020202020204" pitchFamily="34" charset="0"/>
                        </a:rPr>
                        <a:t>el</a:t>
                      </a:r>
                      <a:r>
                        <a:rPr lang="en-US" sz="1800" b="1" kern="100" dirty="0">
                          <a:effectLst/>
                          <a:latin typeface="Aptos" panose="020B0004020202020204" pitchFamily="34" charset="0"/>
                        </a:rPr>
                        <a:t> </a:t>
                      </a:r>
                      <a:r>
                        <a:rPr lang="en-US" sz="1800" b="1" kern="100" dirty="0" err="1">
                          <a:effectLst/>
                          <a:latin typeface="Aptos" panose="020B0004020202020204" pitchFamily="34" charset="0"/>
                        </a:rPr>
                        <a:t>sobrino</a:t>
                      </a:r>
                      <a:r>
                        <a:rPr lang="en-US" sz="1800" b="1" kern="100" dirty="0">
                          <a:effectLst/>
                          <a:latin typeface="Aptos" panose="020B0004020202020204" pitchFamily="34" charset="0"/>
                        </a:rPr>
                        <a:t> / la </a:t>
                      </a:r>
                      <a:r>
                        <a:rPr lang="en-US" sz="1800" b="1" kern="100" dirty="0" err="1">
                          <a:effectLst/>
                          <a:latin typeface="Aptos" panose="020B0004020202020204" pitchFamily="34" charset="0"/>
                        </a:rPr>
                        <a:t>sobrina</a:t>
                      </a:r>
                      <a:endParaRPr lang="en-US" sz="1800" b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472" marR="36472" marT="36472" marB="36472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buNone/>
                      </a:pPr>
                      <a:r>
                        <a:rPr lang="en-US" sz="1800" kern="100" dirty="0">
                          <a:effectLst/>
                          <a:latin typeface="Aptos" panose="020B0004020202020204" pitchFamily="34" charset="0"/>
                        </a:rPr>
                        <a:t>the nephew /niece</a:t>
                      </a:r>
                      <a:endParaRPr lang="en-US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472" marR="36472" marT="36472" marB="36472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1625655"/>
                  </a:ext>
                </a:extLst>
              </a:tr>
              <a:tr h="12976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buNone/>
                      </a:pPr>
                      <a:r>
                        <a:rPr lang="en-US" sz="1800" b="1" kern="100" dirty="0">
                          <a:effectLst/>
                          <a:latin typeface="Aptos" panose="020B0004020202020204" pitchFamily="34" charset="0"/>
                        </a:rPr>
                        <a:t>la </a:t>
                      </a:r>
                      <a:r>
                        <a:rPr lang="en-US" sz="1800" b="1" kern="100" dirty="0" err="1">
                          <a:effectLst/>
                          <a:latin typeface="Aptos" panose="020B0004020202020204" pitchFamily="34" charset="0"/>
                        </a:rPr>
                        <a:t>mascota</a:t>
                      </a:r>
                      <a:endParaRPr lang="en-US" sz="1800" b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472" marR="36472" marT="36472" marB="36472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buNone/>
                      </a:pPr>
                      <a:r>
                        <a:rPr lang="en-US" sz="1800" kern="100" dirty="0">
                          <a:effectLst/>
                          <a:latin typeface="Aptos" panose="020B0004020202020204" pitchFamily="34" charset="0"/>
                        </a:rPr>
                        <a:t>the pet</a:t>
                      </a:r>
                      <a:endParaRPr lang="en-US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472" marR="36472" marT="36472" marB="36472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867945"/>
                  </a:ext>
                </a:extLst>
              </a:tr>
            </a:tbl>
          </a:graphicData>
        </a:graphic>
      </p:graphicFrame>
      <p:pic>
        <p:nvPicPr>
          <p:cNvPr id="17414" name="Picture 6" descr="Casa de estilo plano de construcción">
            <a:extLst>
              <a:ext uri="{FF2B5EF4-FFF2-40B4-BE49-F238E27FC236}">
                <a16:creationId xmlns:a16="http://schemas.microsoft.com/office/drawing/2014/main" id="{406509E6-1E7E-CCC6-56B1-12985134F3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24" y="2002536"/>
            <a:ext cx="2697480" cy="2697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6" name="Picture 8" descr="Diseño sin fisuras para el césped y las rocas">
            <a:extLst>
              <a:ext uri="{FF2B5EF4-FFF2-40B4-BE49-F238E27FC236}">
                <a16:creationId xmlns:a16="http://schemas.microsoft.com/office/drawing/2014/main" id="{A1166BF5-B2A7-344D-7CF4-31B9635143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9941" b="55030" l="8649" r="90000">
                        <a14:foregroundMark x1="8649" y1="49112" x2="15811" y2="52811"/>
                        <a14:foregroundMark x1="15811" y1="52811" x2="44189" y2="53846"/>
                        <a14:foregroundMark x1="44189" y1="53846" x2="73108" y2="528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8213" b="43041"/>
          <a:stretch/>
        </p:blipFill>
        <p:spPr bwMode="auto">
          <a:xfrm>
            <a:off x="0" y="4041648"/>
            <a:ext cx="3335274" cy="658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52737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4B57D9-139B-1E1B-5E58-EDB8053961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5664" y="2111773"/>
            <a:ext cx="4382521" cy="2007789"/>
          </a:xfrm>
        </p:spPr>
        <p:txBody>
          <a:bodyPr/>
          <a:lstStyle/>
          <a:p>
            <a:pPr algn="ctr"/>
            <a:r>
              <a:rPr lang="es-GT" sz="4400" dirty="0"/>
              <a:t>¡ADIVINANZAS! </a:t>
            </a:r>
            <a:br>
              <a:rPr lang="es-GT" dirty="0"/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C4DAFC-CE53-FCE7-001C-200B0019733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423816" y="1133475"/>
            <a:ext cx="4880300" cy="2295525"/>
          </a:xfrm>
        </p:spPr>
        <p:txBody>
          <a:bodyPr/>
          <a:lstStyle/>
          <a:p>
            <a:pPr marL="0" marR="0" algn="ctr"/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Your teacher will share some riddles about family members. Look at the “familia” vocabulary from the prior chart and be prepared to say your answers out loud and in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español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! </a:t>
            </a:r>
          </a:p>
        </p:txBody>
      </p:sp>
      <p:pic>
        <p:nvPicPr>
          <p:cNvPr id="3074" name="Picture 2" descr="Diseño de patrón de signo de interrogación degradado">
            <a:extLst>
              <a:ext uri="{FF2B5EF4-FFF2-40B4-BE49-F238E27FC236}">
                <a16:creationId xmlns:a16="http://schemas.microsoft.com/office/drawing/2014/main" id="{F14DDAE3-ABDD-5B85-1892-F27B1D69F3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7477" y="2587080"/>
            <a:ext cx="3192979" cy="3192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0185959"/>
      </p:ext>
    </p:extLst>
  </p:cSld>
  <p:clrMapOvr>
    <a:masterClrMapping/>
  </p:clrMapOvr>
  <p:transition spd="slow">
    <p:comb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9B21793-F603-AA44-C712-E7730DF28BEE}"/>
              </a:ext>
            </a:extLst>
          </p:cNvPr>
          <p:cNvSpPr txBox="1"/>
          <p:nvPr/>
        </p:nvSpPr>
        <p:spPr>
          <a:xfrm>
            <a:off x="1050417" y="748995"/>
            <a:ext cx="11448288" cy="58785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  What do you call your mother's father?</a:t>
            </a:r>
          </a:p>
          <a:p>
            <a:r>
              <a:rPr lang="en-US" sz="2000" dirty="0">
                <a:solidFill>
                  <a:schemeClr val="bg1"/>
                </a:solidFill>
              </a:rPr>
              <a:t> </a:t>
            </a:r>
          </a:p>
          <a:p>
            <a:endParaRPr lang="en-US" sz="2000" dirty="0">
              <a:solidFill>
                <a:schemeClr val="bg1"/>
              </a:solidFill>
            </a:endParaRPr>
          </a:p>
          <a:p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</a:rPr>
              <a:t>  What do you call your aunt's daughter?</a:t>
            </a:r>
          </a:p>
          <a:p>
            <a:r>
              <a:rPr lang="en-US" sz="2000" dirty="0">
                <a:solidFill>
                  <a:schemeClr val="bg1"/>
                </a:solidFill>
              </a:rPr>
              <a:t> </a:t>
            </a:r>
          </a:p>
          <a:p>
            <a:endParaRPr lang="en-US" sz="2000" dirty="0">
              <a:solidFill>
                <a:schemeClr val="bg1"/>
              </a:solidFill>
            </a:endParaRPr>
          </a:p>
          <a:p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</a:rPr>
              <a:t>  What do you call your uncle's wife?</a:t>
            </a:r>
          </a:p>
          <a:p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</a:rPr>
              <a:t> </a:t>
            </a:r>
          </a:p>
          <a:p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</a:rPr>
              <a:t>  What do you call your father's daughter?</a:t>
            </a:r>
          </a:p>
          <a:p>
            <a:r>
              <a:rPr lang="en-US" sz="2000" dirty="0">
                <a:solidFill>
                  <a:schemeClr val="bg1"/>
                </a:solidFill>
              </a:rPr>
              <a:t> </a:t>
            </a:r>
          </a:p>
          <a:p>
            <a:endParaRPr lang="en-US" sz="2000" dirty="0">
              <a:solidFill>
                <a:schemeClr val="bg1"/>
              </a:solidFill>
            </a:endParaRPr>
          </a:p>
          <a:p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</a:rPr>
              <a:t>  What do you call your father's brother?</a:t>
            </a:r>
          </a:p>
          <a:p>
            <a:r>
              <a:rPr lang="en-US" dirty="0"/>
              <a:t> </a:t>
            </a:r>
          </a:p>
          <a:p>
            <a:endParaRPr lang="en-US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AE81A55-7A0C-1B28-24DE-47AB575B3340}"/>
              </a:ext>
            </a:extLst>
          </p:cNvPr>
          <p:cNvSpPr/>
          <p:nvPr/>
        </p:nvSpPr>
        <p:spPr>
          <a:xfrm>
            <a:off x="118872" y="155448"/>
            <a:ext cx="11899392" cy="6592824"/>
          </a:xfrm>
          <a:prstGeom prst="roundRect">
            <a:avLst/>
          </a:prstGeom>
          <a:noFill/>
          <a:ln w="762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Wave 1">
            <a:extLst>
              <a:ext uri="{FF2B5EF4-FFF2-40B4-BE49-F238E27FC236}">
                <a16:creationId xmlns:a16="http://schemas.microsoft.com/office/drawing/2014/main" id="{04110381-7AD4-B8D2-2395-F6D26266B20D}"/>
              </a:ext>
            </a:extLst>
          </p:cNvPr>
          <p:cNvSpPr/>
          <p:nvPr/>
        </p:nvSpPr>
        <p:spPr>
          <a:xfrm>
            <a:off x="7353300" y="643472"/>
            <a:ext cx="3238500" cy="971550"/>
          </a:xfrm>
          <a:prstGeom prst="wav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sz="2800" dirty="0"/>
              <a:t>abuelo</a:t>
            </a:r>
            <a:endParaRPr lang="en-US" sz="2800" dirty="0"/>
          </a:p>
        </p:txBody>
      </p:sp>
      <p:sp>
        <p:nvSpPr>
          <p:cNvPr id="5" name="Wave 4">
            <a:extLst>
              <a:ext uri="{FF2B5EF4-FFF2-40B4-BE49-F238E27FC236}">
                <a16:creationId xmlns:a16="http://schemas.microsoft.com/office/drawing/2014/main" id="{4B80540F-2A38-F7DD-331E-0BCE99F3063A}"/>
              </a:ext>
            </a:extLst>
          </p:cNvPr>
          <p:cNvSpPr/>
          <p:nvPr/>
        </p:nvSpPr>
        <p:spPr>
          <a:xfrm>
            <a:off x="7353300" y="1823637"/>
            <a:ext cx="3238500" cy="971550"/>
          </a:xfrm>
          <a:prstGeom prst="wav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sz="2800" dirty="0"/>
              <a:t>prima</a:t>
            </a:r>
            <a:endParaRPr lang="en-US" sz="2800" dirty="0"/>
          </a:p>
        </p:txBody>
      </p:sp>
      <p:sp>
        <p:nvSpPr>
          <p:cNvPr id="6" name="Wave 5">
            <a:extLst>
              <a:ext uri="{FF2B5EF4-FFF2-40B4-BE49-F238E27FC236}">
                <a16:creationId xmlns:a16="http://schemas.microsoft.com/office/drawing/2014/main" id="{8B67387A-6960-E29E-1498-9C8AC0D4FFB8}"/>
              </a:ext>
            </a:extLst>
          </p:cNvPr>
          <p:cNvSpPr/>
          <p:nvPr/>
        </p:nvSpPr>
        <p:spPr>
          <a:xfrm>
            <a:off x="7353300" y="3003802"/>
            <a:ext cx="3238500" cy="971550"/>
          </a:xfrm>
          <a:prstGeom prst="wav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sz="2800" dirty="0"/>
              <a:t>tía</a:t>
            </a:r>
            <a:endParaRPr lang="en-US" sz="2800" dirty="0"/>
          </a:p>
        </p:txBody>
      </p:sp>
      <p:sp>
        <p:nvSpPr>
          <p:cNvPr id="7" name="Wave 6">
            <a:extLst>
              <a:ext uri="{FF2B5EF4-FFF2-40B4-BE49-F238E27FC236}">
                <a16:creationId xmlns:a16="http://schemas.microsoft.com/office/drawing/2014/main" id="{3535F2F0-98F7-62C2-2E64-B4330E07A6F5}"/>
              </a:ext>
            </a:extLst>
          </p:cNvPr>
          <p:cNvSpPr/>
          <p:nvPr/>
        </p:nvSpPr>
        <p:spPr>
          <a:xfrm>
            <a:off x="7343775" y="4142637"/>
            <a:ext cx="3238500" cy="971550"/>
          </a:xfrm>
          <a:prstGeom prst="wav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sz="2800" dirty="0"/>
              <a:t>hermana</a:t>
            </a:r>
            <a:endParaRPr lang="en-US" sz="2800" dirty="0"/>
          </a:p>
        </p:txBody>
      </p:sp>
      <p:sp>
        <p:nvSpPr>
          <p:cNvPr id="8" name="Wave 7">
            <a:extLst>
              <a:ext uri="{FF2B5EF4-FFF2-40B4-BE49-F238E27FC236}">
                <a16:creationId xmlns:a16="http://schemas.microsoft.com/office/drawing/2014/main" id="{26B932EB-26FC-915D-B608-452BF3D9DCD5}"/>
              </a:ext>
            </a:extLst>
          </p:cNvPr>
          <p:cNvSpPr/>
          <p:nvPr/>
        </p:nvSpPr>
        <p:spPr>
          <a:xfrm>
            <a:off x="7353300" y="5342050"/>
            <a:ext cx="3238500" cy="971550"/>
          </a:xfrm>
          <a:prstGeom prst="wav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sz="2800" dirty="0"/>
              <a:t>tío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51134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49B4F0D-C5B7-A057-5738-B55F35C52B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28798EC-2C23-83CC-EB39-C5B30AC9073E}"/>
              </a:ext>
            </a:extLst>
          </p:cNvPr>
          <p:cNvSpPr txBox="1"/>
          <p:nvPr/>
        </p:nvSpPr>
        <p:spPr>
          <a:xfrm>
            <a:off x="893826" y="888090"/>
            <a:ext cx="11448288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  What do you call your mother's mother?</a:t>
            </a:r>
          </a:p>
          <a:p>
            <a:r>
              <a:rPr lang="en-US" sz="2000" dirty="0">
                <a:solidFill>
                  <a:schemeClr val="bg1"/>
                </a:solidFill>
              </a:rPr>
              <a:t> </a:t>
            </a:r>
          </a:p>
          <a:p>
            <a:endParaRPr lang="en-US" sz="2000" dirty="0">
              <a:solidFill>
                <a:schemeClr val="bg1"/>
              </a:solidFill>
            </a:endParaRPr>
          </a:p>
          <a:p>
            <a:endParaRPr lang="en-US" sz="2000" dirty="0">
              <a:solidFill>
                <a:schemeClr val="bg1"/>
              </a:solidFill>
            </a:endParaRPr>
          </a:p>
          <a:p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</a:rPr>
              <a:t>  What do you call your grandmother's daughter?</a:t>
            </a:r>
          </a:p>
          <a:p>
            <a:r>
              <a:rPr lang="en-US" sz="2000" dirty="0">
                <a:solidFill>
                  <a:schemeClr val="bg1"/>
                </a:solidFill>
              </a:rPr>
              <a:t> </a:t>
            </a:r>
          </a:p>
          <a:p>
            <a:endParaRPr lang="en-US" sz="2000" dirty="0">
              <a:solidFill>
                <a:schemeClr val="bg1"/>
              </a:solidFill>
            </a:endParaRPr>
          </a:p>
          <a:p>
            <a:endParaRPr lang="en-US" sz="2000" dirty="0">
              <a:solidFill>
                <a:schemeClr val="bg1"/>
              </a:solidFill>
            </a:endParaRPr>
          </a:p>
          <a:p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</a:rPr>
              <a:t>  What do you call your grandfather's son?</a:t>
            </a:r>
          </a:p>
          <a:p>
            <a:r>
              <a:rPr lang="en-US" sz="2000" dirty="0">
                <a:solidFill>
                  <a:schemeClr val="bg1"/>
                </a:solidFill>
              </a:rPr>
              <a:t> </a:t>
            </a:r>
          </a:p>
          <a:p>
            <a:endParaRPr lang="en-US" sz="2000" dirty="0">
              <a:solidFill>
                <a:schemeClr val="bg1"/>
              </a:solidFill>
            </a:endParaRPr>
          </a:p>
          <a:p>
            <a:endParaRPr lang="en-US" sz="2000" dirty="0">
              <a:solidFill>
                <a:schemeClr val="bg1"/>
              </a:solidFill>
            </a:endParaRPr>
          </a:p>
          <a:p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</a:rPr>
              <a:t>  What do you call your mother's son?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C63B6D4-49A6-5566-10E2-E1D8F00D586D}"/>
              </a:ext>
            </a:extLst>
          </p:cNvPr>
          <p:cNvSpPr/>
          <p:nvPr/>
        </p:nvSpPr>
        <p:spPr>
          <a:xfrm>
            <a:off x="118872" y="155448"/>
            <a:ext cx="11899392" cy="6592824"/>
          </a:xfrm>
          <a:prstGeom prst="roundRect">
            <a:avLst/>
          </a:prstGeom>
          <a:noFill/>
          <a:ln w="762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Wave 1">
            <a:extLst>
              <a:ext uri="{FF2B5EF4-FFF2-40B4-BE49-F238E27FC236}">
                <a16:creationId xmlns:a16="http://schemas.microsoft.com/office/drawing/2014/main" id="{EEE6671D-529F-880C-1B67-6A7FD5336423}"/>
              </a:ext>
            </a:extLst>
          </p:cNvPr>
          <p:cNvSpPr/>
          <p:nvPr/>
        </p:nvSpPr>
        <p:spPr>
          <a:xfrm>
            <a:off x="7353300" y="643472"/>
            <a:ext cx="3238500" cy="971550"/>
          </a:xfrm>
          <a:prstGeom prst="wav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sz="2800" dirty="0"/>
              <a:t>abuela</a:t>
            </a:r>
            <a:endParaRPr lang="en-US" sz="2800" dirty="0"/>
          </a:p>
        </p:txBody>
      </p:sp>
      <p:sp>
        <p:nvSpPr>
          <p:cNvPr id="5" name="Wave 4">
            <a:extLst>
              <a:ext uri="{FF2B5EF4-FFF2-40B4-BE49-F238E27FC236}">
                <a16:creationId xmlns:a16="http://schemas.microsoft.com/office/drawing/2014/main" id="{C2AE62FC-A555-3CCA-CB28-5B15CD2D5D93}"/>
              </a:ext>
            </a:extLst>
          </p:cNvPr>
          <p:cNvSpPr/>
          <p:nvPr/>
        </p:nvSpPr>
        <p:spPr>
          <a:xfrm>
            <a:off x="7439025" y="2181024"/>
            <a:ext cx="3238500" cy="971550"/>
          </a:xfrm>
          <a:prstGeom prst="wav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sz="2800" dirty="0"/>
              <a:t>madre /mamá </a:t>
            </a:r>
            <a:endParaRPr lang="en-US" sz="2800" dirty="0"/>
          </a:p>
        </p:txBody>
      </p:sp>
      <p:sp>
        <p:nvSpPr>
          <p:cNvPr id="6" name="Wave 5">
            <a:extLst>
              <a:ext uri="{FF2B5EF4-FFF2-40B4-BE49-F238E27FC236}">
                <a16:creationId xmlns:a16="http://schemas.microsoft.com/office/drawing/2014/main" id="{B6917D27-09CA-C16C-366D-FA7DBF26D598}"/>
              </a:ext>
            </a:extLst>
          </p:cNvPr>
          <p:cNvSpPr/>
          <p:nvPr/>
        </p:nvSpPr>
        <p:spPr>
          <a:xfrm>
            <a:off x="7439025" y="3673167"/>
            <a:ext cx="3238500" cy="971550"/>
          </a:xfrm>
          <a:prstGeom prst="wav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sz="2800" dirty="0"/>
              <a:t>padre /papá</a:t>
            </a:r>
            <a:endParaRPr lang="en-US" sz="2800" dirty="0"/>
          </a:p>
        </p:txBody>
      </p:sp>
      <p:sp>
        <p:nvSpPr>
          <p:cNvPr id="7" name="Wave 6">
            <a:extLst>
              <a:ext uri="{FF2B5EF4-FFF2-40B4-BE49-F238E27FC236}">
                <a16:creationId xmlns:a16="http://schemas.microsoft.com/office/drawing/2014/main" id="{0BFCC4D5-8D95-0A69-74FA-6DDFD2BA501C}"/>
              </a:ext>
            </a:extLst>
          </p:cNvPr>
          <p:cNvSpPr/>
          <p:nvPr/>
        </p:nvSpPr>
        <p:spPr>
          <a:xfrm>
            <a:off x="7439025" y="5177916"/>
            <a:ext cx="3238500" cy="971550"/>
          </a:xfrm>
          <a:prstGeom prst="wav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sz="2800" dirty="0"/>
              <a:t>hermano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60641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917C01-5ECA-F7C2-84EB-99B1F85267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859CEE-E972-7B41-29E3-AD3F482D8D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5664" y="2111773"/>
            <a:ext cx="4382521" cy="2007789"/>
          </a:xfrm>
        </p:spPr>
        <p:txBody>
          <a:bodyPr/>
          <a:lstStyle/>
          <a:p>
            <a:pPr algn="r"/>
            <a:r>
              <a:rPr lang="es-GT" dirty="0"/>
              <a:t>¡Vamos a Conversar! </a:t>
            </a:r>
            <a:br>
              <a:rPr lang="es-GT" dirty="0"/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69B75B-4F73-CFA2-7BE9-7E7240D70CE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13150" y="4119562"/>
            <a:ext cx="4880300" cy="2295525"/>
          </a:xfrm>
        </p:spPr>
        <p:txBody>
          <a:bodyPr/>
          <a:lstStyle/>
          <a:p>
            <a:pPr algn="ctr"/>
            <a:r>
              <a:rPr lang="es-GT" dirty="0" err="1"/>
              <a:t>Let’s</a:t>
            </a:r>
            <a:r>
              <a:rPr lang="es-GT" dirty="0"/>
              <a:t> </a:t>
            </a:r>
            <a:r>
              <a:rPr lang="es-GT" dirty="0" err="1"/>
              <a:t>go</a:t>
            </a:r>
            <a:r>
              <a:rPr lang="es-GT" dirty="0"/>
              <a:t> </a:t>
            </a:r>
            <a:r>
              <a:rPr lang="es-GT" dirty="0" err="1"/>
              <a:t>over</a:t>
            </a:r>
            <a:r>
              <a:rPr lang="es-GT" dirty="0"/>
              <a:t> </a:t>
            </a:r>
            <a:r>
              <a:rPr lang="es-GT" dirty="0" err="1"/>
              <a:t>the</a:t>
            </a:r>
            <a:r>
              <a:rPr lang="es-GT" dirty="0"/>
              <a:t> </a:t>
            </a:r>
            <a:r>
              <a:rPr lang="es-GT" dirty="0" err="1"/>
              <a:t>partner</a:t>
            </a:r>
            <a:r>
              <a:rPr lang="es-GT" dirty="0"/>
              <a:t> </a:t>
            </a:r>
            <a:r>
              <a:rPr lang="es-GT" dirty="0" err="1"/>
              <a:t>conversation</a:t>
            </a:r>
            <a:r>
              <a:rPr lang="es-GT" dirty="0"/>
              <a:t> </a:t>
            </a:r>
            <a:r>
              <a:rPr lang="es-GT" dirty="0" err="1"/>
              <a:t>before</a:t>
            </a:r>
            <a:r>
              <a:rPr lang="es-GT" dirty="0"/>
              <a:t> </a:t>
            </a:r>
            <a:r>
              <a:rPr lang="es-GT" dirty="0" err="1"/>
              <a:t>we</a:t>
            </a:r>
            <a:r>
              <a:rPr lang="es-GT" dirty="0"/>
              <a:t> </a:t>
            </a:r>
            <a:r>
              <a:rPr lang="es-GT" dirty="0" err="1"/>
              <a:t>go</a:t>
            </a:r>
            <a:r>
              <a:rPr lang="es-GT" dirty="0"/>
              <a:t> </a:t>
            </a:r>
            <a:r>
              <a:rPr lang="es-GT" dirty="0" err="1"/>
              <a:t>to</a:t>
            </a:r>
            <a:r>
              <a:rPr lang="es-GT" dirty="0"/>
              <a:t> </a:t>
            </a:r>
            <a:r>
              <a:rPr lang="es-GT" dirty="0" err="1"/>
              <a:t>breakout</a:t>
            </a:r>
            <a:r>
              <a:rPr lang="es-GT" dirty="0"/>
              <a:t> </a:t>
            </a:r>
            <a:r>
              <a:rPr lang="es-GT" dirty="0" err="1"/>
              <a:t>rooms</a:t>
            </a:r>
            <a:r>
              <a:rPr lang="es-GT" dirty="0"/>
              <a:t>!</a:t>
            </a:r>
            <a:endParaRPr lang="en-US" dirty="0"/>
          </a:p>
        </p:txBody>
      </p:sp>
      <p:pic>
        <p:nvPicPr>
          <p:cNvPr id="11266" name="Picture 2" descr="Amigos videollamadas en la computadora portátil">
            <a:extLst>
              <a:ext uri="{FF2B5EF4-FFF2-40B4-BE49-F238E27FC236}">
                <a16:creationId xmlns:a16="http://schemas.microsoft.com/office/drawing/2014/main" id="{628FBBB6-52D6-0BB6-8C82-8C79CC3F20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1175" y="1653913"/>
            <a:ext cx="3524250" cy="2347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8967482"/>
      </p:ext>
    </p:extLst>
  </p:cSld>
  <p:clrMapOvr>
    <a:masterClrMapping/>
  </p:clrMapOvr>
  <p:transition spd="slow">
    <p:comb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70BCD48-D131-730F-C1EC-D2B8EFF5D0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8966" y="442495"/>
            <a:ext cx="9974067" cy="5973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833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ABC329-9D3F-97BC-04AB-4F72267DC5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sz="3600" dirty="0"/>
              <a:t>¡A romper el hielo! </a:t>
            </a:r>
            <a:r>
              <a:rPr lang="es-GT" dirty="0" err="1"/>
              <a:t>Icebreaker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A68E7E-7262-6FBD-3174-FC64DFC82F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129" y="546672"/>
            <a:ext cx="6252633" cy="5414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i="1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Please tell us:</a:t>
            </a:r>
          </a:p>
          <a:p>
            <a:r>
              <a:rPr lang="es-MX" sz="4000" b="1" i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¿De d</a:t>
            </a:r>
            <a:r>
              <a:rPr lang="es-GT" sz="4000" b="1" i="1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ónde</a:t>
            </a:r>
            <a:r>
              <a:rPr lang="es-GT" sz="4000" b="1" i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eres</a:t>
            </a:r>
            <a:r>
              <a:rPr lang="es-MX" sz="4000" b="1" i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? </a:t>
            </a:r>
            <a:r>
              <a:rPr lang="es-MX" sz="1200" b="1" i="1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Where</a:t>
            </a:r>
            <a:r>
              <a:rPr lang="es-MX" sz="1200" b="1" i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are </a:t>
            </a:r>
            <a:r>
              <a:rPr lang="es-MX" sz="1200" b="1" i="1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you</a:t>
            </a:r>
            <a:r>
              <a:rPr lang="es-MX" sz="1200" b="1" i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s-MX" sz="1200" b="1" i="1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from</a:t>
            </a:r>
            <a:r>
              <a:rPr lang="es-MX" sz="1200" b="1" i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?</a:t>
            </a:r>
            <a:endParaRPr lang="es-MX" sz="4000" b="1" i="1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es-MX" sz="4000" b="1" i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¿Cómo eres? </a:t>
            </a:r>
            <a:r>
              <a:rPr lang="es-MX" sz="1200" b="1" i="1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How</a:t>
            </a:r>
            <a:r>
              <a:rPr lang="es-MX" sz="1200" b="1" i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are </a:t>
            </a:r>
            <a:r>
              <a:rPr lang="es-MX" sz="1200" b="1" i="1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you</a:t>
            </a:r>
            <a:r>
              <a:rPr lang="es-MX" sz="1200" b="1" i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s-MX" sz="1200" b="1" i="1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like</a:t>
            </a:r>
            <a:r>
              <a:rPr lang="es-MX" sz="1200" b="1" i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? (</a:t>
            </a:r>
            <a:r>
              <a:rPr lang="es-MX" sz="1200" b="1" i="1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personality</a:t>
            </a:r>
            <a:r>
              <a:rPr lang="es-MX" sz="1200" b="1" i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and </a:t>
            </a:r>
            <a:r>
              <a:rPr lang="es-MX" sz="1200" b="1" i="1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physical</a:t>
            </a:r>
            <a:r>
              <a:rPr lang="es-MX" sz="1200" b="1" i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s-MX" sz="1200" b="1" i="1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characteristics</a:t>
            </a:r>
            <a:r>
              <a:rPr lang="es-MX" sz="1200" b="1" i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) </a:t>
            </a:r>
          </a:p>
          <a:p>
            <a:endParaRPr lang="es-GT" sz="1200" b="1" i="1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509562-A3A4-7395-4DAD-61BD54A0DE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73151" y="2456992"/>
            <a:ext cx="3547533" cy="3600311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2052" name="Picture 4" descr="Amigos de diseño plano mirando hacia arriba">
            <a:extLst>
              <a:ext uri="{FF2B5EF4-FFF2-40B4-BE49-F238E27FC236}">
                <a16:creationId xmlns:a16="http://schemas.microsoft.com/office/drawing/2014/main" id="{50EE80AB-66DC-67CE-95CD-BE720AE23A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151" y="2456992"/>
            <a:ext cx="3547533" cy="3600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8951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8739CCB-32CF-B4A3-6580-A8F6BC02896D}"/>
              </a:ext>
            </a:extLst>
          </p:cNvPr>
          <p:cNvSpPr/>
          <p:nvPr/>
        </p:nvSpPr>
        <p:spPr>
          <a:xfrm>
            <a:off x="4950865" y="802379"/>
            <a:ext cx="2023567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adiós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967BC24-FE79-4833-19C6-FE37310EC918}"/>
              </a:ext>
            </a:extLst>
          </p:cNvPr>
          <p:cNvSpPr/>
          <p:nvPr/>
        </p:nvSpPr>
        <p:spPr>
          <a:xfrm>
            <a:off x="2944075" y="5396196"/>
            <a:ext cx="6575518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Inflate">
              <a:avLst/>
            </a:prstTxWarp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¡Hasta la </a:t>
            </a:r>
            <a:r>
              <a:rPr lang="en-US" sz="54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próxima</a:t>
            </a:r>
            <a:r>
              <a:rPr lang="en-US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!</a:t>
            </a:r>
            <a:endParaRPr lang="en-US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00CF811-63D6-A8A9-4071-CAC96E2E60D2}"/>
              </a:ext>
            </a:extLst>
          </p:cNvPr>
          <p:cNvSpPr/>
          <p:nvPr/>
        </p:nvSpPr>
        <p:spPr>
          <a:xfrm>
            <a:off x="6834443" y="472586"/>
            <a:ext cx="53575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perspectiveHeroicExtremeLeftFacing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dirty="0">
                <a:ln/>
                <a:solidFill>
                  <a:schemeClr val="accent4"/>
                </a:solidFill>
              </a:rPr>
              <a:t>¡Hasta la vista! </a:t>
            </a:r>
            <a:endParaRPr lang="en-US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BE665E9-32FB-BBE6-D5F1-C96A498A456C}"/>
              </a:ext>
            </a:extLst>
          </p:cNvPr>
          <p:cNvSpPr/>
          <p:nvPr/>
        </p:nvSpPr>
        <p:spPr>
          <a:xfrm>
            <a:off x="-160964" y="621940"/>
            <a:ext cx="48542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perspectiveContrastingRightFacing"/>
              <a:lightRig rig="threePt" dir="t"/>
            </a:scene3d>
          </a:bodyPr>
          <a:lstStyle/>
          <a:p>
            <a:pPr algn="ctr"/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¡Hasta pronto!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8C8C146-303B-9DB5-F073-D3DD69CB8FCA}"/>
              </a:ext>
            </a:extLst>
          </p:cNvPr>
          <p:cNvSpPr/>
          <p:nvPr/>
        </p:nvSpPr>
        <p:spPr>
          <a:xfrm>
            <a:off x="7585283" y="4209122"/>
            <a:ext cx="4257063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oubleWave1">
              <a:avLst/>
            </a:prstTxWarp>
            <a:spAutoFit/>
          </a:bodyPr>
          <a:lstStyle/>
          <a:p>
            <a:pPr algn="ctr"/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¡Nos </a:t>
            </a:r>
            <a:r>
              <a:rPr lang="en-US" sz="5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vemos</a:t>
            </a:r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!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F686DC8-8369-C7B6-8EA1-442A69AE79B5}"/>
              </a:ext>
            </a:extLst>
          </p:cNvPr>
          <p:cNvSpPr/>
          <p:nvPr/>
        </p:nvSpPr>
        <p:spPr>
          <a:xfrm>
            <a:off x="86269" y="3945378"/>
            <a:ext cx="62663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isometricOffAxis2Left"/>
              <a:lightRig rig="threePt" dir="t"/>
            </a:scene3d>
          </a:bodyPr>
          <a:lstStyle/>
          <a:p>
            <a:pPr algn="ctr"/>
            <a:r>
              <a:rPr lang="en-US" sz="5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¡Que </a:t>
            </a:r>
            <a:r>
              <a:rPr lang="en-US" sz="54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te</a:t>
            </a:r>
            <a:r>
              <a:rPr lang="en-US" sz="5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54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vaya</a:t>
            </a:r>
            <a:r>
              <a:rPr lang="en-US" sz="5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bien!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724DA20-A5D8-034C-749C-52EE67AEE58D}"/>
              </a:ext>
            </a:extLst>
          </p:cNvPr>
          <p:cNvSpPr/>
          <p:nvPr/>
        </p:nvSpPr>
        <p:spPr>
          <a:xfrm>
            <a:off x="4428524" y="1395916"/>
            <a:ext cx="3334952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Stop">
              <a:avLst/>
            </a:prstTxWarp>
            <a:spAutoFit/>
          </a:bodyPr>
          <a:lstStyle/>
          <a:p>
            <a:pPr algn="ctr"/>
            <a:r>
              <a:rPr lang="en-US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¡</a:t>
            </a:r>
            <a:r>
              <a:rPr lang="en-US" sz="54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Cuídate</a:t>
            </a:r>
            <a:r>
              <a:rPr lang="en-US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!</a:t>
            </a:r>
          </a:p>
        </p:txBody>
      </p:sp>
      <p:pic>
        <p:nvPicPr>
          <p:cNvPr id="11" name="Picture 2" descr="Diseño plano jóvenes agitando colección de mano">
            <a:extLst>
              <a:ext uri="{FF2B5EF4-FFF2-40B4-BE49-F238E27FC236}">
                <a16:creationId xmlns:a16="http://schemas.microsoft.com/office/drawing/2014/main" id="{E9BBEE8E-D2FF-1AA5-7791-E68E362016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2110" b="73022" l="4865" r="98108">
                        <a14:foregroundMark x1="13514" y1="53144" x2="13514" y2="53144"/>
                        <a14:foregroundMark x1="10811" y1="37931" x2="10811" y2="37931"/>
                        <a14:foregroundMark x1="4865" y1="56795" x2="4865" y2="56795"/>
                        <a14:foregroundMark x1="23784" y1="39148" x2="23784" y2="39148"/>
                        <a14:foregroundMark x1="5676" y1="64097" x2="5676" y2="64097"/>
                        <a14:foregroundMark x1="11757" y1="70994" x2="11757" y2="70994"/>
                        <a14:foregroundMark x1="35541" y1="35091" x2="35541" y2="35091"/>
                        <a14:foregroundMark x1="35270" y1="70791" x2="35270" y2="70791"/>
                        <a14:foregroundMark x1="37973" y1="59635" x2="34865" y2="42799"/>
                        <a14:foregroundMark x1="36216" y1="72211" x2="33784" y2="73225"/>
                        <a14:foregroundMark x1="81351" y1="65517" x2="80405" y2="33266"/>
                        <a14:foregroundMark x1="91486" y1="53753" x2="92458" y2="53217"/>
                        <a14:foregroundMark x1="74730" y1="63286" x2="74459" y2="61055"/>
                        <a14:foregroundMark x1="23514" y1="44219" x2="24054" y2="33874"/>
                        <a14:foregroundMark x1="28919" y1="28398" x2="29595" y2="23327"/>
                        <a14:foregroundMark x1="95317" y1="46263" x2="95135" y2="45030"/>
                        <a14:foregroundMark x1="75000" y1="72211" x2="75000" y2="67343"/>
                        <a14:backgroundMark x1="98243" y1="47870" x2="95405" y2="52333"/>
                        <a14:backgroundMark x1="95811" y1="51927" x2="94189" y2="549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303" b="32405"/>
          <a:stretch/>
        </p:blipFill>
        <p:spPr bwMode="auto">
          <a:xfrm>
            <a:off x="3925907" y="2334144"/>
            <a:ext cx="4853385" cy="1626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0801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375D5D-C4C9-FD99-375F-D1094779FC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72C7DE-9EF7-D893-58C0-94F49BB2CD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sz="3600" dirty="0"/>
              <a:t>¡A romper el hielo! </a:t>
            </a:r>
            <a:r>
              <a:rPr lang="es-GT" dirty="0" err="1"/>
              <a:t>Icebreaker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2B2AE9-45AA-20F5-4D9C-974D7D21FC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67113" y="721518"/>
            <a:ext cx="6252633" cy="5414963"/>
          </a:xfrm>
        </p:spPr>
        <p:txBody>
          <a:bodyPr>
            <a:normAutofit/>
          </a:bodyPr>
          <a:lstStyle/>
          <a:p>
            <a:r>
              <a:rPr lang="es-MX" sz="4000" b="1" i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Soy </a:t>
            </a:r>
            <a:r>
              <a:rPr lang="es-MX" sz="4000" b="1" i="1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de______.</a:t>
            </a:r>
            <a:r>
              <a:rPr lang="es-MX" sz="1200" b="1" i="1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</a:t>
            </a:r>
            <a:r>
              <a:rPr lang="es-MX" sz="1200" b="1" i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am </a:t>
            </a:r>
            <a:r>
              <a:rPr lang="es-MX" sz="1200" b="1" i="1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from</a:t>
            </a:r>
            <a:r>
              <a:rPr lang="es-MX" sz="1200" b="1" i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_________.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s-MX" sz="3800" b="1" i="1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Wisconsin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s-MX" sz="3800" b="1" i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Minnesota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s-MX" sz="3800" b="1" i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Los Estados Unidos </a:t>
            </a:r>
            <a:r>
              <a:rPr lang="es-MX" sz="1200" b="1" i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(</a:t>
            </a:r>
            <a:r>
              <a:rPr lang="es-MX" sz="1200" b="1" i="1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the</a:t>
            </a:r>
            <a:r>
              <a:rPr lang="es-MX" sz="1200" b="1" i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US)</a:t>
            </a:r>
          </a:p>
          <a:p>
            <a:r>
              <a:rPr lang="es-MX" sz="4000" b="1" i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Soy________ y _________. </a:t>
            </a:r>
          </a:p>
          <a:p>
            <a:pPr marL="0" indent="0">
              <a:buNone/>
            </a:pPr>
            <a:r>
              <a:rPr lang="es-MX" sz="1400" b="1" i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                                             (</a:t>
            </a:r>
            <a:r>
              <a:rPr lang="es-MX" sz="1400" b="1" i="1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personality</a:t>
            </a:r>
            <a:r>
              <a:rPr lang="es-MX" sz="1400" b="1" i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)                             (</a:t>
            </a:r>
            <a:r>
              <a:rPr lang="es-MX" sz="1400" b="1" i="1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</a:t>
            </a:r>
            <a:r>
              <a:rPr lang="es-MX" sz="1400" b="1" i="1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hysical</a:t>
            </a:r>
            <a:r>
              <a:rPr lang="es-MX" sz="1400" b="1" i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s-MX" sz="1400" b="1" i="1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characteristic</a:t>
            </a:r>
            <a:r>
              <a:rPr lang="es-MX" sz="1400" b="1" i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)</a:t>
            </a:r>
          </a:p>
          <a:p>
            <a:endParaRPr lang="es-GT" sz="1200" b="1" i="1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3C57A5-C7DA-997C-CB50-35236DC4FD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73151" y="2523744"/>
            <a:ext cx="3547533" cy="3456179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3078" name="Picture 6" descr="Hola - Hello - Olá - Salut - Hallo by ...">
            <a:extLst>
              <a:ext uri="{FF2B5EF4-FFF2-40B4-BE49-F238E27FC236}">
                <a16:creationId xmlns:a16="http://schemas.microsoft.com/office/drawing/2014/main" id="{BC28B6EE-6705-691B-D5A3-9DA5CBC6BD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151" y="2523744"/>
            <a:ext cx="3547533" cy="3456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3716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70CB109-11ED-7B83-5587-6D072036D2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565B8D9-CC79-ACBA-C476-283815FC9D61}"/>
              </a:ext>
            </a:extLst>
          </p:cNvPr>
          <p:cNvSpPr txBox="1"/>
          <p:nvPr/>
        </p:nvSpPr>
        <p:spPr>
          <a:xfrm>
            <a:off x="91786" y="2536861"/>
            <a:ext cx="11665527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200" b="1" dirty="0"/>
              <a:t>#1. EL VERBO SER (continuation)</a:t>
            </a:r>
          </a:p>
        </p:txBody>
      </p:sp>
    </p:spTree>
    <p:extLst>
      <p:ext uri="{BB962C8B-B14F-4D97-AF65-F5344CB8AC3E}">
        <p14:creationId xmlns:p14="http://schemas.microsoft.com/office/powerpoint/2010/main" val="20569343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97235-041E-37ED-E6F4-B9E04081E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32199" y="918073"/>
            <a:ext cx="10571998" cy="97045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CONJUGACIONES DEL VERBO SER 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EA754E-7A83-6CEB-DC16-970BFCAC1D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9903" y="2301719"/>
            <a:ext cx="5189857" cy="576262"/>
          </a:xfrm>
        </p:spPr>
        <p:txBody>
          <a:bodyPr/>
          <a:lstStyle/>
          <a:p>
            <a:r>
              <a:rPr lang="en-US" sz="3200" b="1" dirty="0"/>
              <a:t>SINGULAR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E88BEE-5BC9-8415-1CF8-EE357E9430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10000" y="3033239"/>
            <a:ext cx="5189856" cy="310991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400" b="1" dirty="0" err="1"/>
              <a:t>yo</a:t>
            </a:r>
            <a:r>
              <a:rPr lang="en-US" sz="2400" b="1" dirty="0"/>
              <a:t> soy –</a:t>
            </a:r>
            <a:r>
              <a:rPr lang="en-US" sz="2400" dirty="0"/>
              <a:t> I am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b="1" dirty="0" err="1"/>
              <a:t>tú</a:t>
            </a:r>
            <a:r>
              <a:rPr lang="en-US" sz="2400" b="1" dirty="0"/>
              <a:t> </a:t>
            </a:r>
            <a:r>
              <a:rPr lang="en-US" sz="2400" b="1" dirty="0" err="1"/>
              <a:t>eres</a:t>
            </a:r>
            <a:r>
              <a:rPr lang="en-US" sz="2400" b="1" dirty="0"/>
              <a:t> – </a:t>
            </a:r>
            <a:r>
              <a:rPr lang="en-US" sz="2400" dirty="0"/>
              <a:t>you are (informal)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b="1" dirty="0" err="1"/>
              <a:t>él</a:t>
            </a:r>
            <a:r>
              <a:rPr lang="en-US" sz="2400" b="1" dirty="0"/>
              <a:t> es – </a:t>
            </a:r>
            <a:r>
              <a:rPr lang="en-US" sz="2400" dirty="0"/>
              <a:t>he is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b="1" dirty="0" err="1"/>
              <a:t>ella</a:t>
            </a:r>
            <a:r>
              <a:rPr lang="en-US" sz="2400" b="1" dirty="0"/>
              <a:t> es – </a:t>
            </a:r>
            <a:r>
              <a:rPr lang="en-US" sz="2400" dirty="0"/>
              <a:t>she is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b="1" dirty="0" err="1"/>
              <a:t>usted</a:t>
            </a:r>
            <a:r>
              <a:rPr lang="en-US" sz="2400" b="1" dirty="0"/>
              <a:t> es – </a:t>
            </a:r>
            <a:r>
              <a:rPr lang="en-US" sz="2400" dirty="0"/>
              <a:t>you are (formal)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1CB3B69-5066-86AD-46C3-262609E498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999856" y="2344107"/>
            <a:ext cx="5194583" cy="576262"/>
          </a:xfrm>
        </p:spPr>
        <p:txBody>
          <a:bodyPr/>
          <a:lstStyle/>
          <a:p>
            <a:r>
              <a:rPr lang="en-US" sz="3200" b="1" dirty="0"/>
              <a:t>PLURAL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E1ACBB0-ECB6-6620-B4D1-6B9AAC8632A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999856" y="3109440"/>
            <a:ext cx="6472135" cy="310991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400" b="1" dirty="0" err="1"/>
              <a:t>nosotros</a:t>
            </a:r>
            <a:r>
              <a:rPr lang="en-US" sz="2400" b="1" dirty="0"/>
              <a:t> </a:t>
            </a:r>
            <a:r>
              <a:rPr lang="en-US" sz="2400" b="1" dirty="0" err="1"/>
              <a:t>somos</a:t>
            </a:r>
            <a:r>
              <a:rPr lang="en-US" sz="2400" b="1" dirty="0"/>
              <a:t> – </a:t>
            </a:r>
            <a:r>
              <a:rPr lang="en-US" sz="2400" dirty="0"/>
              <a:t>we are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b="1" dirty="0" err="1"/>
              <a:t>vosotros</a:t>
            </a:r>
            <a:r>
              <a:rPr lang="en-US" sz="2400" b="1" dirty="0"/>
              <a:t> </a:t>
            </a:r>
            <a:r>
              <a:rPr lang="en-US" sz="2400" b="1" dirty="0" err="1"/>
              <a:t>sois</a:t>
            </a:r>
            <a:r>
              <a:rPr lang="en-US" sz="2400" b="1" dirty="0"/>
              <a:t> – </a:t>
            </a:r>
            <a:r>
              <a:rPr lang="en-US" sz="2400" dirty="0"/>
              <a:t>you all are(informal)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b="1" dirty="0" err="1"/>
              <a:t>ellos</a:t>
            </a:r>
            <a:r>
              <a:rPr lang="en-US" sz="2400" b="1" dirty="0"/>
              <a:t> son – </a:t>
            </a:r>
            <a:r>
              <a:rPr lang="en-US" sz="2400" dirty="0"/>
              <a:t>they are (male/mix)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b="1" dirty="0" err="1"/>
              <a:t>ellas</a:t>
            </a:r>
            <a:r>
              <a:rPr lang="en-US" sz="2400" b="1" dirty="0"/>
              <a:t> son – </a:t>
            </a:r>
            <a:r>
              <a:rPr lang="en-US" sz="2400" dirty="0"/>
              <a:t>they are (female)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b="1" dirty="0" err="1"/>
              <a:t>ustedes</a:t>
            </a:r>
            <a:r>
              <a:rPr lang="en-US" sz="2400" b="1" dirty="0"/>
              <a:t> – </a:t>
            </a:r>
            <a:r>
              <a:rPr lang="en-US" sz="2400" dirty="0"/>
              <a:t>you all are (formal)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736F412-44BC-4BBF-1A59-3BACC38CA96C}"/>
              </a:ext>
            </a:extLst>
          </p:cNvPr>
          <p:cNvSpPr txBox="1"/>
          <p:nvPr/>
        </p:nvSpPr>
        <p:spPr>
          <a:xfrm>
            <a:off x="8784706" y="1148382"/>
            <a:ext cx="61245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Verb TO BE conjugations</a:t>
            </a:r>
          </a:p>
        </p:txBody>
      </p:sp>
    </p:spTree>
    <p:extLst>
      <p:ext uri="{BB962C8B-B14F-4D97-AF65-F5344CB8AC3E}">
        <p14:creationId xmlns:p14="http://schemas.microsoft.com/office/powerpoint/2010/main" val="49013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2C025710-5098-576C-ECA3-AFDF51574435}"/>
              </a:ext>
            </a:extLst>
          </p:cNvPr>
          <p:cNvSpPr txBox="1">
            <a:spLocks/>
          </p:cNvSpPr>
          <p:nvPr/>
        </p:nvSpPr>
        <p:spPr>
          <a:xfrm>
            <a:off x="1034651" y="501138"/>
            <a:ext cx="10571998" cy="97045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FEFEFE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dirty="0">
                <a:solidFill>
                  <a:schemeClr val="bg1"/>
                </a:solidFill>
              </a:rPr>
              <a:t>USES of SER /TO BE </a:t>
            </a:r>
            <a:br>
              <a:rPr lang="en-US" dirty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504CB7E-3BBC-CAD0-1F16-AAA64D0B7E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018" y="1284527"/>
            <a:ext cx="11681982" cy="4929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584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1CBE8D7-E2F7-10A0-AB0D-EEF53577EA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F9B7B74-8975-4EAD-8632-EA49330B3198}"/>
              </a:ext>
            </a:extLst>
          </p:cNvPr>
          <p:cNvSpPr txBox="1"/>
          <p:nvPr/>
        </p:nvSpPr>
        <p:spPr>
          <a:xfrm>
            <a:off x="-366712" y="4587776"/>
            <a:ext cx="1292542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200" b="1" dirty="0"/>
              <a:t>#2. LA HORA -TELLING TIME</a:t>
            </a:r>
          </a:p>
        </p:txBody>
      </p:sp>
      <p:pic>
        <p:nvPicPr>
          <p:cNvPr id="13316" name="Picture 4" descr="Reloj conjunto de iconos planos Antiguos relojes de pared retro reloj de péndulo y relojes de mesa de arena Reloj de pulsera de moda">
            <a:extLst>
              <a:ext uri="{FF2B5EF4-FFF2-40B4-BE49-F238E27FC236}">
                <a16:creationId xmlns:a16="http://schemas.microsoft.com/office/drawing/2014/main" id="{4612FCBF-8F5D-3DE1-FAAB-3597F3D2EB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3842" y="923925"/>
            <a:ext cx="7048500" cy="352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8901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40DB1000-59EB-4641-2B54-FFD44601C8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4167797"/>
              </p:ext>
            </p:extLst>
          </p:nvPr>
        </p:nvGraphicFramePr>
        <p:xfrm>
          <a:off x="371475" y="914938"/>
          <a:ext cx="8820150" cy="5028124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756304">
                  <a:extLst>
                    <a:ext uri="{9D8B030D-6E8A-4147-A177-3AD203B41FA5}">
                      <a16:colId xmlns:a16="http://schemas.microsoft.com/office/drawing/2014/main" val="153670625"/>
                    </a:ext>
                  </a:extLst>
                </a:gridCol>
                <a:gridCol w="4063846">
                  <a:extLst>
                    <a:ext uri="{9D8B030D-6E8A-4147-A177-3AD203B41FA5}">
                      <a16:colId xmlns:a16="http://schemas.microsoft.com/office/drawing/2014/main" val="3368488654"/>
                    </a:ext>
                  </a:extLst>
                </a:gridCol>
              </a:tblGrid>
              <a:tr h="57030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buNone/>
                      </a:pPr>
                      <a:r>
                        <a:rPr lang="en-US" sz="4800" kern="100" dirty="0">
                          <a:effectLst/>
                          <a:latin typeface="ADLaM Display" panose="02010000000000000000" pitchFamily="2" charset="0"/>
                          <a:ea typeface="ADLaM Display" panose="02010000000000000000" pitchFamily="2" charset="0"/>
                          <a:cs typeface="ADLaM Display" panose="02010000000000000000" pitchFamily="2" charset="0"/>
                        </a:rPr>
                        <a:t>LA HORA</a:t>
                      </a: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buNone/>
                      </a:pPr>
                      <a:r>
                        <a:rPr lang="en-US" sz="4800" kern="100" dirty="0">
                          <a:effectLst/>
                          <a:latin typeface="ADLaM Display" panose="02010000000000000000" pitchFamily="2" charset="0"/>
                          <a:ea typeface="ADLaM Display" panose="02010000000000000000" pitchFamily="2" charset="0"/>
                          <a:cs typeface="ADLaM Display" panose="02010000000000000000" pitchFamily="2" charset="0"/>
                        </a:rPr>
                        <a:t>THE TIME</a:t>
                      </a: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3605913163"/>
                  </a:ext>
                </a:extLst>
              </a:tr>
              <a:tr h="57030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buNone/>
                      </a:pPr>
                      <a:r>
                        <a:rPr lang="es-MX" sz="2800" b="1" kern="100" dirty="0">
                          <a:solidFill>
                            <a:srgbClr val="7030A0"/>
                          </a:solidFill>
                          <a:effectLst/>
                        </a:rPr>
                        <a:t>¿Qué hora es?</a:t>
                      </a:r>
                      <a:endParaRPr lang="en-US" sz="2800" b="1" kern="100" dirty="0">
                        <a:solidFill>
                          <a:srgbClr val="7030A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buNone/>
                      </a:pPr>
                      <a:r>
                        <a:rPr lang="en-US" sz="2800" kern="100">
                          <a:effectLst/>
                        </a:rPr>
                        <a:t>What time is it?</a:t>
                      </a:r>
                      <a:endParaRPr lang="en-US" sz="2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2525999905"/>
                  </a:ext>
                </a:extLst>
              </a:tr>
              <a:tr h="57030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buNone/>
                      </a:pPr>
                      <a:r>
                        <a:rPr lang="en-US" sz="2800" b="1" kern="100" dirty="0">
                          <a:solidFill>
                            <a:srgbClr val="7030A0"/>
                          </a:solidFill>
                          <a:effectLst/>
                        </a:rPr>
                        <a:t>Es la </a:t>
                      </a:r>
                      <a:r>
                        <a:rPr lang="en-US" sz="2800" b="1" kern="100" dirty="0" err="1">
                          <a:solidFill>
                            <a:srgbClr val="7030A0"/>
                          </a:solidFill>
                          <a:effectLst/>
                        </a:rPr>
                        <a:t>una</a:t>
                      </a:r>
                      <a:r>
                        <a:rPr lang="en-US" sz="2800" b="1" kern="100" dirty="0">
                          <a:solidFill>
                            <a:srgbClr val="7030A0"/>
                          </a:solidFill>
                          <a:effectLst/>
                        </a:rPr>
                        <a:t> (1)</a:t>
                      </a:r>
                      <a:endParaRPr lang="en-US" sz="2800" b="1" kern="100" dirty="0">
                        <a:solidFill>
                          <a:srgbClr val="7030A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buNone/>
                      </a:pPr>
                      <a:r>
                        <a:rPr lang="en-US" sz="2800" kern="100">
                          <a:effectLst/>
                        </a:rPr>
                        <a:t>It’s one o’clock</a:t>
                      </a:r>
                      <a:endParaRPr lang="en-US" sz="2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668027053"/>
                  </a:ext>
                </a:extLst>
              </a:tr>
              <a:tr h="57030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buNone/>
                      </a:pPr>
                      <a:r>
                        <a:rPr lang="en-US" sz="2800" b="1" kern="100" dirty="0">
                          <a:solidFill>
                            <a:srgbClr val="7030A0"/>
                          </a:solidFill>
                          <a:effectLst/>
                        </a:rPr>
                        <a:t>Son las 2</a:t>
                      </a:r>
                      <a:endParaRPr lang="en-US" sz="2800" b="1" kern="100" dirty="0">
                        <a:solidFill>
                          <a:srgbClr val="7030A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buNone/>
                      </a:pPr>
                      <a:r>
                        <a:rPr lang="en-US" sz="2800" kern="100">
                          <a:effectLst/>
                        </a:rPr>
                        <a:t>It’s 2 o’clock</a:t>
                      </a:r>
                      <a:endParaRPr lang="en-US" sz="2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439890929"/>
                  </a:ext>
                </a:extLst>
              </a:tr>
              <a:tr h="57030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buNone/>
                      </a:pPr>
                      <a:r>
                        <a:rPr lang="en-US" sz="2800" b="1" kern="100" dirty="0" err="1">
                          <a:solidFill>
                            <a:srgbClr val="7030A0"/>
                          </a:solidFill>
                          <a:effectLst/>
                        </a:rPr>
                        <a:t>en</a:t>
                      </a:r>
                      <a:r>
                        <a:rPr lang="en-US" sz="2800" b="1" kern="100" dirty="0">
                          <a:solidFill>
                            <a:srgbClr val="7030A0"/>
                          </a:solidFill>
                          <a:effectLst/>
                        </a:rPr>
                        <a:t> punto</a:t>
                      </a:r>
                      <a:endParaRPr lang="en-US" sz="2800" b="1" kern="100" dirty="0">
                        <a:solidFill>
                          <a:srgbClr val="7030A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buNone/>
                      </a:pPr>
                      <a:r>
                        <a:rPr lang="en-US" sz="2800" kern="100">
                          <a:effectLst/>
                        </a:rPr>
                        <a:t>o’clock</a:t>
                      </a:r>
                      <a:endParaRPr lang="en-US" sz="2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3104486975"/>
                  </a:ext>
                </a:extLst>
              </a:tr>
              <a:tr h="57030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buNone/>
                      </a:pPr>
                      <a:r>
                        <a:rPr lang="en-US" sz="2800" b="1" kern="100" dirty="0">
                          <a:solidFill>
                            <a:srgbClr val="7030A0"/>
                          </a:solidFill>
                          <a:effectLst/>
                        </a:rPr>
                        <a:t>y </a:t>
                      </a:r>
                      <a:r>
                        <a:rPr lang="en-US" sz="2800" b="1" kern="100" dirty="0" err="1">
                          <a:solidFill>
                            <a:srgbClr val="7030A0"/>
                          </a:solidFill>
                          <a:effectLst/>
                        </a:rPr>
                        <a:t>cuarto</a:t>
                      </a:r>
                      <a:endParaRPr lang="en-US" sz="2800" b="1" kern="100" dirty="0">
                        <a:solidFill>
                          <a:srgbClr val="7030A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buNone/>
                      </a:pPr>
                      <a:r>
                        <a:rPr lang="en-US" sz="2800" kern="100">
                          <a:effectLst/>
                        </a:rPr>
                        <a:t>quarter past</a:t>
                      </a:r>
                      <a:endParaRPr lang="en-US" sz="2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894400632"/>
                  </a:ext>
                </a:extLst>
              </a:tr>
              <a:tr h="57030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buNone/>
                      </a:pPr>
                      <a:r>
                        <a:rPr lang="en-US" sz="2800" b="1" kern="100" dirty="0">
                          <a:solidFill>
                            <a:srgbClr val="7030A0"/>
                          </a:solidFill>
                          <a:effectLst/>
                        </a:rPr>
                        <a:t>y media</a:t>
                      </a:r>
                      <a:endParaRPr lang="en-US" sz="2800" b="1" kern="100" dirty="0">
                        <a:solidFill>
                          <a:srgbClr val="7030A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buNone/>
                      </a:pPr>
                      <a:r>
                        <a:rPr lang="en-US" sz="2800" kern="100" dirty="0">
                          <a:effectLst/>
                        </a:rPr>
                        <a:t>half-past</a:t>
                      </a:r>
                      <a:endParaRPr lang="en-US" sz="2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516986008"/>
                  </a:ext>
                </a:extLst>
              </a:tr>
              <a:tr h="57030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buNone/>
                      </a:pPr>
                      <a:r>
                        <a:rPr lang="en-US" sz="2800" b="1" kern="100" dirty="0" err="1">
                          <a:solidFill>
                            <a:srgbClr val="7030A0"/>
                          </a:solidFill>
                          <a:effectLst/>
                        </a:rPr>
                        <a:t>cuarto</a:t>
                      </a:r>
                      <a:r>
                        <a:rPr lang="en-US" sz="2800" b="1" kern="100" dirty="0">
                          <a:solidFill>
                            <a:srgbClr val="7030A0"/>
                          </a:solidFill>
                          <a:effectLst/>
                        </a:rPr>
                        <a:t> para…</a:t>
                      </a:r>
                      <a:endParaRPr lang="en-US" sz="2800" b="1" kern="100" dirty="0">
                        <a:solidFill>
                          <a:srgbClr val="7030A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buNone/>
                      </a:pPr>
                      <a:r>
                        <a:rPr lang="en-US" sz="2800" kern="100" dirty="0">
                          <a:effectLst/>
                        </a:rPr>
                        <a:t>quarter to</a:t>
                      </a:r>
                      <a:endParaRPr lang="en-US" sz="2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588643644"/>
                  </a:ext>
                </a:extLst>
              </a:tr>
            </a:tbl>
          </a:graphicData>
        </a:graphic>
      </p:graphicFrame>
      <p:pic>
        <p:nvPicPr>
          <p:cNvPr id="13314" name="Picture 2" descr="Ilustración del concepto de reloj">
            <a:extLst>
              <a:ext uri="{FF2B5EF4-FFF2-40B4-BE49-F238E27FC236}">
                <a16:creationId xmlns:a16="http://schemas.microsoft.com/office/drawing/2014/main" id="{ADFE6DF8-BB52-AF28-753F-39AC036C44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7362" y="2109787"/>
            <a:ext cx="2638425" cy="263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4527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A2B9AC-9B21-38E1-A2B1-C2EF37F6C8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6B47F9-D368-1D41-622F-2A93E909F3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421" y="68879"/>
            <a:ext cx="3856990" cy="1618396"/>
          </a:xfrm>
        </p:spPr>
        <p:txBody>
          <a:bodyPr/>
          <a:lstStyle/>
          <a:p>
            <a:pPr algn="ctr"/>
            <a:r>
              <a:rPr lang="es-GT" sz="3000" dirty="0"/>
              <a:t>¡PRACTIQUEMOS!</a:t>
            </a:r>
            <a:r>
              <a:rPr lang="es-GT" sz="3600" dirty="0"/>
              <a:t> </a:t>
            </a:r>
            <a:r>
              <a:rPr lang="es-GT" dirty="0" err="1"/>
              <a:t>Written</a:t>
            </a:r>
            <a:r>
              <a:rPr lang="es-GT" dirty="0"/>
              <a:t> </a:t>
            </a:r>
            <a:r>
              <a:rPr lang="es-GT" dirty="0" err="1"/>
              <a:t>practice</a:t>
            </a:r>
            <a:r>
              <a:rPr lang="es-GT" dirty="0"/>
              <a:t>. 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87391F-BFF3-3764-B32E-CBB1EFD333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73151" y="2523744"/>
            <a:ext cx="3547533" cy="3456179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9218" name="Picture 2" descr="Ilustración de icono de dibujos animados de lápiz y papel. Concepto de icono de objeto de educación aislado. Estilo de dibujos animados plana">
            <a:extLst>
              <a:ext uri="{FF2B5EF4-FFF2-40B4-BE49-F238E27FC236}">
                <a16:creationId xmlns:a16="http://schemas.microsoft.com/office/drawing/2014/main" id="{C425B46B-3C69-3F9A-22A1-AE1DA61A72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150" y="2523744"/>
            <a:ext cx="3547533" cy="3456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70FFB06-25D7-334E-F9C1-8E8362EA6C87}"/>
              </a:ext>
            </a:extLst>
          </p:cNvPr>
          <p:cNvSpPr txBox="1"/>
          <p:nvPr/>
        </p:nvSpPr>
        <p:spPr>
          <a:xfrm>
            <a:off x="7831622" y="1297359"/>
            <a:ext cx="4736468" cy="3875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>
              <a:lnSpc>
                <a:spcPct val="150000"/>
              </a:lnSpc>
              <a:spcAft>
                <a:spcPts val="800"/>
              </a:spcAft>
            </a:pPr>
            <a:r>
              <a:rPr lang="es-GT" sz="2400" b="1" u="sng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Son las cinco en punto.</a:t>
            </a:r>
            <a:endParaRPr lang="en-US" sz="2000" b="1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R="0" lvl="0">
              <a:lnSpc>
                <a:spcPct val="150000"/>
              </a:lnSpc>
              <a:spcAft>
                <a:spcPts val="800"/>
              </a:spcAft>
            </a:pPr>
            <a:r>
              <a:rPr lang="es-GT" sz="2400" b="1" u="sng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Son las diez y cuarto</a:t>
            </a:r>
            <a:endParaRPr lang="en-US" sz="2000" b="1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R="0" lvl="0">
              <a:lnSpc>
                <a:spcPct val="150000"/>
              </a:lnSpc>
              <a:spcAft>
                <a:spcPts val="800"/>
              </a:spcAft>
            </a:pPr>
            <a:r>
              <a:rPr lang="es-GT" sz="2400" b="1" u="sng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Cuarto para las cuatro.</a:t>
            </a:r>
            <a:endParaRPr lang="en-US" sz="2000" b="1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R="0" lvl="0">
              <a:lnSpc>
                <a:spcPct val="150000"/>
              </a:lnSpc>
              <a:spcAft>
                <a:spcPts val="800"/>
              </a:spcAft>
            </a:pPr>
            <a:r>
              <a:rPr lang="es-GT" sz="2400" b="1" u="sng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Son las nueve y media </a:t>
            </a:r>
          </a:p>
          <a:p>
            <a:pPr marR="0" lvl="0">
              <a:lnSpc>
                <a:spcPct val="150000"/>
              </a:lnSpc>
              <a:spcAft>
                <a:spcPts val="800"/>
              </a:spcAft>
            </a:pPr>
            <a:r>
              <a:rPr lang="es-GT" sz="2400" b="1" u="sng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Es la una en punto.</a:t>
            </a:r>
            <a:endParaRPr lang="en-US" sz="2000" b="1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R="0" lvl="0">
              <a:lnSpc>
                <a:spcPct val="150000"/>
              </a:lnSpc>
              <a:spcAft>
                <a:spcPts val="800"/>
              </a:spcAft>
            </a:pPr>
            <a:r>
              <a:rPr lang="es-GT" sz="2400" b="1" u="sng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Son las ocho y cuarto.</a:t>
            </a:r>
            <a:endParaRPr lang="en-US" sz="2400" b="1" u="none" strike="noStrike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F03E47F-8266-A703-F480-A17FE8CDF594}"/>
              </a:ext>
            </a:extLst>
          </p:cNvPr>
          <p:cNvSpPr txBox="1"/>
          <p:nvPr/>
        </p:nvSpPr>
        <p:spPr>
          <a:xfrm>
            <a:off x="5732315" y="1288215"/>
            <a:ext cx="6099048" cy="3875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>
              <a:lnSpc>
                <a:spcPct val="150000"/>
              </a:lnSpc>
              <a:spcAft>
                <a:spcPts val="800"/>
              </a:spcAft>
              <a:buFont typeface="+mj-lt"/>
              <a:buAutoNum type="alphaLcParenR"/>
            </a:pPr>
            <a:r>
              <a:rPr lang="en-US" sz="2400" u="none" strike="noStrike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5:00              </a:t>
            </a:r>
            <a:endParaRPr lang="en-US" sz="2400" b="1" u="sng" strike="noStrike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457200" marR="0" lvl="0" indent="-457200">
              <a:lnSpc>
                <a:spcPct val="150000"/>
              </a:lnSpc>
              <a:spcAft>
                <a:spcPts val="800"/>
              </a:spcAft>
              <a:buFont typeface="+mj-lt"/>
              <a:buAutoNum type="alphaLcParenR"/>
            </a:pPr>
            <a:r>
              <a:rPr lang="en-US" sz="2400" u="none" strike="noStrike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10:15                                       </a:t>
            </a:r>
            <a:r>
              <a:rPr lang="en-US" sz="2400" b="1" u="none" strike="noStrike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endParaRPr lang="en-US" sz="2400" b="1" u="sng" strike="noStrike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457200" marR="0" lvl="0" indent="-457200">
              <a:lnSpc>
                <a:spcPct val="150000"/>
              </a:lnSpc>
              <a:spcAft>
                <a:spcPts val="800"/>
              </a:spcAft>
              <a:buFont typeface="+mj-lt"/>
              <a:buAutoNum type="alphaLcParenR"/>
            </a:pPr>
            <a:r>
              <a:rPr lang="en-US" sz="24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3:45</a:t>
            </a:r>
            <a:r>
              <a:rPr lang="en-US" sz="2400" u="none" strike="noStrike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   </a:t>
            </a:r>
          </a:p>
          <a:p>
            <a:pPr marR="0" lvl="0">
              <a:lnSpc>
                <a:spcPct val="150000"/>
              </a:lnSpc>
              <a:spcAft>
                <a:spcPts val="800"/>
              </a:spcAft>
            </a:pPr>
            <a:r>
              <a:rPr lang="en-US" sz="24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d)    </a:t>
            </a:r>
            <a:r>
              <a:rPr lang="en-US" sz="2400" u="none" strike="noStrike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9:30</a:t>
            </a:r>
          </a:p>
          <a:p>
            <a:pPr marR="0" lvl="0">
              <a:lnSpc>
                <a:spcPct val="150000"/>
              </a:lnSpc>
              <a:spcAft>
                <a:spcPts val="800"/>
              </a:spcAft>
            </a:pPr>
            <a:r>
              <a:rPr lang="en-US" sz="2400" u="none" strike="noStrike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e)    1:00</a:t>
            </a:r>
          </a:p>
          <a:p>
            <a:pPr marR="0" lvl="0">
              <a:lnSpc>
                <a:spcPct val="150000"/>
              </a:lnSpc>
              <a:spcAft>
                <a:spcPts val="800"/>
              </a:spcAft>
            </a:pPr>
            <a:r>
              <a:rPr lang="en-US" sz="2400" u="none" strike="noStrike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f)     8:15</a:t>
            </a:r>
          </a:p>
        </p:txBody>
      </p:sp>
    </p:spTree>
    <p:extLst>
      <p:ext uri="{BB962C8B-B14F-4D97-AF65-F5344CB8AC3E}">
        <p14:creationId xmlns:p14="http://schemas.microsoft.com/office/powerpoint/2010/main" val="2778382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Viole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Quotable</Template>
  <TotalTime>519</TotalTime>
  <Words>798</Words>
  <Application>Microsoft Office PowerPoint</Application>
  <PresentationFormat>Widescreen</PresentationFormat>
  <Paragraphs>209</Paragraphs>
  <Slides>20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ADLaM Display</vt:lpstr>
      <vt:lpstr>Aptos</vt:lpstr>
      <vt:lpstr>Arial</vt:lpstr>
      <vt:lpstr>Century Gothic</vt:lpstr>
      <vt:lpstr>Wingdings</vt:lpstr>
      <vt:lpstr>Wingdings 2</vt:lpstr>
      <vt:lpstr>Quotable</vt:lpstr>
      <vt:lpstr>REFUERZO DE ESPAÑOL PARA PRINCIPIANTES</vt:lpstr>
      <vt:lpstr>¡A romper el hielo! Icebreaker</vt:lpstr>
      <vt:lpstr>¡A romper el hielo! Icebreaker</vt:lpstr>
      <vt:lpstr>PowerPoint Presentation</vt:lpstr>
      <vt:lpstr>CONJUGACIONES DEL VERBO SER  </vt:lpstr>
      <vt:lpstr>PowerPoint Presentation</vt:lpstr>
      <vt:lpstr>PowerPoint Presentation</vt:lpstr>
      <vt:lpstr>PowerPoint Presentation</vt:lpstr>
      <vt:lpstr>¡PRACTIQUEMOS! Written practice. </vt:lpstr>
      <vt:lpstr>PowerPoint Presentation</vt:lpstr>
      <vt:lpstr>PowerPoint Presentation</vt:lpstr>
      <vt:lpstr>WHOLE CLASS ACTIVITY!  </vt:lpstr>
      <vt:lpstr>PowerPoint Presentation</vt:lpstr>
      <vt:lpstr>PowerPoint Presentation</vt:lpstr>
      <vt:lpstr>¡ADIVINANZAS!  </vt:lpstr>
      <vt:lpstr>PowerPoint Presentation</vt:lpstr>
      <vt:lpstr>PowerPoint Presentation</vt:lpstr>
      <vt:lpstr>¡Vamos a Conversar! 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Valeska Anderson</dc:creator>
  <cp:lastModifiedBy>Valeska Anderson</cp:lastModifiedBy>
  <cp:revision>2</cp:revision>
  <dcterms:created xsi:type="dcterms:W3CDTF">2025-05-17T11:00:52Z</dcterms:created>
  <dcterms:modified xsi:type="dcterms:W3CDTF">2025-05-23T18:11:51Z</dcterms:modified>
</cp:coreProperties>
</file>