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7" r:id="rId2"/>
    <p:sldId id="272" r:id="rId3"/>
    <p:sldId id="273" r:id="rId4"/>
    <p:sldId id="275" r:id="rId5"/>
    <p:sldId id="268" r:id="rId6"/>
    <p:sldId id="269" r:id="rId7"/>
    <p:sldId id="274" r:id="rId8"/>
    <p:sldId id="284" r:id="rId9"/>
    <p:sldId id="293" r:id="rId10"/>
    <p:sldId id="286" r:id="rId11"/>
    <p:sldId id="294" r:id="rId12"/>
    <p:sldId id="270" r:id="rId13"/>
    <p:sldId id="258" r:id="rId14"/>
    <p:sldId id="259" r:id="rId15"/>
    <p:sldId id="260" r:id="rId16"/>
    <p:sldId id="261" r:id="rId17"/>
    <p:sldId id="262" r:id="rId18"/>
    <p:sldId id="263" r:id="rId19"/>
    <p:sldId id="264" r:id="rId20"/>
    <p:sldId id="265" r:id="rId21"/>
    <p:sldId id="266" r:id="rId22"/>
    <p:sldId id="267" r:id="rId23"/>
    <p:sldId id="295" r:id="rId24"/>
    <p:sldId id="288" r:id="rId25"/>
    <p:sldId id="296" r:id="rId26"/>
    <p:sldId id="297" r:id="rId27"/>
    <p:sldId id="298" r:id="rId28"/>
    <p:sldId id="299" r:id="rId29"/>
    <p:sldId id="30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22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8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CBD642-E4A9-4BC8-AD4B-810EA7C9999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103809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BD642-E4A9-4BC8-AD4B-810EA7C9999B}"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308139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3CBD642-E4A9-4BC8-AD4B-810EA7C9999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3440362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3CBD642-E4A9-4BC8-AD4B-810EA7C9999B}"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273281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BD642-E4A9-4BC8-AD4B-810EA7C9999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1217272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BD642-E4A9-4BC8-AD4B-810EA7C9999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207820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BD642-E4A9-4BC8-AD4B-810EA7C9999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115721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CBD642-E4A9-4BC8-AD4B-810EA7C9999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321300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CBD642-E4A9-4BC8-AD4B-810EA7C9999B}"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405297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CBD642-E4A9-4BC8-AD4B-810EA7C9999B}"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114790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CBD642-E4A9-4BC8-AD4B-810EA7C9999B}"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308670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BD642-E4A9-4BC8-AD4B-810EA7C9999B}"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155612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BD642-E4A9-4BC8-AD4B-810EA7C9999B}"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78264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3CBD642-E4A9-4BC8-AD4B-810EA7C9999B}" type="datetimeFigureOut">
              <a:rPr lang="en-US" smtClean="0"/>
              <a:t>5/28/2025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237976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3CBD642-E4A9-4BC8-AD4B-810EA7C9999B}" type="datetimeFigureOut">
              <a:rPr lang="en-US" smtClean="0"/>
              <a:t>5/28/2025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243A3E27-9E40-471C-A54D-693394BD34E1}" type="slidenum">
              <a:rPr lang="en-US" smtClean="0"/>
              <a:t>‹#›</a:t>
            </a:fld>
            <a:endParaRPr lang="en-US"/>
          </a:p>
        </p:txBody>
      </p:sp>
    </p:spTree>
    <p:extLst>
      <p:ext uri="{BB962C8B-B14F-4D97-AF65-F5344CB8AC3E}">
        <p14:creationId xmlns:p14="http://schemas.microsoft.com/office/powerpoint/2010/main" val="1323309838"/>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1.jpg"/><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5.jpg"/><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7.jpg"/><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9.jp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1.jpg"/><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3.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gif"/></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D0A7-7890-351E-9FD2-245D302987CA}"/>
              </a:ext>
            </a:extLst>
          </p:cNvPr>
          <p:cNvSpPr>
            <a:spLocks noGrp="1"/>
          </p:cNvSpPr>
          <p:nvPr>
            <p:ph type="ctrTitle"/>
          </p:nvPr>
        </p:nvSpPr>
        <p:spPr>
          <a:xfrm>
            <a:off x="810000" y="1330275"/>
            <a:ext cx="10572000" cy="2971051"/>
          </a:xfrm>
        </p:spPr>
        <p:txBody>
          <a:bodyPr/>
          <a:lstStyle/>
          <a:p>
            <a:r>
              <a:rPr lang="en-US" sz="8000" dirty="0"/>
              <a:t>Esp</a:t>
            </a:r>
            <a:r>
              <a:rPr lang="es-GT" sz="8000" dirty="0" err="1"/>
              <a:t>añol</a:t>
            </a:r>
            <a:r>
              <a:rPr lang="es-GT" sz="8000" dirty="0"/>
              <a:t> para Viajar</a:t>
            </a:r>
            <a:br>
              <a:rPr lang="es-GT" sz="8000" dirty="0"/>
            </a:br>
            <a:r>
              <a:rPr lang="en-US" sz="6000" dirty="0"/>
              <a:t>Spanish for Travel</a:t>
            </a:r>
          </a:p>
        </p:txBody>
      </p:sp>
      <p:sp>
        <p:nvSpPr>
          <p:cNvPr id="3" name="Subtitle 2">
            <a:extLst>
              <a:ext uri="{FF2B5EF4-FFF2-40B4-BE49-F238E27FC236}">
                <a16:creationId xmlns:a16="http://schemas.microsoft.com/office/drawing/2014/main" id="{AAF58851-56FD-78E6-4F02-BDA8E2C8834F}"/>
              </a:ext>
            </a:extLst>
          </p:cNvPr>
          <p:cNvSpPr>
            <a:spLocks noGrp="1"/>
          </p:cNvSpPr>
          <p:nvPr>
            <p:ph type="subTitle" idx="1"/>
          </p:nvPr>
        </p:nvSpPr>
        <p:spPr>
          <a:xfrm>
            <a:off x="810001" y="5280847"/>
            <a:ext cx="10572000" cy="748892"/>
          </a:xfrm>
        </p:spPr>
        <p:txBody>
          <a:bodyPr>
            <a:noAutofit/>
          </a:bodyPr>
          <a:lstStyle/>
          <a:p>
            <a:pPr algn="r"/>
            <a:r>
              <a:rPr lang="en-US" sz="4400" b="1" dirty="0"/>
              <a:t>Summer Course. Day 1</a:t>
            </a:r>
          </a:p>
        </p:txBody>
      </p:sp>
      <p:pic>
        <p:nvPicPr>
          <p:cNvPr id="4" name="Picture 2" descr="Mount Horeb Area School District - Futura Spanish Adventures">
            <a:extLst>
              <a:ext uri="{FF2B5EF4-FFF2-40B4-BE49-F238E27FC236}">
                <a16:creationId xmlns:a16="http://schemas.microsoft.com/office/drawing/2014/main" id="{21440FE3-F4AF-6322-2FA7-ECC0F6FF0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212661"/>
            <a:ext cx="2548954" cy="101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0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60C7DC-DFAC-2DC4-25E5-4AA72B83F05E}"/>
              </a:ext>
            </a:extLst>
          </p:cNvPr>
          <p:cNvSpPr txBox="1"/>
          <p:nvPr/>
        </p:nvSpPr>
        <p:spPr>
          <a:xfrm>
            <a:off x="520736" y="179122"/>
            <a:ext cx="3717036" cy="6155531"/>
          </a:xfrm>
          <a:prstGeom prst="rect">
            <a:avLst/>
          </a:prstGeom>
          <a:noFill/>
          <a:ln w="76200">
            <a:solidFill>
              <a:schemeClr val="tx1">
                <a:lumMod val="65000"/>
              </a:schemeClr>
            </a:solidFill>
          </a:ln>
        </p:spPr>
        <p:txBody>
          <a:bodyPr wrap="square">
            <a:spAutoFit/>
          </a:bodyPr>
          <a:lstStyle/>
          <a:p>
            <a:pPr marL="342900" indent="-342900">
              <a:buFont typeface="+mj-lt"/>
              <a:buAutoNum type="arabicPeriod"/>
            </a:pPr>
            <a:r>
              <a:rPr lang="es-ES" b="1" dirty="0">
                <a:solidFill>
                  <a:schemeClr val="bg1"/>
                </a:solidFill>
              </a:rPr>
              <a:t>Hola. Buenas tardes. </a:t>
            </a:r>
          </a:p>
          <a:p>
            <a:pPr marL="800100" lvl="1" indent="-342900">
              <a:buFont typeface="Arial" panose="020B0604020202020204" pitchFamily="34" charset="0"/>
              <a:buChar char="•"/>
            </a:pPr>
            <a:r>
              <a:rPr lang="es-ES" b="1" dirty="0">
                <a:solidFill>
                  <a:schemeClr val="bg1"/>
                </a:solidFill>
              </a:rPr>
              <a:t>Hi. Good </a:t>
            </a:r>
            <a:r>
              <a:rPr lang="es-ES" b="1" dirty="0" err="1">
                <a:solidFill>
                  <a:schemeClr val="bg1"/>
                </a:solidFill>
              </a:rPr>
              <a:t>afternoon</a:t>
            </a:r>
            <a:r>
              <a:rPr lang="es-ES" b="1" dirty="0">
                <a:solidFill>
                  <a:schemeClr val="bg1"/>
                </a:solidFill>
              </a:rPr>
              <a:t>. </a:t>
            </a:r>
          </a:p>
          <a:p>
            <a:pPr marL="342900" indent="-342900">
              <a:buFont typeface="+mj-lt"/>
              <a:buAutoNum type="arabicPeriod"/>
            </a:pPr>
            <a:endParaRPr lang="es-ES" b="1" dirty="0">
              <a:solidFill>
                <a:schemeClr val="bg1"/>
              </a:solidFill>
            </a:endParaRPr>
          </a:p>
          <a:p>
            <a:pPr marL="342900" indent="-342900">
              <a:buFont typeface="+mj-lt"/>
              <a:buAutoNum type="arabicPeriod"/>
            </a:pPr>
            <a:r>
              <a:rPr lang="es-ES" b="1" dirty="0">
                <a:solidFill>
                  <a:schemeClr val="bg1"/>
                </a:solidFill>
              </a:rPr>
              <a:t>¿Cómo te llamas? </a:t>
            </a:r>
          </a:p>
          <a:p>
            <a:pPr marL="800100" lvl="1" indent="-342900">
              <a:buFont typeface="Arial" panose="020B0604020202020204" pitchFamily="34" charset="0"/>
              <a:buChar char="•"/>
            </a:pPr>
            <a:r>
              <a:rPr lang="es-ES" b="1" i="1" dirty="0" err="1">
                <a:solidFill>
                  <a:schemeClr val="bg1"/>
                </a:solidFill>
              </a:rPr>
              <a:t>What’s</a:t>
            </a:r>
            <a:r>
              <a:rPr lang="es-ES" b="1" i="1" dirty="0">
                <a:solidFill>
                  <a:schemeClr val="bg1"/>
                </a:solidFill>
              </a:rPr>
              <a:t> </a:t>
            </a:r>
            <a:r>
              <a:rPr lang="es-ES" b="1" i="1" dirty="0" err="1">
                <a:solidFill>
                  <a:schemeClr val="bg1"/>
                </a:solidFill>
              </a:rPr>
              <a:t>your</a:t>
            </a:r>
            <a:r>
              <a:rPr lang="es-ES" b="1" i="1" dirty="0">
                <a:solidFill>
                  <a:schemeClr val="bg1"/>
                </a:solidFill>
              </a:rPr>
              <a:t> </a:t>
            </a:r>
            <a:r>
              <a:rPr lang="es-ES" b="1" i="1" dirty="0" err="1">
                <a:solidFill>
                  <a:schemeClr val="bg1"/>
                </a:solidFill>
              </a:rPr>
              <a:t>name</a:t>
            </a:r>
            <a:r>
              <a:rPr lang="es-ES" b="1" i="1" dirty="0">
                <a:solidFill>
                  <a:schemeClr val="bg1"/>
                </a:solidFill>
              </a:rPr>
              <a:t>? </a:t>
            </a:r>
          </a:p>
          <a:p>
            <a:pPr lvl="1"/>
            <a:endParaRPr lang="es-ES" b="1" i="1" dirty="0">
              <a:solidFill>
                <a:schemeClr val="bg1"/>
              </a:solidFill>
            </a:endParaRPr>
          </a:p>
          <a:p>
            <a:pPr marL="342900" indent="-342900">
              <a:buFont typeface="+mj-lt"/>
              <a:buAutoNum type="arabicPeriod"/>
            </a:pPr>
            <a:r>
              <a:rPr lang="es-ES" b="1" dirty="0">
                <a:solidFill>
                  <a:schemeClr val="bg1"/>
                </a:solidFill>
              </a:rPr>
              <a:t>¿Cómo estás? </a:t>
            </a:r>
          </a:p>
          <a:p>
            <a:pPr marL="800100" lvl="1" indent="-342900">
              <a:buFont typeface="Arial" panose="020B0604020202020204" pitchFamily="34" charset="0"/>
              <a:buChar char="•"/>
            </a:pPr>
            <a:r>
              <a:rPr lang="es-ES" b="1" i="1" dirty="0" err="1">
                <a:solidFill>
                  <a:schemeClr val="bg1"/>
                </a:solidFill>
              </a:rPr>
              <a:t>How</a:t>
            </a:r>
            <a:r>
              <a:rPr lang="es-ES" b="1" i="1" dirty="0">
                <a:solidFill>
                  <a:schemeClr val="bg1"/>
                </a:solidFill>
              </a:rPr>
              <a:t> are </a:t>
            </a:r>
            <a:r>
              <a:rPr lang="es-ES" b="1" i="1" dirty="0" err="1">
                <a:solidFill>
                  <a:schemeClr val="bg1"/>
                </a:solidFill>
              </a:rPr>
              <a:t>you</a:t>
            </a:r>
            <a:r>
              <a:rPr lang="es-ES" b="1" i="1" dirty="0">
                <a:solidFill>
                  <a:schemeClr val="bg1"/>
                </a:solidFill>
              </a:rPr>
              <a:t>?</a:t>
            </a:r>
          </a:p>
          <a:p>
            <a:pPr marL="800100" lvl="1" indent="-342900">
              <a:buFont typeface="+mj-lt"/>
              <a:buAutoNum type="arabicPeriod"/>
            </a:pPr>
            <a:endParaRPr lang="es-ES" b="1" i="1" dirty="0">
              <a:solidFill>
                <a:schemeClr val="bg1"/>
              </a:solidFill>
            </a:endParaRPr>
          </a:p>
          <a:p>
            <a:pPr marL="342900" indent="-342900">
              <a:buFont typeface="+mj-lt"/>
              <a:buAutoNum type="arabicPeriod"/>
            </a:pPr>
            <a:r>
              <a:rPr lang="es-ES" b="1" dirty="0">
                <a:solidFill>
                  <a:schemeClr val="bg1"/>
                </a:solidFill>
              </a:rPr>
              <a:t>¿Dónde estás?</a:t>
            </a:r>
          </a:p>
          <a:p>
            <a:pPr marL="800100" lvl="1" indent="-342900">
              <a:buFont typeface="Arial" panose="020B0604020202020204" pitchFamily="34" charset="0"/>
              <a:buChar char="•"/>
            </a:pPr>
            <a:r>
              <a:rPr lang="es-ES" b="1" i="1" dirty="0" err="1">
                <a:solidFill>
                  <a:schemeClr val="bg1"/>
                </a:solidFill>
              </a:rPr>
              <a:t>Where</a:t>
            </a:r>
            <a:r>
              <a:rPr lang="es-ES" b="1" i="1" dirty="0">
                <a:solidFill>
                  <a:schemeClr val="bg1"/>
                </a:solidFill>
              </a:rPr>
              <a:t> are </a:t>
            </a:r>
            <a:r>
              <a:rPr lang="es-ES" b="1" i="1" dirty="0" err="1">
                <a:solidFill>
                  <a:schemeClr val="bg1"/>
                </a:solidFill>
              </a:rPr>
              <a:t>you</a:t>
            </a:r>
            <a:r>
              <a:rPr lang="es-ES" b="1" i="1" dirty="0">
                <a:solidFill>
                  <a:schemeClr val="bg1"/>
                </a:solidFill>
              </a:rPr>
              <a:t>?</a:t>
            </a:r>
          </a:p>
          <a:p>
            <a:pPr marL="800100" lvl="1" indent="-342900">
              <a:buFont typeface="+mj-lt"/>
              <a:buAutoNum type="arabicPeriod"/>
            </a:pPr>
            <a:endParaRPr lang="es-ES" b="1" i="1" dirty="0">
              <a:solidFill>
                <a:schemeClr val="bg1"/>
              </a:solidFill>
            </a:endParaRPr>
          </a:p>
          <a:p>
            <a:pPr marL="342900" indent="-342900">
              <a:buFont typeface="+mj-lt"/>
              <a:buAutoNum type="arabicPeriod"/>
            </a:pPr>
            <a:r>
              <a:rPr lang="es-ES" b="1" dirty="0">
                <a:solidFill>
                  <a:schemeClr val="bg1"/>
                </a:solidFill>
              </a:rPr>
              <a:t>¿Qué hora es?</a:t>
            </a:r>
          </a:p>
          <a:p>
            <a:pPr marL="800100" lvl="1" indent="-342900">
              <a:buFont typeface="Arial" panose="020B0604020202020204" pitchFamily="34" charset="0"/>
              <a:buChar char="•"/>
            </a:pPr>
            <a:r>
              <a:rPr lang="es-ES" b="1" i="1" dirty="0" err="1">
                <a:solidFill>
                  <a:schemeClr val="bg1"/>
                </a:solidFill>
              </a:rPr>
              <a:t>What</a:t>
            </a:r>
            <a:r>
              <a:rPr lang="es-ES" b="1" i="1" dirty="0">
                <a:solidFill>
                  <a:schemeClr val="bg1"/>
                </a:solidFill>
              </a:rPr>
              <a:t> time </a:t>
            </a:r>
            <a:r>
              <a:rPr lang="es-ES" b="1" i="1" dirty="0" err="1">
                <a:solidFill>
                  <a:schemeClr val="bg1"/>
                </a:solidFill>
              </a:rPr>
              <a:t>is</a:t>
            </a:r>
            <a:r>
              <a:rPr lang="es-ES" b="1" i="1" dirty="0">
                <a:solidFill>
                  <a:schemeClr val="bg1"/>
                </a:solidFill>
              </a:rPr>
              <a:t> </a:t>
            </a:r>
            <a:r>
              <a:rPr lang="es-ES" b="1" i="1" dirty="0" err="1">
                <a:solidFill>
                  <a:schemeClr val="bg1"/>
                </a:solidFill>
              </a:rPr>
              <a:t>it</a:t>
            </a:r>
            <a:r>
              <a:rPr lang="es-ES" b="1" i="1" dirty="0">
                <a:solidFill>
                  <a:schemeClr val="bg1"/>
                </a:solidFill>
              </a:rPr>
              <a:t>?</a:t>
            </a:r>
          </a:p>
          <a:p>
            <a:pPr marL="800100" lvl="1" indent="-342900">
              <a:buFont typeface="+mj-lt"/>
              <a:buAutoNum type="arabicPeriod"/>
            </a:pPr>
            <a:endParaRPr lang="es-ES" b="1" i="1" dirty="0">
              <a:solidFill>
                <a:schemeClr val="bg1"/>
              </a:solidFill>
            </a:endParaRPr>
          </a:p>
          <a:p>
            <a:pPr marL="342900" indent="-342900">
              <a:buFont typeface="+mj-lt"/>
              <a:buAutoNum type="arabicPeriod"/>
            </a:pPr>
            <a:r>
              <a:rPr lang="es-ES" b="1" dirty="0">
                <a:solidFill>
                  <a:schemeClr val="bg1"/>
                </a:solidFill>
              </a:rPr>
              <a:t>¿Puedes ayudarme, por favor?</a:t>
            </a:r>
          </a:p>
          <a:p>
            <a:pPr marL="800100" lvl="1" indent="-342900">
              <a:buFont typeface="Arial" panose="020B0604020202020204" pitchFamily="34" charset="0"/>
              <a:buChar char="•"/>
            </a:pPr>
            <a:r>
              <a:rPr lang="es-ES" sz="1600" b="1" i="1" dirty="0">
                <a:solidFill>
                  <a:schemeClr val="bg1"/>
                </a:solidFill>
              </a:rPr>
              <a:t>Can </a:t>
            </a:r>
            <a:r>
              <a:rPr lang="es-ES" sz="1600" b="1" i="1" dirty="0" err="1">
                <a:solidFill>
                  <a:schemeClr val="bg1"/>
                </a:solidFill>
              </a:rPr>
              <a:t>you</a:t>
            </a:r>
            <a:r>
              <a:rPr lang="es-ES" sz="1600" b="1" i="1" dirty="0">
                <a:solidFill>
                  <a:schemeClr val="bg1"/>
                </a:solidFill>
              </a:rPr>
              <a:t> </a:t>
            </a:r>
            <a:r>
              <a:rPr lang="es-ES" sz="1600" b="1" i="1" dirty="0" err="1">
                <a:solidFill>
                  <a:schemeClr val="bg1"/>
                </a:solidFill>
              </a:rPr>
              <a:t>please</a:t>
            </a:r>
            <a:r>
              <a:rPr lang="es-ES" sz="1600" b="1" i="1" dirty="0">
                <a:solidFill>
                  <a:schemeClr val="bg1"/>
                </a:solidFill>
              </a:rPr>
              <a:t> </a:t>
            </a:r>
            <a:r>
              <a:rPr lang="es-ES" sz="1600" b="1" i="1" dirty="0" err="1">
                <a:solidFill>
                  <a:schemeClr val="bg1"/>
                </a:solidFill>
              </a:rPr>
              <a:t>help</a:t>
            </a:r>
            <a:r>
              <a:rPr lang="es-ES" sz="1600" b="1" i="1" dirty="0">
                <a:solidFill>
                  <a:schemeClr val="bg1"/>
                </a:solidFill>
              </a:rPr>
              <a:t> me?</a:t>
            </a:r>
          </a:p>
          <a:p>
            <a:pPr marL="800100" lvl="1" indent="-342900">
              <a:buFont typeface="Arial" panose="020B0604020202020204" pitchFamily="34" charset="0"/>
              <a:buChar char="•"/>
            </a:pPr>
            <a:endParaRPr lang="es-ES" b="1" i="1" dirty="0">
              <a:solidFill>
                <a:schemeClr val="bg1"/>
              </a:solidFill>
            </a:endParaRPr>
          </a:p>
          <a:p>
            <a:pPr marL="342900" indent="-342900">
              <a:buFont typeface="+mj-lt"/>
              <a:buAutoNum type="arabicPeriod"/>
            </a:pPr>
            <a:r>
              <a:rPr lang="es-ES" b="1" i="1" dirty="0">
                <a:solidFill>
                  <a:schemeClr val="bg1"/>
                </a:solidFill>
              </a:rPr>
              <a:t>Muchas </a:t>
            </a:r>
            <a:r>
              <a:rPr lang="es-ES" b="1" i="1" dirty="0" err="1">
                <a:solidFill>
                  <a:schemeClr val="bg1"/>
                </a:solidFill>
              </a:rPr>
              <a:t>gracias.Hasta</a:t>
            </a:r>
            <a:r>
              <a:rPr lang="es-ES" b="1" i="1" dirty="0">
                <a:solidFill>
                  <a:schemeClr val="bg1"/>
                </a:solidFill>
              </a:rPr>
              <a:t> luego. </a:t>
            </a:r>
          </a:p>
          <a:p>
            <a:pPr marL="800100" lvl="1" indent="-342900">
              <a:buFont typeface="Arial" panose="020B0604020202020204" pitchFamily="34" charset="0"/>
              <a:buChar char="•"/>
            </a:pPr>
            <a:r>
              <a:rPr lang="es-ES" b="1" i="1" dirty="0" err="1">
                <a:solidFill>
                  <a:schemeClr val="bg1"/>
                </a:solidFill>
              </a:rPr>
              <a:t>Thank</a:t>
            </a:r>
            <a:r>
              <a:rPr lang="es-ES" b="1" i="1" dirty="0">
                <a:solidFill>
                  <a:schemeClr val="bg1"/>
                </a:solidFill>
              </a:rPr>
              <a:t> </a:t>
            </a:r>
            <a:r>
              <a:rPr lang="es-ES" b="1" i="1" dirty="0" err="1">
                <a:solidFill>
                  <a:schemeClr val="bg1"/>
                </a:solidFill>
              </a:rPr>
              <a:t>you</a:t>
            </a:r>
            <a:r>
              <a:rPr lang="es-ES" b="1" i="1" dirty="0">
                <a:solidFill>
                  <a:schemeClr val="bg1"/>
                </a:solidFill>
              </a:rPr>
              <a:t>. </a:t>
            </a:r>
            <a:r>
              <a:rPr lang="es-ES" b="1" i="1" dirty="0" err="1">
                <a:solidFill>
                  <a:schemeClr val="bg1"/>
                </a:solidFill>
              </a:rPr>
              <a:t>Until</a:t>
            </a:r>
            <a:r>
              <a:rPr lang="es-ES" b="1" i="1" dirty="0">
                <a:solidFill>
                  <a:schemeClr val="bg1"/>
                </a:solidFill>
              </a:rPr>
              <a:t> </a:t>
            </a:r>
            <a:r>
              <a:rPr lang="es-ES" b="1" i="1" dirty="0" err="1">
                <a:solidFill>
                  <a:schemeClr val="bg1"/>
                </a:solidFill>
              </a:rPr>
              <a:t>later</a:t>
            </a:r>
            <a:r>
              <a:rPr lang="es-ES" b="1" i="1" dirty="0">
                <a:solidFill>
                  <a:schemeClr val="bg1"/>
                </a:solidFill>
              </a:rPr>
              <a:t>. </a:t>
            </a:r>
          </a:p>
        </p:txBody>
      </p:sp>
      <p:sp>
        <p:nvSpPr>
          <p:cNvPr id="4" name="Content Placeholder 3">
            <a:extLst>
              <a:ext uri="{FF2B5EF4-FFF2-40B4-BE49-F238E27FC236}">
                <a16:creationId xmlns:a16="http://schemas.microsoft.com/office/drawing/2014/main" id="{3CAB3E9D-1C2D-1DDB-6512-FB939DBA3A91}"/>
              </a:ext>
            </a:extLst>
          </p:cNvPr>
          <p:cNvSpPr txBox="1">
            <a:spLocks/>
          </p:cNvSpPr>
          <p:nvPr/>
        </p:nvSpPr>
        <p:spPr>
          <a:xfrm>
            <a:off x="7775065" y="247121"/>
            <a:ext cx="4095480" cy="5944657"/>
          </a:xfrm>
          <a:prstGeom prst="rect">
            <a:avLst/>
          </a:prstGeom>
          <a:ln w="76200">
            <a:solidFill>
              <a:schemeClr val="accent6">
                <a:lumMod val="40000"/>
                <a:lumOff val="60000"/>
              </a:schemeClr>
            </a:solidFill>
          </a:ln>
        </p:spPr>
        <p:txBody>
          <a:bodyP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s-ES" b="1" dirty="0">
                <a:solidFill>
                  <a:schemeClr val="accent6">
                    <a:lumMod val="75000"/>
                  </a:schemeClr>
                </a:solidFill>
              </a:rPr>
              <a:t>1. Buenas tardes. </a:t>
            </a:r>
          </a:p>
          <a:p>
            <a:pPr lvl="1"/>
            <a:r>
              <a:rPr lang="es-ES" sz="1800" b="1" dirty="0">
                <a:solidFill>
                  <a:schemeClr val="accent6">
                    <a:lumMod val="75000"/>
                  </a:schemeClr>
                </a:solidFill>
              </a:rPr>
              <a:t>Good </a:t>
            </a:r>
            <a:r>
              <a:rPr lang="es-ES" sz="1800" b="1" dirty="0" err="1">
                <a:solidFill>
                  <a:schemeClr val="accent6">
                    <a:lumMod val="75000"/>
                  </a:schemeClr>
                </a:solidFill>
              </a:rPr>
              <a:t>afternoon</a:t>
            </a:r>
            <a:r>
              <a:rPr lang="es-ES" sz="1800" b="1" dirty="0">
                <a:solidFill>
                  <a:schemeClr val="accent6">
                    <a:lumMod val="75000"/>
                  </a:schemeClr>
                </a:solidFill>
              </a:rPr>
              <a:t>. </a:t>
            </a:r>
          </a:p>
          <a:p>
            <a:pPr marL="0" indent="0">
              <a:buNone/>
            </a:pPr>
            <a:r>
              <a:rPr lang="es-ES" b="1" dirty="0">
                <a:solidFill>
                  <a:schemeClr val="accent6">
                    <a:lumMod val="75000"/>
                  </a:schemeClr>
                </a:solidFill>
              </a:rPr>
              <a:t>2. Me llamo …</a:t>
            </a:r>
          </a:p>
          <a:p>
            <a:pPr lvl="1"/>
            <a:r>
              <a:rPr lang="es-ES" sz="1800" b="1" i="1" dirty="0" err="1">
                <a:solidFill>
                  <a:schemeClr val="accent6">
                    <a:lumMod val="75000"/>
                  </a:schemeClr>
                </a:solidFill>
              </a:rPr>
              <a:t>My</a:t>
            </a:r>
            <a:r>
              <a:rPr lang="es-ES" sz="1800" b="1" i="1" dirty="0">
                <a:solidFill>
                  <a:schemeClr val="accent6">
                    <a:lumMod val="75000"/>
                  </a:schemeClr>
                </a:solidFill>
              </a:rPr>
              <a:t> </a:t>
            </a:r>
            <a:r>
              <a:rPr lang="es-ES" sz="1800" b="1" i="1" dirty="0" err="1">
                <a:solidFill>
                  <a:schemeClr val="accent6">
                    <a:lumMod val="75000"/>
                  </a:schemeClr>
                </a:solidFill>
              </a:rPr>
              <a:t>name</a:t>
            </a:r>
            <a:r>
              <a:rPr lang="es-ES" sz="1800" b="1" i="1" dirty="0">
                <a:solidFill>
                  <a:schemeClr val="accent6">
                    <a:lumMod val="75000"/>
                  </a:schemeClr>
                </a:solidFill>
              </a:rPr>
              <a:t> </a:t>
            </a:r>
            <a:r>
              <a:rPr lang="es-ES" sz="1800" b="1" i="1" dirty="0" err="1">
                <a:solidFill>
                  <a:schemeClr val="accent6">
                    <a:lumMod val="75000"/>
                  </a:schemeClr>
                </a:solidFill>
              </a:rPr>
              <a:t>is</a:t>
            </a:r>
            <a:r>
              <a:rPr lang="es-ES" sz="1800" b="1" i="1" dirty="0">
                <a:solidFill>
                  <a:schemeClr val="accent6">
                    <a:lumMod val="75000"/>
                  </a:schemeClr>
                </a:solidFill>
              </a:rPr>
              <a:t> …</a:t>
            </a:r>
            <a:endParaRPr lang="es-ES" b="1" dirty="0">
              <a:solidFill>
                <a:schemeClr val="accent6">
                  <a:lumMod val="75000"/>
                </a:schemeClr>
              </a:solidFill>
            </a:endParaRPr>
          </a:p>
          <a:p>
            <a:pPr marL="0" indent="0">
              <a:buNone/>
            </a:pPr>
            <a:r>
              <a:rPr lang="es-ES" b="1" dirty="0">
                <a:solidFill>
                  <a:schemeClr val="accent6">
                    <a:lumMod val="75000"/>
                  </a:schemeClr>
                </a:solidFill>
              </a:rPr>
              <a:t>3. Estoy (bien, mal, más o menos).</a:t>
            </a:r>
          </a:p>
          <a:p>
            <a:pPr lvl="1"/>
            <a:r>
              <a:rPr lang="es-ES" sz="1800" b="1" dirty="0" err="1">
                <a:solidFill>
                  <a:schemeClr val="accent6">
                    <a:lumMod val="75000"/>
                  </a:schemeClr>
                </a:solidFill>
              </a:rPr>
              <a:t>I’m</a:t>
            </a:r>
            <a:r>
              <a:rPr lang="es-ES" sz="1800" b="1" dirty="0">
                <a:solidFill>
                  <a:schemeClr val="accent6">
                    <a:lumMod val="75000"/>
                  </a:schemeClr>
                </a:solidFill>
              </a:rPr>
              <a:t> (fine, </a:t>
            </a:r>
            <a:r>
              <a:rPr lang="es-ES" sz="1800" b="1" dirty="0" err="1">
                <a:solidFill>
                  <a:schemeClr val="accent6">
                    <a:lumMod val="75000"/>
                  </a:schemeClr>
                </a:solidFill>
              </a:rPr>
              <a:t>bad</a:t>
            </a:r>
            <a:r>
              <a:rPr lang="es-ES" sz="1800" b="1" dirty="0">
                <a:solidFill>
                  <a:schemeClr val="accent6">
                    <a:lumMod val="75000"/>
                  </a:schemeClr>
                </a:solidFill>
              </a:rPr>
              <a:t>, so so).</a:t>
            </a:r>
            <a:endParaRPr lang="es-ES" b="1" dirty="0">
              <a:solidFill>
                <a:schemeClr val="accent6">
                  <a:lumMod val="75000"/>
                </a:schemeClr>
              </a:solidFill>
            </a:endParaRPr>
          </a:p>
          <a:p>
            <a:pPr marL="57150" indent="0">
              <a:buNone/>
            </a:pPr>
            <a:r>
              <a:rPr lang="es-ES" b="1" dirty="0">
                <a:solidFill>
                  <a:schemeClr val="accent6">
                    <a:lumMod val="75000"/>
                  </a:schemeClr>
                </a:solidFill>
              </a:rPr>
              <a:t>4. Estoy en la casa.</a:t>
            </a:r>
          </a:p>
          <a:p>
            <a:pPr lvl="1"/>
            <a:r>
              <a:rPr lang="es-ES" sz="1800" b="1" i="1" dirty="0">
                <a:solidFill>
                  <a:schemeClr val="accent6">
                    <a:lumMod val="75000"/>
                  </a:schemeClr>
                </a:solidFill>
              </a:rPr>
              <a:t>I am in </a:t>
            </a:r>
            <a:r>
              <a:rPr lang="es-ES" sz="1800" b="1" i="1" dirty="0" err="1">
                <a:solidFill>
                  <a:schemeClr val="accent6">
                    <a:lumMod val="75000"/>
                  </a:schemeClr>
                </a:solidFill>
              </a:rPr>
              <a:t>the</a:t>
            </a:r>
            <a:r>
              <a:rPr lang="es-ES" sz="1800" b="1" i="1" dirty="0">
                <a:solidFill>
                  <a:schemeClr val="accent6">
                    <a:lumMod val="75000"/>
                  </a:schemeClr>
                </a:solidFill>
              </a:rPr>
              <a:t> </a:t>
            </a:r>
            <a:r>
              <a:rPr lang="es-ES" sz="1800" b="1" i="1" dirty="0" err="1">
                <a:solidFill>
                  <a:schemeClr val="accent6">
                    <a:lumMod val="75000"/>
                  </a:schemeClr>
                </a:solidFill>
              </a:rPr>
              <a:t>house</a:t>
            </a:r>
            <a:r>
              <a:rPr lang="es-ES" sz="1800" b="1" i="1" dirty="0">
                <a:solidFill>
                  <a:schemeClr val="accent6">
                    <a:lumMod val="75000"/>
                  </a:schemeClr>
                </a:solidFill>
              </a:rPr>
              <a:t>.</a:t>
            </a:r>
          </a:p>
          <a:p>
            <a:pPr marL="0" indent="0">
              <a:buNone/>
            </a:pPr>
            <a:r>
              <a:rPr lang="es-ES" b="1" dirty="0">
                <a:solidFill>
                  <a:schemeClr val="accent6">
                    <a:lumMod val="75000"/>
                  </a:schemeClr>
                </a:solidFill>
              </a:rPr>
              <a:t>5. Son las…</a:t>
            </a:r>
          </a:p>
          <a:p>
            <a:pPr lvl="1"/>
            <a:r>
              <a:rPr lang="es-ES" sz="1800" b="1" i="1" dirty="0" err="1">
                <a:solidFill>
                  <a:schemeClr val="accent6">
                    <a:lumMod val="75000"/>
                  </a:schemeClr>
                </a:solidFill>
              </a:rPr>
              <a:t>It’s</a:t>
            </a:r>
            <a:r>
              <a:rPr lang="es-ES" sz="1800" b="1" i="1" dirty="0">
                <a:solidFill>
                  <a:schemeClr val="accent6">
                    <a:lumMod val="75000"/>
                  </a:schemeClr>
                </a:solidFill>
              </a:rPr>
              <a:t> …</a:t>
            </a:r>
          </a:p>
          <a:p>
            <a:pPr marL="0" indent="0">
              <a:buNone/>
            </a:pPr>
            <a:r>
              <a:rPr lang="es-ES" b="1" dirty="0">
                <a:solidFill>
                  <a:schemeClr val="accent6">
                    <a:lumMod val="75000"/>
                  </a:schemeClr>
                </a:solidFill>
              </a:rPr>
              <a:t>6. Sí, por supuesto.</a:t>
            </a:r>
          </a:p>
          <a:p>
            <a:pPr lvl="1"/>
            <a:r>
              <a:rPr lang="es-ES" sz="1800" b="1" i="1" dirty="0">
                <a:solidFill>
                  <a:schemeClr val="accent6">
                    <a:lumMod val="75000"/>
                  </a:schemeClr>
                </a:solidFill>
              </a:rPr>
              <a:t>Yes, </a:t>
            </a:r>
            <a:r>
              <a:rPr lang="es-ES" sz="1800" b="1" i="1" dirty="0" err="1">
                <a:solidFill>
                  <a:schemeClr val="accent6">
                    <a:lumMod val="75000"/>
                  </a:schemeClr>
                </a:solidFill>
              </a:rPr>
              <a:t>of</a:t>
            </a:r>
            <a:r>
              <a:rPr lang="es-ES" sz="1800" b="1" i="1" dirty="0">
                <a:solidFill>
                  <a:schemeClr val="accent6">
                    <a:lumMod val="75000"/>
                  </a:schemeClr>
                </a:solidFill>
              </a:rPr>
              <a:t> </a:t>
            </a:r>
            <a:r>
              <a:rPr lang="es-ES" sz="1800" b="1" i="1" dirty="0" err="1">
                <a:solidFill>
                  <a:schemeClr val="accent6">
                    <a:lumMod val="75000"/>
                  </a:schemeClr>
                </a:solidFill>
              </a:rPr>
              <a:t>course</a:t>
            </a:r>
            <a:r>
              <a:rPr lang="es-ES" sz="1800" b="1" i="1" dirty="0">
                <a:solidFill>
                  <a:schemeClr val="accent6">
                    <a:lumMod val="75000"/>
                  </a:schemeClr>
                </a:solidFill>
              </a:rPr>
              <a:t>.</a:t>
            </a:r>
          </a:p>
          <a:p>
            <a:pPr marL="0" indent="0">
              <a:buNone/>
            </a:pPr>
            <a:r>
              <a:rPr lang="es-ES" b="1" i="1" dirty="0">
                <a:solidFill>
                  <a:schemeClr val="accent6">
                    <a:lumMod val="75000"/>
                  </a:schemeClr>
                </a:solidFill>
              </a:rPr>
              <a:t>7. De nada. Hasta la vista. </a:t>
            </a:r>
          </a:p>
          <a:p>
            <a:pPr lvl="1"/>
            <a:r>
              <a:rPr lang="es-ES" sz="1800" b="1" i="1" dirty="0" err="1">
                <a:solidFill>
                  <a:schemeClr val="accent6">
                    <a:lumMod val="75000"/>
                  </a:schemeClr>
                </a:solidFill>
              </a:rPr>
              <a:t>You</a:t>
            </a:r>
            <a:r>
              <a:rPr lang="es-ES" sz="1800" b="1" i="1" dirty="0">
                <a:solidFill>
                  <a:schemeClr val="accent6">
                    <a:lumMod val="75000"/>
                  </a:schemeClr>
                </a:solidFill>
              </a:rPr>
              <a:t> are </a:t>
            </a:r>
            <a:r>
              <a:rPr lang="es-ES" sz="1800" b="1" i="1" dirty="0" err="1">
                <a:solidFill>
                  <a:schemeClr val="accent6">
                    <a:lumMod val="75000"/>
                  </a:schemeClr>
                </a:solidFill>
              </a:rPr>
              <a:t>welcome</a:t>
            </a:r>
            <a:r>
              <a:rPr lang="es-ES" sz="1800" b="1" i="1" dirty="0">
                <a:solidFill>
                  <a:schemeClr val="accent6">
                    <a:lumMod val="75000"/>
                  </a:schemeClr>
                </a:solidFill>
              </a:rPr>
              <a:t>. </a:t>
            </a:r>
            <a:r>
              <a:rPr lang="es-ES" sz="1800" b="1" i="1" dirty="0" err="1">
                <a:solidFill>
                  <a:schemeClr val="accent6">
                    <a:lumMod val="75000"/>
                  </a:schemeClr>
                </a:solidFill>
              </a:rPr>
              <a:t>See</a:t>
            </a:r>
            <a:r>
              <a:rPr lang="es-ES" sz="1800" b="1" i="1" dirty="0">
                <a:solidFill>
                  <a:schemeClr val="accent6">
                    <a:lumMod val="75000"/>
                  </a:schemeClr>
                </a:solidFill>
              </a:rPr>
              <a:t> </a:t>
            </a:r>
            <a:r>
              <a:rPr lang="es-ES" sz="1800" b="1" i="1" dirty="0" err="1">
                <a:solidFill>
                  <a:schemeClr val="accent6">
                    <a:lumMod val="75000"/>
                  </a:schemeClr>
                </a:solidFill>
              </a:rPr>
              <a:t>you</a:t>
            </a:r>
            <a:r>
              <a:rPr lang="es-ES" sz="1800" b="1" i="1" dirty="0">
                <a:solidFill>
                  <a:schemeClr val="accent6">
                    <a:lumMod val="75000"/>
                  </a:schemeClr>
                </a:solidFill>
              </a:rPr>
              <a:t> </a:t>
            </a:r>
            <a:r>
              <a:rPr lang="es-ES" sz="1800" b="1" i="1" dirty="0" err="1">
                <a:solidFill>
                  <a:schemeClr val="accent6">
                    <a:lumMod val="75000"/>
                  </a:schemeClr>
                </a:solidFill>
              </a:rPr>
              <a:t>next</a:t>
            </a:r>
            <a:r>
              <a:rPr lang="es-ES" sz="1800" b="1" i="1" dirty="0">
                <a:solidFill>
                  <a:schemeClr val="accent6">
                    <a:lumMod val="75000"/>
                  </a:schemeClr>
                </a:solidFill>
              </a:rPr>
              <a:t> time.</a:t>
            </a:r>
          </a:p>
          <a:p>
            <a:pPr marL="0" indent="0">
              <a:buNone/>
            </a:pPr>
            <a:endParaRPr lang="es-ES" b="1" i="1" dirty="0">
              <a:solidFill>
                <a:srgbClr val="7030A0"/>
              </a:solidFill>
            </a:endParaRPr>
          </a:p>
          <a:p>
            <a:pPr lvl="1"/>
            <a:endParaRPr lang="en-US" sz="1800" b="1" dirty="0">
              <a:solidFill>
                <a:srgbClr val="7030A0"/>
              </a:solidFill>
            </a:endParaRPr>
          </a:p>
          <a:p>
            <a:pPr lvl="1">
              <a:buFont typeface="Wingdings" panose="05000000000000000000" pitchFamily="2" charset="2"/>
              <a:buChar char="Ø"/>
            </a:pPr>
            <a:endParaRPr lang="es-ES" sz="1800" b="1" i="1" dirty="0">
              <a:solidFill>
                <a:srgbClr val="7030A0"/>
              </a:solidFill>
            </a:endParaRPr>
          </a:p>
          <a:p>
            <a:pPr marL="457200" lvl="1" indent="0">
              <a:buFont typeface="Wingdings 2" charset="2"/>
              <a:buNone/>
            </a:pPr>
            <a:endParaRPr lang="es-ES" sz="1800" b="1" i="1" dirty="0"/>
          </a:p>
          <a:p>
            <a:pPr lvl="1">
              <a:buFont typeface="Wingdings" panose="05000000000000000000" pitchFamily="2" charset="2"/>
              <a:buChar char="Ø"/>
            </a:pPr>
            <a:endParaRPr lang="es-ES" sz="1800" b="1" i="1" dirty="0"/>
          </a:p>
        </p:txBody>
      </p:sp>
      <p:pic>
        <p:nvPicPr>
          <p:cNvPr id="10242" name="Picture 2" descr="Ilustración del concepto de conversación">
            <a:extLst>
              <a:ext uri="{FF2B5EF4-FFF2-40B4-BE49-F238E27FC236}">
                <a16:creationId xmlns:a16="http://schemas.microsoft.com/office/drawing/2014/main" id="{F456FAEB-644D-A4E6-C251-2D4D71C196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97" r="5587"/>
          <a:stretch/>
        </p:blipFill>
        <p:spPr bwMode="auto">
          <a:xfrm>
            <a:off x="4317814" y="1811500"/>
            <a:ext cx="3377208" cy="26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2277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5" dur="500"/>
                                        <p:tgtEl>
                                          <p:spTgt spid="4">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1" dur="500"/>
                                        <p:tgtEl>
                                          <p:spTgt spid="4">
                                            <p:txEl>
                                              <p:pRg st="2" end="2"/>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4" dur="500"/>
                                        <p:tgtEl>
                                          <p:spTgt spid="3">
                                            <p:txEl>
                                              <p:pRg st="6" end="6"/>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randombar(horizontal)">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5" dur="500"/>
                                        <p:tgtEl>
                                          <p:spTgt spid="3">
                                            <p:txEl>
                                              <p:pRg st="9" end="9"/>
                                            </p:txEl>
                                          </p:spTgt>
                                        </p:tgtEl>
                                      </p:cBhvr>
                                    </p:animEffect>
                                  </p:childTnLst>
                                </p:cTn>
                              </p:par>
                              <p:par>
                                <p:cTn id="56" presetID="14" presetClass="entr" presetSubtype="10"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8" dur="500"/>
                                        <p:tgtEl>
                                          <p:spTgt spid="3">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randombar(horizontal)">
                                      <p:cBhvr>
                                        <p:cTn id="63" dur="500"/>
                                        <p:tgtEl>
                                          <p:spTgt spid="4">
                                            <p:txEl>
                                              <p:pRg st="6" end="6"/>
                                            </p:txEl>
                                          </p:spTgt>
                                        </p:tgtEl>
                                      </p:cBhvr>
                                    </p:animEffect>
                                  </p:childTnLst>
                                </p:cTn>
                              </p:par>
                              <p:par>
                                <p:cTn id="64" presetID="14" presetClass="entr" presetSubtype="10" fill="hold" nodeType="with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animEffect transition="in" filter="randombar(horizontal)">
                                      <p:cBhvr>
                                        <p:cTn id="66" dur="500"/>
                                        <p:tgtEl>
                                          <p:spTgt spid="4">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71" dur="500"/>
                                        <p:tgtEl>
                                          <p:spTgt spid="3">
                                            <p:txEl>
                                              <p:pRg st="12" end="12"/>
                                            </p:txEl>
                                          </p:spTgt>
                                        </p:tgtEl>
                                      </p:cBhvr>
                                    </p:animEffect>
                                  </p:childTnLst>
                                </p:cTn>
                              </p:par>
                              <p:par>
                                <p:cTn id="72" presetID="14" presetClass="entr" presetSubtype="10" fill="hold" nodeType="with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74" dur="500"/>
                                        <p:tgtEl>
                                          <p:spTgt spid="3">
                                            <p:txEl>
                                              <p:pRg st="13" end="1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Effect transition="in" filter="randombar(horizontal)">
                                      <p:cBhvr>
                                        <p:cTn id="79" dur="500"/>
                                        <p:tgtEl>
                                          <p:spTgt spid="4">
                                            <p:txEl>
                                              <p:pRg st="8" end="8"/>
                                            </p:txEl>
                                          </p:spTgt>
                                        </p:tgtEl>
                                      </p:cBhvr>
                                    </p:animEffect>
                                  </p:childTnLst>
                                </p:cTn>
                              </p:par>
                              <p:par>
                                <p:cTn id="80" presetID="14" presetClass="entr" presetSubtype="10" fill="hold" nodeType="withEffect">
                                  <p:stCondLst>
                                    <p:cond delay="0"/>
                                  </p:stCondLst>
                                  <p:childTnLst>
                                    <p:set>
                                      <p:cBhvr>
                                        <p:cTn id="81" dur="1" fill="hold">
                                          <p:stCondLst>
                                            <p:cond delay="0"/>
                                          </p:stCondLst>
                                        </p:cTn>
                                        <p:tgtEl>
                                          <p:spTgt spid="4">
                                            <p:txEl>
                                              <p:pRg st="9" end="9"/>
                                            </p:txEl>
                                          </p:spTgt>
                                        </p:tgtEl>
                                        <p:attrNameLst>
                                          <p:attrName>style.visibility</p:attrName>
                                        </p:attrNameLst>
                                      </p:cBhvr>
                                      <p:to>
                                        <p:strVal val="visible"/>
                                      </p:to>
                                    </p:set>
                                    <p:animEffect transition="in" filter="randombar(horizontal)">
                                      <p:cBhvr>
                                        <p:cTn id="82" dur="500"/>
                                        <p:tgtEl>
                                          <p:spTgt spid="4">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randombar(horizontal)">
                                      <p:cBhvr>
                                        <p:cTn id="87" dur="500"/>
                                        <p:tgtEl>
                                          <p:spTgt spid="3">
                                            <p:txEl>
                                              <p:pRg st="15" end="15"/>
                                            </p:txEl>
                                          </p:spTgt>
                                        </p:tgtEl>
                                      </p:cBhvr>
                                    </p:animEffect>
                                  </p:childTnLst>
                                </p:cTn>
                              </p:par>
                              <p:par>
                                <p:cTn id="88" presetID="14" presetClass="entr" presetSubtype="10" fill="hold" nodeType="withEffect">
                                  <p:stCondLst>
                                    <p:cond delay="0"/>
                                  </p:stCondLst>
                                  <p:childTnLst>
                                    <p:set>
                                      <p:cBhvr>
                                        <p:cTn id="89" dur="1" fill="hold">
                                          <p:stCondLst>
                                            <p:cond delay="0"/>
                                          </p:stCondLst>
                                        </p:cTn>
                                        <p:tgtEl>
                                          <p:spTgt spid="3">
                                            <p:txEl>
                                              <p:pRg st="16" end="16"/>
                                            </p:txEl>
                                          </p:spTgt>
                                        </p:tgtEl>
                                        <p:attrNameLst>
                                          <p:attrName>style.visibility</p:attrName>
                                        </p:attrNameLst>
                                      </p:cBhvr>
                                      <p:to>
                                        <p:strVal val="visible"/>
                                      </p:to>
                                    </p:set>
                                    <p:animEffect transition="in" filter="randombar(horizontal)">
                                      <p:cBhvr>
                                        <p:cTn id="90" dur="500"/>
                                        <p:tgtEl>
                                          <p:spTgt spid="3">
                                            <p:txEl>
                                              <p:pRg st="16" end="1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nodeType="clickEffect">
                                  <p:stCondLst>
                                    <p:cond delay="0"/>
                                  </p:stCondLst>
                                  <p:childTnLst>
                                    <p:set>
                                      <p:cBhvr>
                                        <p:cTn id="94"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95" dur="500"/>
                                        <p:tgtEl>
                                          <p:spTgt spid="4">
                                            <p:txEl>
                                              <p:pRg st="10" end="10"/>
                                            </p:txEl>
                                          </p:spTgt>
                                        </p:tgtEl>
                                      </p:cBhvr>
                                    </p:animEffect>
                                  </p:childTnLst>
                                </p:cTn>
                              </p:par>
                              <p:par>
                                <p:cTn id="96" presetID="14" presetClass="entr" presetSubtype="10" fill="hold" nodeType="withEffect">
                                  <p:stCondLst>
                                    <p:cond delay="0"/>
                                  </p:stCondLst>
                                  <p:childTnLst>
                                    <p:set>
                                      <p:cBhvr>
                                        <p:cTn id="97"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98" dur="500"/>
                                        <p:tgtEl>
                                          <p:spTgt spid="4">
                                            <p:txEl>
                                              <p:pRg st="11" end="1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nodeType="clickEffect">
                                  <p:stCondLst>
                                    <p:cond delay="0"/>
                                  </p:stCondLst>
                                  <p:childTnLst>
                                    <p:set>
                                      <p:cBhvr>
                                        <p:cTn id="102" dur="1" fill="hold">
                                          <p:stCondLst>
                                            <p:cond delay="0"/>
                                          </p:stCondLst>
                                        </p:cTn>
                                        <p:tgtEl>
                                          <p:spTgt spid="3">
                                            <p:txEl>
                                              <p:pRg st="18" end="18"/>
                                            </p:txEl>
                                          </p:spTgt>
                                        </p:tgtEl>
                                        <p:attrNameLst>
                                          <p:attrName>style.visibility</p:attrName>
                                        </p:attrNameLst>
                                      </p:cBhvr>
                                      <p:to>
                                        <p:strVal val="visible"/>
                                      </p:to>
                                    </p:set>
                                    <p:animEffect transition="in" filter="randombar(horizontal)">
                                      <p:cBhvr>
                                        <p:cTn id="103" dur="500"/>
                                        <p:tgtEl>
                                          <p:spTgt spid="3">
                                            <p:txEl>
                                              <p:pRg st="18" end="18"/>
                                            </p:txEl>
                                          </p:spTgt>
                                        </p:tgtEl>
                                      </p:cBhvr>
                                    </p:animEffect>
                                  </p:childTnLst>
                                </p:cTn>
                              </p:par>
                              <p:par>
                                <p:cTn id="104" presetID="14" presetClass="entr" presetSubtype="10" fill="hold" nodeType="withEffect">
                                  <p:stCondLst>
                                    <p:cond delay="0"/>
                                  </p:stCondLst>
                                  <p:childTnLst>
                                    <p:set>
                                      <p:cBhvr>
                                        <p:cTn id="105" dur="1" fill="hold">
                                          <p:stCondLst>
                                            <p:cond delay="0"/>
                                          </p:stCondLst>
                                        </p:cTn>
                                        <p:tgtEl>
                                          <p:spTgt spid="3">
                                            <p:txEl>
                                              <p:pRg st="19" end="19"/>
                                            </p:txEl>
                                          </p:spTgt>
                                        </p:tgtEl>
                                        <p:attrNameLst>
                                          <p:attrName>style.visibility</p:attrName>
                                        </p:attrNameLst>
                                      </p:cBhvr>
                                      <p:to>
                                        <p:strVal val="visible"/>
                                      </p:to>
                                    </p:set>
                                    <p:animEffect transition="in" filter="randombar(horizontal)">
                                      <p:cBhvr>
                                        <p:cTn id="106" dur="500"/>
                                        <p:tgtEl>
                                          <p:spTgt spid="3">
                                            <p:txEl>
                                              <p:pRg st="19" end="19"/>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4" presetClass="entr" presetSubtype="10" fill="hold" nodeType="clickEffect">
                                  <p:stCondLst>
                                    <p:cond delay="0"/>
                                  </p:stCondLst>
                                  <p:childTnLst>
                                    <p:set>
                                      <p:cBhvr>
                                        <p:cTn id="110" dur="1" fill="hold">
                                          <p:stCondLst>
                                            <p:cond delay="0"/>
                                          </p:stCondLst>
                                        </p:cTn>
                                        <p:tgtEl>
                                          <p:spTgt spid="4">
                                            <p:txEl>
                                              <p:pRg st="12" end="12"/>
                                            </p:txEl>
                                          </p:spTgt>
                                        </p:tgtEl>
                                        <p:attrNameLst>
                                          <p:attrName>style.visibility</p:attrName>
                                        </p:attrNameLst>
                                      </p:cBhvr>
                                      <p:to>
                                        <p:strVal val="visible"/>
                                      </p:to>
                                    </p:set>
                                    <p:animEffect transition="in" filter="randombar(horizontal)">
                                      <p:cBhvr>
                                        <p:cTn id="111" dur="500"/>
                                        <p:tgtEl>
                                          <p:spTgt spid="4">
                                            <p:txEl>
                                              <p:pRg st="12" end="12"/>
                                            </p:txEl>
                                          </p:spTgt>
                                        </p:tgtEl>
                                      </p:cBhvr>
                                    </p:animEffect>
                                  </p:childTnLst>
                                </p:cTn>
                              </p:par>
                              <p:par>
                                <p:cTn id="112" presetID="14" presetClass="entr" presetSubtype="10" fill="hold" nodeType="withEffect">
                                  <p:stCondLst>
                                    <p:cond delay="0"/>
                                  </p:stCondLst>
                                  <p:childTnLst>
                                    <p:set>
                                      <p:cBhvr>
                                        <p:cTn id="113" dur="1" fill="hold">
                                          <p:stCondLst>
                                            <p:cond delay="0"/>
                                          </p:stCondLst>
                                        </p:cTn>
                                        <p:tgtEl>
                                          <p:spTgt spid="4">
                                            <p:txEl>
                                              <p:pRg st="13" end="13"/>
                                            </p:txEl>
                                          </p:spTgt>
                                        </p:tgtEl>
                                        <p:attrNameLst>
                                          <p:attrName>style.visibility</p:attrName>
                                        </p:attrNameLst>
                                      </p:cBhvr>
                                      <p:to>
                                        <p:strVal val="visible"/>
                                      </p:to>
                                    </p:set>
                                    <p:animEffect transition="in" filter="randombar(horizontal)">
                                      <p:cBhvr>
                                        <p:cTn id="114"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7F4B-4FAD-9AE0-29C8-A23CC497206A}"/>
              </a:ext>
            </a:extLst>
          </p:cNvPr>
          <p:cNvSpPr txBox="1">
            <a:spLocks/>
          </p:cNvSpPr>
          <p:nvPr/>
        </p:nvSpPr>
        <p:spPr>
          <a:xfrm>
            <a:off x="-742575" y="2228363"/>
            <a:ext cx="7819650" cy="970450"/>
          </a:xfrm>
          <a:prstGeom prst="rect">
            <a:avLst/>
          </a:prstGeom>
        </p:spPr>
        <p:txBody>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dirty="0">
                <a:solidFill>
                  <a:schemeClr val="accent6">
                    <a:lumMod val="75000"/>
                  </a:schemeClr>
                </a:solidFill>
              </a:rPr>
              <a:t>VOCABULARIO </a:t>
            </a:r>
          </a:p>
          <a:p>
            <a:pPr algn="ctr"/>
            <a:r>
              <a:rPr lang="en-US" sz="6000" dirty="0">
                <a:solidFill>
                  <a:schemeClr val="accent6">
                    <a:lumMod val="75000"/>
                  </a:schemeClr>
                </a:solidFill>
              </a:rPr>
              <a:t>PARA VIAJAR</a:t>
            </a:r>
          </a:p>
        </p:txBody>
      </p:sp>
      <p:pic>
        <p:nvPicPr>
          <p:cNvPr id="6146" name="Picture 2" descr="Concepto de vacaciones y turismo">
            <a:extLst>
              <a:ext uri="{FF2B5EF4-FFF2-40B4-BE49-F238E27FC236}">
                <a16:creationId xmlns:a16="http://schemas.microsoft.com/office/drawing/2014/main" id="{93959E47-314C-1615-0422-3F8A30A7C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890587"/>
            <a:ext cx="5076825"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269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4294967295"/>
          </p:nvPr>
        </p:nvSpPr>
        <p:spPr>
          <a:xfrm>
            <a:off x="5872700" y="2609556"/>
            <a:ext cx="5194300" cy="576262"/>
          </a:xfrm>
        </p:spPr>
        <p:txBody>
          <a:bodyPr>
            <a:normAutofit lnSpcReduction="10000"/>
          </a:bodyPr>
          <a:lstStyle/>
          <a:p>
            <a:pPr marL="0" indent="0" algn="ctr">
              <a:buNone/>
            </a:pPr>
            <a:r>
              <a:rPr lang="en-US" sz="3200" b="1" dirty="0" err="1"/>
              <a:t>el</a:t>
            </a:r>
            <a:r>
              <a:rPr lang="en-US" sz="3200" b="1" dirty="0"/>
              <a:t> </a:t>
            </a:r>
            <a:r>
              <a:rPr lang="en-US" sz="3200" b="1" dirty="0" err="1"/>
              <a:t>avión</a:t>
            </a:r>
            <a:endParaRPr lang="en-US" sz="3200" b="1" dirty="0"/>
          </a:p>
        </p:txBody>
      </p:sp>
      <p:pic>
        <p:nvPicPr>
          <p:cNvPr id="18" name="Content Placeholder 17" descr="A hand holding a piece of paper&#10;&#10;Description automatically generated">
            <a:extLst>
              <a:ext uri="{FF2B5EF4-FFF2-40B4-BE49-F238E27FC236}">
                <a16:creationId xmlns:a16="http://schemas.microsoft.com/office/drawing/2014/main" id="{8FEB9766-4DB3-2611-47E3-1B3532CB0E64}"/>
              </a:ext>
            </a:extLst>
          </p:cNvPr>
          <p:cNvPicPr>
            <a:picLocks noGrp="1" noChangeAspect="1"/>
          </p:cNvPicPr>
          <p:nvPr>
            <p:ph sz="half" idx="429496729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59180" y="2931781"/>
            <a:ext cx="4144963" cy="3109912"/>
          </a:xfrm>
        </p:spPr>
      </p:pic>
      <p:sp>
        <p:nvSpPr>
          <p:cNvPr id="3" name="Text Placeholder 2">
            <a:extLst>
              <a:ext uri="{FF2B5EF4-FFF2-40B4-BE49-F238E27FC236}">
                <a16:creationId xmlns:a16="http://schemas.microsoft.com/office/drawing/2014/main" id="{11E0D5DC-5A74-CD8F-B79D-2E204D23E344}"/>
              </a:ext>
            </a:extLst>
          </p:cNvPr>
          <p:cNvSpPr>
            <a:spLocks noGrp="1"/>
          </p:cNvSpPr>
          <p:nvPr>
            <p:ph type="body" idx="4294967295"/>
          </p:nvPr>
        </p:nvSpPr>
        <p:spPr>
          <a:xfrm>
            <a:off x="683162" y="2287329"/>
            <a:ext cx="5189538" cy="576263"/>
          </a:xfrm>
        </p:spPr>
        <p:txBody>
          <a:bodyPr>
            <a:normAutofit lnSpcReduction="10000"/>
          </a:bodyPr>
          <a:lstStyle/>
          <a:p>
            <a:pPr marL="0" indent="0" algn="ctr">
              <a:buNone/>
            </a:pPr>
            <a:r>
              <a:rPr lang="en-US" sz="3200" b="1" dirty="0" err="1"/>
              <a:t>el</a:t>
            </a:r>
            <a:r>
              <a:rPr lang="en-US" sz="3200" b="1" dirty="0"/>
              <a:t> </a:t>
            </a:r>
            <a:r>
              <a:rPr lang="en-US" sz="3200" b="1" dirty="0" err="1"/>
              <a:t>boleto</a:t>
            </a:r>
            <a:endParaRPr lang="en-US" sz="3200" b="1" dirty="0"/>
          </a:p>
        </p:txBody>
      </p:sp>
      <p:pic>
        <p:nvPicPr>
          <p:cNvPr id="6" name="Picture 4" descr="Aviones − Información de viaje − American Airlines">
            <a:extLst>
              <a:ext uri="{FF2B5EF4-FFF2-40B4-BE49-F238E27FC236}">
                <a16:creationId xmlns:a16="http://schemas.microsoft.com/office/drawing/2014/main" id="{0D78A12F-0665-D69B-F9E6-1A2BFE3F6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2700" y="3289300"/>
            <a:ext cx="5509298" cy="239487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4C9EE10-5F89-F029-EC5E-01B4A3DBFFD4}"/>
              </a:ext>
            </a:extLst>
          </p:cNvPr>
          <p:cNvSpPr>
            <a:spLocks noGrp="1"/>
          </p:cNvSpPr>
          <p:nvPr>
            <p:ph type="title"/>
          </p:nvPr>
        </p:nvSpPr>
        <p:spPr>
          <a:xfrm>
            <a:off x="810000" y="584348"/>
            <a:ext cx="10571998" cy="970450"/>
          </a:xfrm>
        </p:spPr>
        <p:txBody>
          <a:bodyPr/>
          <a:lstStyle/>
          <a:p>
            <a:pPr algn="ctr"/>
            <a:r>
              <a:rPr lang="en-US" sz="5400" dirty="0"/>
              <a:t>VOCABULARIO PARA VIAJAR</a:t>
            </a:r>
          </a:p>
        </p:txBody>
      </p:sp>
    </p:spTree>
    <p:extLst>
      <p:ext uri="{BB962C8B-B14F-4D97-AF65-F5344CB8AC3E}">
        <p14:creationId xmlns:p14="http://schemas.microsoft.com/office/powerpoint/2010/main" val="5910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err="1"/>
              <a:t>viajar</a:t>
            </a:r>
            <a:endParaRPr lang="en-US" sz="3200" b="1" dirty="0"/>
          </a:p>
        </p:txBody>
      </p:sp>
      <p:pic>
        <p:nvPicPr>
          <p:cNvPr id="13" name="Content Placeholder 12" descr="A model of a space ship&#10;&#10;Description automatically generated with low confidence">
            <a:extLst>
              <a:ext uri="{FF2B5EF4-FFF2-40B4-BE49-F238E27FC236}">
                <a16:creationId xmlns:a16="http://schemas.microsoft.com/office/drawing/2014/main" id="{DBE19382-1D27-F98C-3A0B-D826060C8D19}"/>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2194" y="2751138"/>
            <a:ext cx="4673925" cy="3109912"/>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err="1"/>
              <a:t>el</a:t>
            </a:r>
            <a:r>
              <a:rPr lang="en-US" sz="3200" b="1" dirty="0"/>
              <a:t> </a:t>
            </a:r>
            <a:r>
              <a:rPr lang="en-US" sz="3200" b="1" dirty="0" err="1"/>
              <a:t>pasaporte</a:t>
            </a:r>
            <a:endParaRPr lang="en-US" sz="3200" b="1" dirty="0"/>
          </a:p>
        </p:txBody>
      </p:sp>
      <p:pic>
        <p:nvPicPr>
          <p:cNvPr id="10" name="Content Placeholder 9" descr="A picture containing text, businesscard&#10;&#10;Description automatically generated">
            <a:extLst>
              <a:ext uri="{FF2B5EF4-FFF2-40B4-BE49-F238E27FC236}">
                <a16:creationId xmlns:a16="http://schemas.microsoft.com/office/drawing/2014/main" id="{12EE1636-7FF7-185E-7B0F-FEE8C267914C}"/>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41581" y="3127375"/>
            <a:ext cx="4286250" cy="2733675"/>
          </a:xfrm>
        </p:spPr>
      </p:pic>
      <p:sp>
        <p:nvSpPr>
          <p:cNvPr id="11" name="Title 1">
            <a:extLst>
              <a:ext uri="{FF2B5EF4-FFF2-40B4-BE49-F238E27FC236}">
                <a16:creationId xmlns:a16="http://schemas.microsoft.com/office/drawing/2014/main" id="{5587E6DA-0081-A81C-AD52-6D12F7BC47D7}"/>
              </a:ext>
            </a:extLst>
          </p:cNvPr>
          <p:cNvSpPr>
            <a:spLocks noGrp="1"/>
          </p:cNvSpPr>
          <p:nvPr>
            <p:ph type="title"/>
          </p:nvPr>
        </p:nvSpPr>
        <p:spPr>
          <a:xfrm>
            <a:off x="810000" y="447188"/>
            <a:ext cx="10571998" cy="970450"/>
          </a:xfrm>
        </p:spPr>
        <p:txBody>
          <a:bodyPr/>
          <a:lstStyle/>
          <a:p>
            <a:pPr algn="ctr"/>
            <a:r>
              <a:rPr lang="en-US" sz="5400" dirty="0"/>
              <a:t>VOCABULARIO PARA VIAJAR</a:t>
            </a:r>
          </a:p>
        </p:txBody>
      </p:sp>
    </p:spTree>
    <p:extLst>
      <p:ext uri="{BB962C8B-B14F-4D97-AF65-F5344CB8AC3E}">
        <p14:creationId xmlns:p14="http://schemas.microsoft.com/office/powerpoint/2010/main" val="172173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a:t>la fila</a:t>
            </a:r>
          </a:p>
        </p:txBody>
      </p:sp>
      <p:pic>
        <p:nvPicPr>
          <p:cNvPr id="8" name="Content Placeholder 7" descr="A large group of people at an airport&#10;&#10;Description automatically generated with medium confidence">
            <a:extLst>
              <a:ext uri="{FF2B5EF4-FFF2-40B4-BE49-F238E27FC236}">
                <a16:creationId xmlns:a16="http://schemas.microsoft.com/office/drawing/2014/main" id="{249172A5-7080-1E88-9DD7-30C48B25AEC9}"/>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3579" y="2751138"/>
            <a:ext cx="4691154" cy="3109912"/>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err="1"/>
              <a:t>el</a:t>
            </a:r>
            <a:r>
              <a:rPr lang="en-US" sz="3200" b="1" dirty="0"/>
              <a:t> asiento</a:t>
            </a:r>
          </a:p>
        </p:txBody>
      </p:sp>
      <p:pic>
        <p:nvPicPr>
          <p:cNvPr id="15" name="Content Placeholder 14" descr="A picture containing cabin&#10;&#10;Description automatically generated">
            <a:extLst>
              <a:ext uri="{FF2B5EF4-FFF2-40B4-BE49-F238E27FC236}">
                <a16:creationId xmlns:a16="http://schemas.microsoft.com/office/drawing/2014/main" id="{4A0B329E-30F6-86EB-5EEC-6795EABE2E02}"/>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88075" y="2845197"/>
            <a:ext cx="5194300" cy="2921793"/>
          </a:xfrm>
        </p:spPr>
      </p:pic>
      <p:sp>
        <p:nvSpPr>
          <p:cNvPr id="7" name="Title 1">
            <a:extLst>
              <a:ext uri="{FF2B5EF4-FFF2-40B4-BE49-F238E27FC236}">
                <a16:creationId xmlns:a16="http://schemas.microsoft.com/office/drawing/2014/main" id="{06D118D4-A3DD-16F3-554F-F978DD397A54}"/>
              </a:ext>
            </a:extLst>
          </p:cNvPr>
          <p:cNvSpPr>
            <a:spLocks noGrp="1"/>
          </p:cNvSpPr>
          <p:nvPr>
            <p:ph type="title"/>
          </p:nvPr>
        </p:nvSpPr>
        <p:spPr>
          <a:xfrm>
            <a:off x="810000" y="447188"/>
            <a:ext cx="10571998" cy="970450"/>
          </a:xfrm>
        </p:spPr>
        <p:txBody>
          <a:bodyPr/>
          <a:lstStyle/>
          <a:p>
            <a:pPr algn="ctr"/>
            <a:r>
              <a:rPr lang="en-US" sz="5400" dirty="0"/>
              <a:t>VOCABULARIO PARA VIAJAR</a:t>
            </a:r>
          </a:p>
        </p:txBody>
      </p:sp>
    </p:spTree>
    <p:extLst>
      <p:ext uri="{BB962C8B-B14F-4D97-AF65-F5344CB8AC3E}">
        <p14:creationId xmlns:p14="http://schemas.microsoft.com/office/powerpoint/2010/main" val="138436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a:xfrm>
            <a:off x="274320" y="2750864"/>
            <a:ext cx="5189857" cy="576262"/>
          </a:xfrm>
        </p:spPr>
        <p:txBody>
          <a:bodyPr/>
          <a:lstStyle/>
          <a:p>
            <a:r>
              <a:rPr lang="en-US" sz="3200" b="1" dirty="0" err="1"/>
              <a:t>el</a:t>
            </a:r>
            <a:r>
              <a:rPr lang="en-US" sz="3200" b="1" dirty="0"/>
              <a:t> taxi</a:t>
            </a:r>
          </a:p>
        </p:txBody>
      </p:sp>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a:xfrm>
            <a:off x="6315506" y="2692360"/>
            <a:ext cx="5194583" cy="576262"/>
          </a:xfrm>
        </p:spPr>
        <p:txBody>
          <a:bodyPr/>
          <a:lstStyle/>
          <a:p>
            <a:r>
              <a:rPr lang="en-US" sz="3200" b="1" dirty="0"/>
              <a:t> </a:t>
            </a:r>
            <a:r>
              <a:rPr lang="en-US" sz="3200" b="1" dirty="0" err="1"/>
              <a:t>el</a:t>
            </a:r>
            <a:r>
              <a:rPr lang="en-US" sz="3200" b="1" dirty="0"/>
              <a:t> </a:t>
            </a:r>
            <a:r>
              <a:rPr lang="en-US" sz="3200" b="1" dirty="0" err="1"/>
              <a:t>carro</a:t>
            </a:r>
            <a:r>
              <a:rPr lang="en-US" sz="3200" b="1" dirty="0"/>
              <a:t> </a:t>
            </a:r>
          </a:p>
          <a:p>
            <a:r>
              <a:rPr lang="en-US" b="1" dirty="0" err="1"/>
              <a:t>el</a:t>
            </a:r>
            <a:r>
              <a:rPr lang="en-US" b="1" dirty="0"/>
              <a:t> </a:t>
            </a:r>
            <a:r>
              <a:rPr lang="en-US" b="1" dirty="0" err="1"/>
              <a:t>automóvil</a:t>
            </a:r>
            <a:r>
              <a:rPr lang="en-US" b="1" dirty="0"/>
              <a:t> /</a:t>
            </a:r>
            <a:r>
              <a:rPr lang="en-US" b="1" dirty="0" err="1"/>
              <a:t>el</a:t>
            </a:r>
            <a:r>
              <a:rPr lang="en-US" b="1" dirty="0"/>
              <a:t> </a:t>
            </a:r>
            <a:r>
              <a:rPr lang="en-US" b="1" dirty="0" err="1"/>
              <a:t>coche</a:t>
            </a:r>
            <a:endParaRPr lang="en-US" b="1" dirty="0"/>
          </a:p>
        </p:txBody>
      </p:sp>
      <p:sp>
        <p:nvSpPr>
          <p:cNvPr id="7" name="Title 1">
            <a:extLst>
              <a:ext uri="{FF2B5EF4-FFF2-40B4-BE49-F238E27FC236}">
                <a16:creationId xmlns:a16="http://schemas.microsoft.com/office/drawing/2014/main" id="{7C6116A0-D551-2EB9-0C58-F51C09AA91C0}"/>
              </a:ext>
            </a:extLst>
          </p:cNvPr>
          <p:cNvSpPr>
            <a:spLocks noGrp="1"/>
          </p:cNvSpPr>
          <p:nvPr>
            <p:ph type="title"/>
          </p:nvPr>
        </p:nvSpPr>
        <p:spPr>
          <a:xfrm>
            <a:off x="814388" y="551898"/>
            <a:ext cx="10571998" cy="970450"/>
          </a:xfrm>
        </p:spPr>
        <p:txBody>
          <a:bodyPr/>
          <a:lstStyle/>
          <a:p>
            <a:pPr algn="ctr"/>
            <a:r>
              <a:rPr lang="en-US" sz="5400" dirty="0"/>
              <a:t>VOCABULARIO PARA VIAJAR</a:t>
            </a:r>
          </a:p>
        </p:txBody>
      </p:sp>
      <p:pic>
        <p:nvPicPr>
          <p:cNvPr id="14340" name="Picture 4" descr="Yellow taxi car vector illustration isolated on white background 29338732  Vector Art at Vecteezy">
            <a:extLst>
              <a:ext uri="{FF2B5EF4-FFF2-40B4-BE49-F238E27FC236}">
                <a16:creationId xmlns:a16="http://schemas.microsoft.com/office/drawing/2014/main" id="{42F7E897-C1BF-8D1E-B44A-AE1A54181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869" y="3530874"/>
            <a:ext cx="4024036" cy="217728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ompra tu carro, camioneta o Pickup 0km | Chevrolet Colombia">
            <a:extLst>
              <a:ext uri="{FF2B5EF4-FFF2-40B4-BE49-F238E27FC236}">
                <a16:creationId xmlns:a16="http://schemas.microsoft.com/office/drawing/2014/main" id="{BE52D32A-BAE3-B18C-DE0E-C50FD5713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31859" y="3337560"/>
            <a:ext cx="4654527" cy="256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41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err="1"/>
              <a:t>el</a:t>
            </a:r>
            <a:r>
              <a:rPr lang="en-US" sz="3200" b="1" dirty="0"/>
              <a:t> </a:t>
            </a:r>
            <a:r>
              <a:rPr lang="en-US" sz="3200" b="1" dirty="0" err="1"/>
              <a:t>autobús</a:t>
            </a:r>
            <a:r>
              <a:rPr lang="en-US" sz="3200" b="1" dirty="0"/>
              <a:t> / </a:t>
            </a:r>
            <a:r>
              <a:rPr lang="en-US" sz="3200" b="1" dirty="0" err="1"/>
              <a:t>el</a:t>
            </a:r>
            <a:r>
              <a:rPr lang="en-US" sz="3200" b="1" dirty="0"/>
              <a:t> bus</a:t>
            </a:r>
          </a:p>
        </p:txBody>
      </p:sp>
      <p:pic>
        <p:nvPicPr>
          <p:cNvPr id="10" name="Content Placeholder 9" descr="A bus parked in a parking lot&#10;&#10;Description automatically generated">
            <a:extLst>
              <a:ext uri="{FF2B5EF4-FFF2-40B4-BE49-F238E27FC236}">
                <a16:creationId xmlns:a16="http://schemas.microsoft.com/office/drawing/2014/main" id="{BC3D4B41-588E-1692-7CA6-9C002704FD13}"/>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24098" y="2751137"/>
            <a:ext cx="4644437" cy="3109912"/>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la </a:t>
            </a:r>
            <a:r>
              <a:rPr lang="en-US" sz="3200" b="1" dirty="0" err="1"/>
              <a:t>parada</a:t>
            </a:r>
            <a:r>
              <a:rPr lang="en-US" sz="3200" b="1" dirty="0"/>
              <a:t> de </a:t>
            </a:r>
            <a:r>
              <a:rPr lang="en-US" sz="3200" b="1" dirty="0" err="1"/>
              <a:t>autobús</a:t>
            </a:r>
            <a:endParaRPr lang="en-US" sz="3200" b="1" dirty="0"/>
          </a:p>
        </p:txBody>
      </p:sp>
      <p:pic>
        <p:nvPicPr>
          <p:cNvPr id="17" name="Content Placeholder 16" descr="A picture containing text, building, outdoor, street&#10;&#10;Description automatically generated">
            <a:extLst>
              <a:ext uri="{FF2B5EF4-FFF2-40B4-BE49-F238E27FC236}">
                <a16:creationId xmlns:a16="http://schemas.microsoft.com/office/drawing/2014/main" id="{15EB1915-E7CE-5339-24A4-43322AEAAD0B}"/>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94700" y="2751138"/>
            <a:ext cx="3913507" cy="3218860"/>
          </a:xfrm>
        </p:spPr>
      </p:pic>
      <p:sp>
        <p:nvSpPr>
          <p:cNvPr id="7" name="Title 1">
            <a:extLst>
              <a:ext uri="{FF2B5EF4-FFF2-40B4-BE49-F238E27FC236}">
                <a16:creationId xmlns:a16="http://schemas.microsoft.com/office/drawing/2014/main" id="{5119F941-3B1A-CDA0-2CF0-A8573BA1B266}"/>
              </a:ext>
            </a:extLst>
          </p:cNvPr>
          <p:cNvSpPr>
            <a:spLocks noGrp="1"/>
          </p:cNvSpPr>
          <p:nvPr>
            <p:ph type="title"/>
          </p:nvPr>
        </p:nvSpPr>
        <p:spPr>
          <a:xfrm>
            <a:off x="810000" y="447188"/>
            <a:ext cx="10571998" cy="970450"/>
          </a:xfrm>
        </p:spPr>
        <p:txBody>
          <a:bodyPr/>
          <a:lstStyle/>
          <a:p>
            <a:pPr algn="ctr"/>
            <a:r>
              <a:rPr lang="en-US" sz="5400" dirty="0"/>
              <a:t>VOCABULARIO PARA VIAJAR</a:t>
            </a:r>
          </a:p>
        </p:txBody>
      </p:sp>
    </p:spTree>
    <p:extLst>
      <p:ext uri="{BB962C8B-B14F-4D97-AF65-F5344CB8AC3E}">
        <p14:creationId xmlns:p14="http://schemas.microsoft.com/office/powerpoint/2010/main" val="2050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err="1"/>
              <a:t>el</a:t>
            </a:r>
            <a:r>
              <a:rPr lang="en-US" sz="3200" b="1" dirty="0"/>
              <a:t> conductor/a</a:t>
            </a:r>
          </a:p>
        </p:txBody>
      </p:sp>
      <p:pic>
        <p:nvPicPr>
          <p:cNvPr id="8" name="Content Placeholder 7">
            <a:extLst>
              <a:ext uri="{FF2B5EF4-FFF2-40B4-BE49-F238E27FC236}">
                <a16:creationId xmlns:a16="http://schemas.microsoft.com/office/drawing/2014/main" id="{588D447D-E781-9F85-62EB-63C09790531A}"/>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4388" y="2846537"/>
            <a:ext cx="5189537" cy="2919114"/>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err="1"/>
              <a:t>los</a:t>
            </a:r>
            <a:r>
              <a:rPr lang="en-US" sz="3200" b="1" dirty="0"/>
              <a:t> </a:t>
            </a:r>
            <a:r>
              <a:rPr lang="en-US" sz="3200" b="1" dirty="0" err="1"/>
              <a:t>pasajeros</a:t>
            </a:r>
            <a:endParaRPr lang="en-US" sz="3200" b="1" dirty="0"/>
          </a:p>
        </p:txBody>
      </p:sp>
      <p:pic>
        <p:nvPicPr>
          <p:cNvPr id="14" name="Content Placeholder 13" descr="A group of people on a bus&#10;&#10;Description automatically generated with medium confidence">
            <a:extLst>
              <a:ext uri="{FF2B5EF4-FFF2-40B4-BE49-F238E27FC236}">
                <a16:creationId xmlns:a16="http://schemas.microsoft.com/office/drawing/2014/main" id="{7C6D53E9-2683-C649-75FE-0E452A9FE949}"/>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43807" y="2751138"/>
            <a:ext cx="4682836" cy="3109912"/>
          </a:xfrm>
        </p:spPr>
      </p:pic>
      <p:sp>
        <p:nvSpPr>
          <p:cNvPr id="7" name="Title 1">
            <a:extLst>
              <a:ext uri="{FF2B5EF4-FFF2-40B4-BE49-F238E27FC236}">
                <a16:creationId xmlns:a16="http://schemas.microsoft.com/office/drawing/2014/main" id="{E4CC46A0-3EFC-0B18-7766-4B9D87F340EC}"/>
              </a:ext>
            </a:extLst>
          </p:cNvPr>
          <p:cNvSpPr txBox="1">
            <a:spLocks/>
          </p:cNvSpPr>
          <p:nvPr/>
        </p:nvSpPr>
        <p:spPr>
          <a:xfrm>
            <a:off x="962400" y="5995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a:t>VOCABULARIO PARA VIAJAR</a:t>
            </a:r>
            <a:endParaRPr lang="en-US" sz="5400" dirty="0"/>
          </a:p>
        </p:txBody>
      </p:sp>
    </p:spTree>
    <p:extLst>
      <p:ext uri="{BB962C8B-B14F-4D97-AF65-F5344CB8AC3E}">
        <p14:creationId xmlns:p14="http://schemas.microsoft.com/office/powerpoint/2010/main" val="147180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7B64-DE7A-AA3C-A5DD-778CCCB6CC63}"/>
              </a:ext>
            </a:extLst>
          </p:cNvPr>
          <p:cNvSpPr>
            <a:spLocks noGrp="1"/>
          </p:cNvSpPr>
          <p:nvPr>
            <p:ph type="title"/>
          </p:nvPr>
        </p:nvSpPr>
        <p:spPr/>
        <p:txBody>
          <a:bodyPr/>
          <a:lstStyle/>
          <a:p>
            <a:r>
              <a:rPr lang="en-US" sz="5400" dirty="0" err="1"/>
              <a:t>Vocabulario</a:t>
            </a:r>
            <a:r>
              <a:rPr lang="en-US" sz="5400" dirty="0"/>
              <a:t> de </a:t>
            </a:r>
            <a:r>
              <a:rPr lang="en-US" sz="5400" dirty="0" err="1"/>
              <a:t>viajar</a:t>
            </a:r>
            <a:endParaRPr lang="en-US" sz="5400" dirty="0"/>
          </a:p>
        </p:txBody>
      </p:sp>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a:t>la ciudad</a:t>
            </a:r>
          </a:p>
        </p:txBody>
      </p:sp>
      <p:pic>
        <p:nvPicPr>
          <p:cNvPr id="21" name="Content Placeholder 20" descr="A picture containing sky, city, outdoor, building&#10;&#10;Description automatically generated">
            <a:extLst>
              <a:ext uri="{FF2B5EF4-FFF2-40B4-BE49-F238E27FC236}">
                <a16:creationId xmlns:a16="http://schemas.microsoft.com/office/drawing/2014/main" id="{7170CE8D-2FF2-8E26-8A27-404893B791A7}"/>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1227" y="2751138"/>
            <a:ext cx="4975859" cy="3109912"/>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alto</a:t>
            </a:r>
          </a:p>
        </p:txBody>
      </p:sp>
      <p:pic>
        <p:nvPicPr>
          <p:cNvPr id="24" name="Content Placeholder 23" descr="A stop sign and a street sign&#10;&#10;Description automatically generated with low confidence">
            <a:extLst>
              <a:ext uri="{FF2B5EF4-FFF2-40B4-BE49-F238E27FC236}">
                <a16:creationId xmlns:a16="http://schemas.microsoft.com/office/drawing/2014/main" id="{67364613-A1A7-8AEE-9384-C1B548E7F733}"/>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11950" y="2751138"/>
            <a:ext cx="4146549" cy="3109912"/>
          </a:xfrm>
        </p:spPr>
      </p:pic>
    </p:spTree>
    <p:extLst>
      <p:ext uri="{BB962C8B-B14F-4D97-AF65-F5344CB8AC3E}">
        <p14:creationId xmlns:p14="http://schemas.microsoft.com/office/powerpoint/2010/main" val="231142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7B64-DE7A-AA3C-A5DD-778CCCB6CC63}"/>
              </a:ext>
            </a:extLst>
          </p:cNvPr>
          <p:cNvSpPr>
            <a:spLocks noGrp="1"/>
          </p:cNvSpPr>
          <p:nvPr>
            <p:ph type="title"/>
          </p:nvPr>
        </p:nvSpPr>
        <p:spPr/>
        <p:txBody>
          <a:bodyPr/>
          <a:lstStyle/>
          <a:p>
            <a:r>
              <a:rPr lang="en-US" sz="5400" dirty="0" err="1"/>
              <a:t>Vocabulario</a:t>
            </a:r>
            <a:r>
              <a:rPr lang="en-US" sz="5400" dirty="0"/>
              <a:t> de </a:t>
            </a:r>
            <a:r>
              <a:rPr lang="en-US" sz="5400" dirty="0" err="1"/>
              <a:t>viajar</a:t>
            </a:r>
            <a:endParaRPr lang="en-US" sz="5400" dirty="0"/>
          </a:p>
        </p:txBody>
      </p:sp>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a:t>las </a:t>
            </a:r>
            <a:r>
              <a:rPr lang="en-US" sz="3200" b="1" dirty="0" err="1"/>
              <a:t>monedas</a:t>
            </a:r>
            <a:endParaRPr lang="en-US" sz="3200" b="1" dirty="0"/>
          </a:p>
        </p:txBody>
      </p:sp>
      <p:pic>
        <p:nvPicPr>
          <p:cNvPr id="11" name="Content Placeholder 10" descr="A pile of coins&#10;&#10;Description automatically generated">
            <a:extLst>
              <a:ext uri="{FF2B5EF4-FFF2-40B4-BE49-F238E27FC236}">
                <a16:creationId xmlns:a16="http://schemas.microsoft.com/office/drawing/2014/main" id="{6B2257E0-4A47-4C20-C16B-120A2114827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46116" y="3283490"/>
            <a:ext cx="2926080" cy="2045208"/>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la </a:t>
            </a:r>
            <a:r>
              <a:rPr lang="en-US" sz="3200" b="1" dirty="0" err="1"/>
              <a:t>propina</a:t>
            </a:r>
            <a:endParaRPr lang="en-US" sz="3200" b="1" dirty="0"/>
          </a:p>
        </p:txBody>
      </p:sp>
      <p:pic>
        <p:nvPicPr>
          <p:cNvPr id="13" name="Content Placeholder 12" descr="A picture containing text&#10;&#10;Description automatically generated">
            <a:extLst>
              <a:ext uri="{FF2B5EF4-FFF2-40B4-BE49-F238E27FC236}">
                <a16:creationId xmlns:a16="http://schemas.microsoft.com/office/drawing/2014/main" id="{3901FAE2-BE91-FA9B-4604-ACB718D2196A}"/>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88075" y="2830047"/>
            <a:ext cx="5194300" cy="2952093"/>
          </a:xfrm>
        </p:spPr>
      </p:pic>
    </p:spTree>
    <p:extLst>
      <p:ext uri="{BB962C8B-B14F-4D97-AF65-F5344CB8AC3E}">
        <p14:creationId xmlns:p14="http://schemas.microsoft.com/office/powerpoint/2010/main" val="423681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395129" y="546672"/>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¿Cómo te llamas?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What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is</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your</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name</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GT" sz="4000" b="1" i="1" dirty="0">
                <a:effectLst/>
                <a:latin typeface="Aptos" panose="020B0004020202020204" pitchFamily="34" charset="0"/>
                <a:ea typeface="Aptos" panose="020B0004020202020204" pitchFamily="34" charset="0"/>
                <a:cs typeface="Times New Roman" panose="02020603050405020304" pitchFamily="18" charset="0"/>
              </a:rPr>
              <a:t>¿Qué te motivó a inscribirte a esta clase?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What</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motivated</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you</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to</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join</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this</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class</a:t>
            </a:r>
            <a:r>
              <a:rPr lang="es-GT" sz="1200" b="1" i="1" dirty="0">
                <a:effectLst/>
                <a:latin typeface="Aptos" panose="020B0004020202020204" pitchFamily="34" charset="0"/>
                <a:ea typeface="Aptos" panose="020B0004020202020204" pitchFamily="34" charset="0"/>
                <a:cs typeface="Times New Roman" panose="02020603050405020304" pitchFamily="18" charset="0"/>
              </a:rPr>
              <a:t>?</a:t>
            </a: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err="1"/>
              <a:t>gire</a:t>
            </a:r>
            <a:r>
              <a:rPr lang="en-US" sz="3200" b="1" dirty="0"/>
              <a:t>, doble</a:t>
            </a:r>
          </a:p>
        </p:txBody>
      </p:sp>
      <p:pic>
        <p:nvPicPr>
          <p:cNvPr id="15" name="Content Placeholder 14" descr="A picture containing text, sign, clipart&#10;&#10;Description automatically generated">
            <a:extLst>
              <a:ext uri="{FF2B5EF4-FFF2-40B4-BE49-F238E27FC236}">
                <a16:creationId xmlns:a16="http://schemas.microsoft.com/office/drawing/2014/main" id="{17B67085-BC86-FB88-B471-F82F67FE846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54199" y="3135661"/>
            <a:ext cx="2943088" cy="2943088"/>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err="1"/>
              <a:t>sigue</a:t>
            </a:r>
            <a:endParaRPr lang="en-US" sz="3200" b="1" dirty="0"/>
          </a:p>
        </p:txBody>
      </p:sp>
      <p:pic>
        <p:nvPicPr>
          <p:cNvPr id="18" name="Content Placeholder 17" descr="Icon&#10;&#10;Description automatically generated">
            <a:extLst>
              <a:ext uri="{FF2B5EF4-FFF2-40B4-BE49-F238E27FC236}">
                <a16:creationId xmlns:a16="http://schemas.microsoft.com/office/drawing/2014/main" id="{482D25FD-ED24-2465-7A2A-D52B1C1FC2BF}"/>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12570" y="2751137"/>
            <a:ext cx="3327611" cy="3327611"/>
          </a:xfrm>
        </p:spPr>
      </p:pic>
      <p:sp>
        <p:nvSpPr>
          <p:cNvPr id="7" name="Title 1">
            <a:extLst>
              <a:ext uri="{FF2B5EF4-FFF2-40B4-BE49-F238E27FC236}">
                <a16:creationId xmlns:a16="http://schemas.microsoft.com/office/drawing/2014/main" id="{3D8D2F36-E21B-65DD-6A7E-EDB99EA65F16}"/>
              </a:ext>
            </a:extLst>
          </p:cNvPr>
          <p:cNvSpPr txBox="1">
            <a:spLocks/>
          </p:cNvSpPr>
          <p:nvPr/>
        </p:nvSpPr>
        <p:spPr>
          <a:xfrm>
            <a:off x="901416" y="617876"/>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dirty="0"/>
              <a:t>VOCABULARIO PARA VIAJAR</a:t>
            </a:r>
          </a:p>
        </p:txBody>
      </p:sp>
    </p:spTree>
    <p:extLst>
      <p:ext uri="{BB962C8B-B14F-4D97-AF65-F5344CB8AC3E}">
        <p14:creationId xmlns:p14="http://schemas.microsoft.com/office/powerpoint/2010/main" val="237928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a:t>la </a:t>
            </a:r>
            <a:r>
              <a:rPr lang="en-US" sz="3200" b="1" dirty="0" err="1"/>
              <a:t>derecha</a:t>
            </a:r>
            <a:endParaRPr lang="en-US" sz="3200" b="1" dirty="0"/>
          </a:p>
        </p:txBody>
      </p:sp>
      <p:pic>
        <p:nvPicPr>
          <p:cNvPr id="23" name="Content Placeholder 22" descr="Shape, arrow&#10;&#10;Description automatically generated">
            <a:extLst>
              <a:ext uri="{FF2B5EF4-FFF2-40B4-BE49-F238E27FC236}">
                <a16:creationId xmlns:a16="http://schemas.microsoft.com/office/drawing/2014/main" id="{67227AE9-85EA-BB2C-7611-A28A6CE1AFEE}"/>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51134" y="2751138"/>
            <a:ext cx="2716044" cy="3109912"/>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la </a:t>
            </a:r>
            <a:r>
              <a:rPr lang="en-US" sz="3200" b="1" dirty="0" err="1"/>
              <a:t>izquierda</a:t>
            </a:r>
            <a:endParaRPr lang="en-US" sz="3200" b="1" dirty="0"/>
          </a:p>
        </p:txBody>
      </p:sp>
      <p:pic>
        <p:nvPicPr>
          <p:cNvPr id="17" name="Content Placeholder 16" descr="A red and white sign&#10;&#10;Description automatically generated with low confidence">
            <a:extLst>
              <a:ext uri="{FF2B5EF4-FFF2-40B4-BE49-F238E27FC236}">
                <a16:creationId xmlns:a16="http://schemas.microsoft.com/office/drawing/2014/main" id="{F6884AE1-4369-51AB-4D04-634EE0E1F97F}"/>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27203" y="2751138"/>
            <a:ext cx="2716044" cy="3109912"/>
          </a:xfrm>
        </p:spPr>
      </p:pic>
      <p:sp>
        <p:nvSpPr>
          <p:cNvPr id="7" name="Title 1">
            <a:extLst>
              <a:ext uri="{FF2B5EF4-FFF2-40B4-BE49-F238E27FC236}">
                <a16:creationId xmlns:a16="http://schemas.microsoft.com/office/drawing/2014/main" id="{098B0CF2-5AE0-BA96-8D22-2FF739EB57E9}"/>
              </a:ext>
            </a:extLst>
          </p:cNvPr>
          <p:cNvSpPr>
            <a:spLocks noGrp="1"/>
          </p:cNvSpPr>
          <p:nvPr>
            <p:ph type="title"/>
          </p:nvPr>
        </p:nvSpPr>
        <p:spPr>
          <a:xfrm>
            <a:off x="810000" y="447188"/>
            <a:ext cx="10571998" cy="970450"/>
          </a:xfrm>
        </p:spPr>
        <p:txBody>
          <a:bodyPr/>
          <a:lstStyle/>
          <a:p>
            <a:pPr algn="ctr"/>
            <a:r>
              <a:rPr lang="en-US" sz="5400" dirty="0"/>
              <a:t>VOCABULARIO PARA VIAJAR</a:t>
            </a:r>
          </a:p>
        </p:txBody>
      </p:sp>
    </p:spTree>
    <p:extLst>
      <p:ext uri="{BB962C8B-B14F-4D97-AF65-F5344CB8AC3E}">
        <p14:creationId xmlns:p14="http://schemas.microsoft.com/office/powerpoint/2010/main" val="8622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a:xfrm>
            <a:off x="-209423" y="2339468"/>
            <a:ext cx="5189857" cy="576262"/>
          </a:xfrm>
        </p:spPr>
        <p:txBody>
          <a:bodyPr/>
          <a:lstStyle/>
          <a:p>
            <a:r>
              <a:rPr lang="en-US" sz="3200" b="1" dirty="0"/>
              <a:t>derecho, recto</a:t>
            </a:r>
          </a:p>
        </p:txBody>
      </p:sp>
      <p:pic>
        <p:nvPicPr>
          <p:cNvPr id="10" name="Content Placeholder 9" descr="A green and white logo&#10;&#10;Description automatically generated with medium confidence">
            <a:extLst>
              <a:ext uri="{FF2B5EF4-FFF2-40B4-BE49-F238E27FC236}">
                <a16:creationId xmlns:a16="http://schemas.microsoft.com/office/drawing/2014/main" id="{10A49EF0-AC37-01F7-0183-F7A2F042594E}"/>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4728" y="2915730"/>
            <a:ext cx="3109912" cy="3109912"/>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a:xfrm>
            <a:off x="3757113" y="2339466"/>
            <a:ext cx="5194583" cy="576262"/>
          </a:xfrm>
        </p:spPr>
        <p:txBody>
          <a:bodyPr/>
          <a:lstStyle/>
          <a:p>
            <a:r>
              <a:rPr lang="en-US" sz="3200" b="1" dirty="0" err="1"/>
              <a:t>el</a:t>
            </a:r>
            <a:r>
              <a:rPr lang="en-US" sz="3200" b="1" dirty="0"/>
              <a:t> </a:t>
            </a:r>
            <a:r>
              <a:rPr lang="en-US" sz="3200" b="1" dirty="0" err="1"/>
              <a:t>mapa</a:t>
            </a:r>
            <a:endParaRPr lang="en-US" sz="3200" b="1" dirty="0"/>
          </a:p>
        </p:txBody>
      </p:sp>
      <p:pic>
        <p:nvPicPr>
          <p:cNvPr id="21" name="Content Placeholder 20" descr="Map&#10;&#10;Description automatically generated">
            <a:extLst>
              <a:ext uri="{FF2B5EF4-FFF2-40B4-BE49-F238E27FC236}">
                <a16:creationId xmlns:a16="http://schemas.microsoft.com/office/drawing/2014/main" id="{BCF97ACD-8637-6853-65CF-B20E3FB85103}"/>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48791" y="2915730"/>
            <a:ext cx="2779584" cy="3109912"/>
          </a:xfrm>
        </p:spPr>
      </p:pic>
      <p:sp>
        <p:nvSpPr>
          <p:cNvPr id="7" name="Title 1">
            <a:extLst>
              <a:ext uri="{FF2B5EF4-FFF2-40B4-BE49-F238E27FC236}">
                <a16:creationId xmlns:a16="http://schemas.microsoft.com/office/drawing/2014/main" id="{F414E922-68B3-198E-950B-B2E879F68255}"/>
              </a:ext>
            </a:extLst>
          </p:cNvPr>
          <p:cNvSpPr txBox="1">
            <a:spLocks/>
          </p:cNvSpPr>
          <p:nvPr/>
        </p:nvSpPr>
        <p:spPr>
          <a:xfrm>
            <a:off x="814728" y="41670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dirty="0"/>
              <a:t>VOCABULARIO PARA VIAJAR</a:t>
            </a:r>
          </a:p>
        </p:txBody>
      </p:sp>
      <p:sp>
        <p:nvSpPr>
          <p:cNvPr id="8" name="Text Placeholder 2">
            <a:extLst>
              <a:ext uri="{FF2B5EF4-FFF2-40B4-BE49-F238E27FC236}">
                <a16:creationId xmlns:a16="http://schemas.microsoft.com/office/drawing/2014/main" id="{11E0D5DC-5A74-CD8F-B79D-2E204D23E344}"/>
              </a:ext>
            </a:extLst>
          </p:cNvPr>
          <p:cNvSpPr txBox="1">
            <a:spLocks/>
          </p:cNvSpPr>
          <p:nvPr/>
        </p:nvSpPr>
        <p:spPr>
          <a:xfrm>
            <a:off x="7395758" y="2319779"/>
            <a:ext cx="5189857" cy="576262"/>
          </a:xfrm>
          <a:prstGeom prst="rect">
            <a:avLst/>
          </a:prstGeom>
          <a:effectLst>
            <a:outerShdw blurRad="50800" dir="14400000">
              <a:srgbClr val="000000">
                <a:alpha val="40000"/>
              </a:srgbClr>
            </a:outerShdw>
          </a:effectLst>
        </p:spPr>
        <p:txBody>
          <a:bodyPr vert="horz" lIns="91440" tIns="45720" rIns="91440" bIns="45720" rtlCol="0" anchor="b">
            <a:noAutofit/>
          </a:bodyPr>
          <a:lstStyle>
            <a:lvl1pPr marL="0" indent="0" algn="ctr" defTabSz="457200" rtl="0" eaLnBrk="1" latinLnBrk="0" hangingPunct="1">
              <a:spcBef>
                <a:spcPct val="20000"/>
              </a:spcBef>
              <a:spcAft>
                <a:spcPts val="600"/>
              </a:spcAft>
              <a:buClr>
                <a:schemeClr val="accent1"/>
              </a:buClr>
              <a:buFont typeface="Wingdings 2" charset="2"/>
              <a:buNone/>
              <a:defRPr sz="2000" b="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2000" b="1"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800" b="1"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9pPr>
          </a:lstStyle>
          <a:p>
            <a:r>
              <a:rPr lang="en-US" sz="3200" b="1"/>
              <a:t>aquí está</a:t>
            </a:r>
            <a:endParaRPr lang="en-US" sz="3200" b="1" dirty="0"/>
          </a:p>
        </p:txBody>
      </p:sp>
      <p:pic>
        <p:nvPicPr>
          <p:cNvPr id="9" name="Content Placeholder 7" descr="Icon&#10;&#10;Description automatically generated">
            <a:extLst>
              <a:ext uri="{FF2B5EF4-FFF2-40B4-BE49-F238E27FC236}">
                <a16:creationId xmlns:a16="http://schemas.microsoft.com/office/drawing/2014/main" id="{E8A1B9FD-7C66-E415-431C-2CD3F422B74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80005" y="2915730"/>
            <a:ext cx="2221365" cy="3109912"/>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422782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FB5CB-B51A-44D5-6DD2-4791B01B3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4D2B92-943E-0C84-E2B5-C66371608967}"/>
              </a:ext>
            </a:extLst>
          </p:cNvPr>
          <p:cNvSpPr>
            <a:spLocks noGrp="1"/>
          </p:cNvSpPr>
          <p:nvPr>
            <p:ph type="title"/>
          </p:nvPr>
        </p:nvSpPr>
        <p:spPr>
          <a:xfrm>
            <a:off x="918421" y="688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7D5941FD-5EB0-1603-D055-D2392A7BD37B}"/>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93BE9CE3-CFAA-7DA8-4FD6-55988E7BF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7FBA0A-F781-98A1-4A15-060BEA35F22C}"/>
              </a:ext>
            </a:extLst>
          </p:cNvPr>
          <p:cNvSpPr txBox="1"/>
          <p:nvPr/>
        </p:nvSpPr>
        <p:spPr>
          <a:xfrm>
            <a:off x="5296662" y="745692"/>
            <a:ext cx="6094476" cy="4813305"/>
          </a:xfrm>
          <a:prstGeom prst="rect">
            <a:avLst/>
          </a:prstGeom>
          <a:noFill/>
        </p:spPr>
        <p:txBody>
          <a:bodyPr wrap="square">
            <a:spAutoFit/>
          </a:bodyPr>
          <a:lstStyle/>
          <a:p>
            <a:pPr marL="342900" marR="0" lvl="0" indent="-342900">
              <a:lnSpc>
                <a:spcPct val="115000"/>
              </a:lnSpc>
              <a:buFont typeface="+mj-lt"/>
              <a:buAutoNum type="arabicPeriod"/>
            </a:pPr>
            <a:r>
              <a:rPr lang="en-US" sz="1800" dirty="0">
                <a:effectLst/>
                <a:latin typeface="Aptos" panose="020B0004020202020204" pitchFamily="34" charset="0"/>
                <a:ea typeface="Aptos" panose="020B0004020202020204" pitchFamily="34" charset="0"/>
                <a:cs typeface="Times New Roman" panose="02020603050405020304" pitchFamily="18" charset="0"/>
              </a:rPr>
              <a:t>Para </a:t>
            </a:r>
            <a:r>
              <a:rPr lang="en-US" sz="1800" dirty="0" err="1">
                <a:effectLst/>
                <a:latin typeface="Aptos" panose="020B0004020202020204" pitchFamily="34" charset="0"/>
                <a:ea typeface="Aptos" panose="020B0004020202020204" pitchFamily="34" charset="0"/>
                <a:cs typeface="Times New Roman" panose="02020603050405020304" pitchFamily="18" charset="0"/>
              </a:rPr>
              <a:t>ir</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en</a:t>
            </a:r>
            <a:r>
              <a:rPr lang="en-US" sz="1800" dirty="0">
                <a:effectLst/>
                <a:latin typeface="Aptos" panose="020B0004020202020204" pitchFamily="34" charset="0"/>
                <a:ea typeface="Aptos" panose="020B0004020202020204" pitchFamily="34" charset="0"/>
                <a:cs typeface="Times New Roman" panose="02020603050405020304" pitchFamily="18" charset="0"/>
              </a:rPr>
              <a:t> _________________,  </a:t>
            </a:r>
            <a:r>
              <a:rPr lang="en-US" sz="1800" dirty="0" err="1">
                <a:effectLst/>
                <a:latin typeface="Aptos" panose="020B0004020202020204" pitchFamily="34" charset="0"/>
                <a:ea typeface="Aptos" panose="020B0004020202020204" pitchFamily="34" charset="0"/>
                <a:cs typeface="Times New Roman" panose="02020603050405020304" pitchFamily="18" charset="0"/>
              </a:rPr>
              <a:t>necesito</a:t>
            </a:r>
            <a:r>
              <a:rPr lang="en-US" sz="1800" dirty="0">
                <a:effectLst/>
                <a:latin typeface="Aptos" panose="020B0004020202020204" pitchFamily="34" charset="0"/>
                <a:ea typeface="Aptos" panose="020B0004020202020204" pitchFamily="34" charset="0"/>
                <a:cs typeface="Times New Roman" panose="02020603050405020304" pitchFamily="18" charset="0"/>
              </a:rPr>
              <a:t> ________________ (To go on an airplane, I need a ticket). </a:t>
            </a:r>
          </a:p>
          <a:p>
            <a:pPr marL="457200" marR="0">
              <a:lnSpc>
                <a:spcPct val="115000"/>
              </a:lnSpc>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R="0" lvl="0">
              <a:lnSpc>
                <a:spcPct val="115000"/>
              </a:lnSpc>
            </a:pPr>
            <a:r>
              <a:rPr lang="es-CO" sz="1800" dirty="0">
                <a:effectLst/>
                <a:latin typeface="Aptos" panose="020B0004020202020204" pitchFamily="34" charset="0"/>
                <a:ea typeface="Aptos" panose="020B0004020202020204" pitchFamily="34" charset="0"/>
                <a:cs typeface="Times New Roman" panose="02020603050405020304" pitchFamily="18" charset="0"/>
              </a:rPr>
              <a:t>2. Necesito _________________ para ________________ a otros países. </a:t>
            </a:r>
            <a:r>
              <a:rPr lang="en-US" sz="1800" dirty="0">
                <a:effectLst/>
                <a:latin typeface="Aptos" panose="020B0004020202020204" pitchFamily="34" charset="0"/>
                <a:ea typeface="Aptos" panose="020B0004020202020204" pitchFamily="34" charset="0"/>
                <a:cs typeface="Times New Roman" panose="02020603050405020304" pitchFamily="18" charset="0"/>
              </a:rPr>
              <a:t>(I need my passport to travel to other countries). </a:t>
            </a:r>
          </a:p>
          <a:p>
            <a:pPr marL="0" marR="0">
              <a:lnSpc>
                <a:spcPct val="115000"/>
              </a:lnSpc>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R="0" lvl="0">
              <a:lnSpc>
                <a:spcPct val="115000"/>
              </a:lnSpc>
            </a:pPr>
            <a:r>
              <a:rPr lang="en-US" sz="1800" dirty="0">
                <a:effectLst/>
                <a:latin typeface="Aptos" panose="020B0004020202020204" pitchFamily="34" charset="0"/>
                <a:ea typeface="Aptos" panose="020B0004020202020204" pitchFamily="34" charset="0"/>
                <a:cs typeface="Times New Roman" panose="02020603050405020304" pitchFamily="18" charset="0"/>
              </a:rPr>
              <a:t>3. ¿</a:t>
            </a:r>
            <a:r>
              <a:rPr lang="en-US" sz="1800" dirty="0" err="1">
                <a:effectLst/>
                <a:latin typeface="Aptos" panose="020B0004020202020204" pitchFamily="34" charset="0"/>
                <a:ea typeface="Aptos" panose="020B0004020202020204" pitchFamily="34" charset="0"/>
                <a:cs typeface="Times New Roman" panose="02020603050405020304" pitchFamily="18" charset="0"/>
              </a:rPr>
              <a:t>Prefieres</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viajar</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en</a:t>
            </a:r>
            <a:r>
              <a:rPr lang="en-US" sz="1800" dirty="0">
                <a:effectLst/>
                <a:latin typeface="Aptos" panose="020B0004020202020204" pitchFamily="34" charset="0"/>
                <a:ea typeface="Aptos" panose="020B0004020202020204" pitchFamily="34" charset="0"/>
                <a:cs typeface="Times New Roman" panose="02020603050405020304" pitchFamily="18" charset="0"/>
              </a:rPr>
              <a:t> ________________ o   _____________? (Do you prefer to travel by bus or car?) </a:t>
            </a:r>
          </a:p>
          <a:p>
            <a:pPr marL="0" marR="0">
              <a:lnSpc>
                <a:spcPct val="115000"/>
              </a:lnSpc>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R="0" lvl="0">
              <a:lnSpc>
                <a:spcPct val="115000"/>
              </a:lnSpc>
            </a:pPr>
            <a:r>
              <a:rPr lang="en-US" sz="1800" dirty="0">
                <a:effectLst/>
                <a:latin typeface="Aptos" panose="020B0004020202020204" pitchFamily="34" charset="0"/>
                <a:ea typeface="Aptos" panose="020B0004020202020204" pitchFamily="34" charset="0"/>
                <a:cs typeface="Times New Roman" panose="02020603050405020304" pitchFamily="18" charset="0"/>
              </a:rPr>
              <a:t>4. </a:t>
            </a:r>
            <a:r>
              <a:rPr lang="en-US" sz="1800" dirty="0" err="1">
                <a:effectLst/>
                <a:latin typeface="Aptos" panose="020B0004020202020204" pitchFamily="34" charset="0"/>
                <a:ea typeface="Aptos" panose="020B0004020202020204" pitchFamily="34" charset="0"/>
                <a:cs typeface="Times New Roman" panose="02020603050405020304" pitchFamily="18" charset="0"/>
              </a:rPr>
              <a:t>Cuando</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subo</a:t>
            </a:r>
            <a:r>
              <a:rPr lang="en-US" sz="1800" dirty="0">
                <a:effectLst/>
                <a:latin typeface="Aptos" panose="020B0004020202020204" pitchFamily="34" charset="0"/>
                <a:ea typeface="Aptos" panose="020B0004020202020204" pitchFamily="34" charset="0"/>
                <a:cs typeface="Times New Roman" panose="02020603050405020304" pitchFamily="18" charset="0"/>
              </a:rPr>
              <a:t> al __________________, </a:t>
            </a:r>
            <a:r>
              <a:rPr lang="en-US" sz="1800" dirty="0" err="1">
                <a:effectLst/>
                <a:latin typeface="Aptos" panose="020B0004020202020204" pitchFamily="34" charset="0"/>
                <a:ea typeface="Aptos" panose="020B0004020202020204" pitchFamily="34" charset="0"/>
                <a:cs typeface="Times New Roman" panose="02020603050405020304" pitchFamily="18" charset="0"/>
              </a:rPr>
              <a:t>saludo</a:t>
            </a:r>
            <a:r>
              <a:rPr lang="en-US" sz="1800" dirty="0">
                <a:effectLst/>
                <a:latin typeface="Aptos" panose="020B0004020202020204" pitchFamily="34" charset="0"/>
                <a:ea typeface="Aptos" panose="020B0004020202020204" pitchFamily="34" charset="0"/>
                <a:cs typeface="Times New Roman" panose="02020603050405020304" pitchFamily="18" charset="0"/>
              </a:rPr>
              <a:t> al  _________________ </a:t>
            </a:r>
            <a:r>
              <a:rPr lang="en-US" sz="1800" dirty="0" err="1">
                <a:effectLst/>
                <a:latin typeface="Aptos" panose="020B0004020202020204" pitchFamily="34" charset="0"/>
                <a:ea typeface="Aptos" panose="020B0004020202020204" pitchFamily="34" charset="0"/>
                <a:cs typeface="Times New Roman" panose="02020603050405020304" pitchFamily="18" charset="0"/>
              </a:rPr>
              <a:t>diciendo</a:t>
            </a:r>
            <a:r>
              <a:rPr lang="en-US" sz="1800" dirty="0">
                <a:effectLst/>
                <a:latin typeface="Aptos" panose="020B0004020202020204" pitchFamily="34" charset="0"/>
                <a:ea typeface="Aptos" panose="020B0004020202020204" pitchFamily="34" charset="0"/>
                <a:cs typeface="Times New Roman" panose="02020603050405020304" pitchFamily="18" charset="0"/>
              </a:rPr>
              <a:t> _____________________ (When I get in the taxi, I greet the driver, by saying “good afternoon”). </a:t>
            </a:r>
          </a:p>
          <a:p>
            <a:pPr marL="457200" marR="0">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R="0" lvl="0">
              <a:lnSpc>
                <a:spcPct val="115000"/>
              </a:lnSpc>
            </a:pPr>
            <a:r>
              <a:rPr lang="es-GT" sz="1800" dirty="0">
                <a:effectLst/>
                <a:latin typeface="Aptos" panose="020B0004020202020204" pitchFamily="34" charset="0"/>
                <a:ea typeface="Aptos" panose="020B0004020202020204" pitchFamily="34" charset="0"/>
                <a:cs typeface="Times New Roman" panose="02020603050405020304" pitchFamily="18" charset="0"/>
              </a:rPr>
              <a:t>5. Hay muchos ___________________________ en este viaje. </a:t>
            </a:r>
            <a:r>
              <a:rPr lang="en-US" sz="1800" dirty="0">
                <a:effectLst/>
                <a:latin typeface="Aptos" panose="020B0004020202020204" pitchFamily="34" charset="0"/>
                <a:ea typeface="Aptos" panose="020B0004020202020204" pitchFamily="34" charset="0"/>
                <a:cs typeface="Times New Roman" panose="02020603050405020304" pitchFamily="18" charset="0"/>
              </a:rPr>
              <a:t>(There are lots of passengers on this trip.)</a:t>
            </a:r>
          </a:p>
        </p:txBody>
      </p:sp>
      <p:sp>
        <p:nvSpPr>
          <p:cNvPr id="7" name="Rectangle 6">
            <a:extLst>
              <a:ext uri="{FF2B5EF4-FFF2-40B4-BE49-F238E27FC236}">
                <a16:creationId xmlns:a16="http://schemas.microsoft.com/office/drawing/2014/main" id="{9325F1F3-423D-A6D7-F93D-803A8C22C7E4}"/>
              </a:ext>
            </a:extLst>
          </p:cNvPr>
          <p:cNvSpPr/>
          <p:nvPr/>
        </p:nvSpPr>
        <p:spPr>
          <a:xfrm>
            <a:off x="6927342" y="660414"/>
            <a:ext cx="1135380"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b="1" dirty="0" err="1">
                <a:effectLst/>
                <a:latin typeface="Biome" panose="020B0502040204020203" pitchFamily="34" charset="0"/>
                <a:ea typeface="Aptos" panose="020B0004020202020204" pitchFamily="34" charset="0"/>
                <a:cs typeface="Biome" panose="020B0502040204020203" pitchFamily="34" charset="0"/>
              </a:rPr>
              <a:t>el</a:t>
            </a:r>
            <a:r>
              <a:rPr lang="en-US" b="1" dirty="0">
                <a:effectLst/>
                <a:latin typeface="Biome" panose="020B0502040204020203" pitchFamily="34" charset="0"/>
                <a:ea typeface="Aptos" panose="020B0004020202020204" pitchFamily="34" charset="0"/>
                <a:cs typeface="Biome" panose="020B0502040204020203" pitchFamily="34" charset="0"/>
              </a:rPr>
              <a:t> </a:t>
            </a:r>
            <a:r>
              <a:rPr lang="en-US" b="1" dirty="0" err="1">
                <a:effectLst/>
                <a:latin typeface="Biome" panose="020B0502040204020203" pitchFamily="34" charset="0"/>
                <a:ea typeface="Aptos" panose="020B0004020202020204" pitchFamily="34" charset="0"/>
                <a:cs typeface="Biome" panose="020B0502040204020203" pitchFamily="34" charset="0"/>
              </a:rPr>
              <a:t>avión</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8" name="Rectangle 7">
            <a:extLst>
              <a:ext uri="{FF2B5EF4-FFF2-40B4-BE49-F238E27FC236}">
                <a16:creationId xmlns:a16="http://schemas.microsoft.com/office/drawing/2014/main" id="{D1B4D912-7E05-0049-811C-00C673021068}"/>
              </a:ext>
            </a:extLst>
          </p:cNvPr>
          <p:cNvSpPr/>
          <p:nvPr/>
        </p:nvSpPr>
        <p:spPr>
          <a:xfrm>
            <a:off x="9693402" y="660414"/>
            <a:ext cx="1425702"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b="1" dirty="0" err="1">
                <a:effectLst/>
                <a:latin typeface="Biome" panose="020B0502040204020203" pitchFamily="34" charset="0"/>
                <a:ea typeface="Aptos" panose="020B0004020202020204" pitchFamily="34" charset="0"/>
                <a:cs typeface="Biome" panose="020B0502040204020203" pitchFamily="34" charset="0"/>
              </a:rPr>
              <a:t>el</a:t>
            </a:r>
            <a:r>
              <a:rPr lang="en-US" b="1" dirty="0">
                <a:effectLst/>
                <a:latin typeface="Biome" panose="020B0502040204020203" pitchFamily="34" charset="0"/>
                <a:ea typeface="Aptos" panose="020B0004020202020204" pitchFamily="34" charset="0"/>
                <a:cs typeface="Biome" panose="020B0502040204020203" pitchFamily="34" charset="0"/>
              </a:rPr>
              <a:t> </a:t>
            </a:r>
            <a:r>
              <a:rPr lang="en-US" b="1" dirty="0" err="1">
                <a:effectLst/>
                <a:latin typeface="Biome" panose="020B0502040204020203" pitchFamily="34" charset="0"/>
                <a:ea typeface="Aptos" panose="020B0004020202020204" pitchFamily="34" charset="0"/>
                <a:cs typeface="Biome" panose="020B0502040204020203" pitchFamily="34" charset="0"/>
              </a:rPr>
              <a:t>boleto</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9" name="Rectangle 8">
            <a:extLst>
              <a:ext uri="{FF2B5EF4-FFF2-40B4-BE49-F238E27FC236}">
                <a16:creationId xmlns:a16="http://schemas.microsoft.com/office/drawing/2014/main" id="{F3279901-A13D-6259-F279-81089F8BD74D}"/>
              </a:ext>
            </a:extLst>
          </p:cNvPr>
          <p:cNvSpPr/>
          <p:nvPr/>
        </p:nvSpPr>
        <p:spPr>
          <a:xfrm>
            <a:off x="6656832" y="1608342"/>
            <a:ext cx="1673352"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b="1" dirty="0" err="1">
                <a:effectLst/>
                <a:latin typeface="Biome" panose="020B0502040204020203" pitchFamily="34" charset="0"/>
                <a:ea typeface="Aptos" panose="020B0004020202020204" pitchFamily="34" charset="0"/>
                <a:cs typeface="Biome" panose="020B0502040204020203" pitchFamily="34" charset="0"/>
              </a:rPr>
              <a:t>el</a:t>
            </a:r>
            <a:r>
              <a:rPr lang="en-US" b="1" dirty="0">
                <a:effectLst/>
                <a:latin typeface="Biome" panose="020B0502040204020203" pitchFamily="34" charset="0"/>
                <a:ea typeface="Aptos" panose="020B0004020202020204" pitchFamily="34" charset="0"/>
                <a:cs typeface="Biome" panose="020B0502040204020203" pitchFamily="34" charset="0"/>
              </a:rPr>
              <a:t> </a:t>
            </a:r>
            <a:r>
              <a:rPr lang="en-US" b="1" dirty="0" err="1">
                <a:effectLst/>
                <a:latin typeface="Biome" panose="020B0502040204020203" pitchFamily="34" charset="0"/>
                <a:ea typeface="Aptos" panose="020B0004020202020204" pitchFamily="34" charset="0"/>
                <a:cs typeface="Biome" panose="020B0502040204020203" pitchFamily="34" charset="0"/>
              </a:rPr>
              <a:t>pasaporte</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10" name="Rectangle 9">
            <a:extLst>
              <a:ext uri="{FF2B5EF4-FFF2-40B4-BE49-F238E27FC236}">
                <a16:creationId xmlns:a16="http://schemas.microsoft.com/office/drawing/2014/main" id="{5361419E-EE31-958D-5DCC-5D7680099892}"/>
              </a:ext>
            </a:extLst>
          </p:cNvPr>
          <p:cNvSpPr/>
          <p:nvPr/>
        </p:nvSpPr>
        <p:spPr>
          <a:xfrm>
            <a:off x="8939784" y="1608342"/>
            <a:ext cx="1520952"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s-GT" b="1" dirty="0">
                <a:latin typeface="Biome" panose="020B0502040204020203" pitchFamily="34" charset="0"/>
                <a:ea typeface="Aptos" panose="020B0004020202020204" pitchFamily="34" charset="0"/>
                <a:cs typeface="Biome" panose="020B0502040204020203" pitchFamily="34" charset="0"/>
              </a:rPr>
              <a:t>viajar</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11" name="Rectangle 10">
            <a:extLst>
              <a:ext uri="{FF2B5EF4-FFF2-40B4-BE49-F238E27FC236}">
                <a16:creationId xmlns:a16="http://schemas.microsoft.com/office/drawing/2014/main" id="{55775499-8FC2-F4A4-1F35-1237D837D15E}"/>
              </a:ext>
            </a:extLst>
          </p:cNvPr>
          <p:cNvSpPr/>
          <p:nvPr/>
        </p:nvSpPr>
        <p:spPr>
          <a:xfrm>
            <a:off x="7571232" y="2592846"/>
            <a:ext cx="1520952"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b="1" dirty="0" err="1">
                <a:effectLst/>
                <a:latin typeface="Biome" panose="020B0502040204020203" pitchFamily="34" charset="0"/>
                <a:ea typeface="Aptos" panose="020B0004020202020204" pitchFamily="34" charset="0"/>
                <a:cs typeface="Biome" panose="020B0502040204020203" pitchFamily="34" charset="0"/>
              </a:rPr>
              <a:t>autobús</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12" name="Rectangle 11">
            <a:extLst>
              <a:ext uri="{FF2B5EF4-FFF2-40B4-BE49-F238E27FC236}">
                <a16:creationId xmlns:a16="http://schemas.microsoft.com/office/drawing/2014/main" id="{2163FC5A-C1A9-24AD-8612-FB1BC35D2EF4}"/>
              </a:ext>
            </a:extLst>
          </p:cNvPr>
          <p:cNvSpPr/>
          <p:nvPr/>
        </p:nvSpPr>
        <p:spPr>
          <a:xfrm>
            <a:off x="9628631" y="2592846"/>
            <a:ext cx="1154049"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b="1" dirty="0" err="1">
                <a:effectLst/>
                <a:latin typeface="Biome" panose="020B0502040204020203" pitchFamily="34" charset="0"/>
                <a:ea typeface="Aptos" panose="020B0004020202020204" pitchFamily="34" charset="0"/>
                <a:cs typeface="Biome" panose="020B0502040204020203" pitchFamily="34" charset="0"/>
              </a:rPr>
              <a:t>carro</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14" name="Rectangle 13">
            <a:extLst>
              <a:ext uri="{FF2B5EF4-FFF2-40B4-BE49-F238E27FC236}">
                <a16:creationId xmlns:a16="http://schemas.microsoft.com/office/drawing/2014/main" id="{C0D2592D-79FE-40E6-80BE-57CF8DA3D9DF}"/>
              </a:ext>
            </a:extLst>
          </p:cNvPr>
          <p:cNvSpPr/>
          <p:nvPr/>
        </p:nvSpPr>
        <p:spPr>
          <a:xfrm>
            <a:off x="7571232" y="3540774"/>
            <a:ext cx="1154049"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s-GT" b="1" dirty="0">
                <a:latin typeface="Biome" panose="020B0502040204020203" pitchFamily="34" charset="0"/>
                <a:ea typeface="Aptos" panose="020B0004020202020204" pitchFamily="34" charset="0"/>
                <a:cs typeface="Biome" panose="020B0502040204020203" pitchFamily="34" charset="0"/>
              </a:rPr>
              <a:t>taxi</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15" name="Rectangle 14">
            <a:extLst>
              <a:ext uri="{FF2B5EF4-FFF2-40B4-BE49-F238E27FC236}">
                <a16:creationId xmlns:a16="http://schemas.microsoft.com/office/drawing/2014/main" id="{3D0A9614-5BA6-0F0F-CF3E-27C6EE174D85}"/>
              </a:ext>
            </a:extLst>
          </p:cNvPr>
          <p:cNvSpPr/>
          <p:nvPr/>
        </p:nvSpPr>
        <p:spPr>
          <a:xfrm>
            <a:off x="5391911" y="3931793"/>
            <a:ext cx="1758697"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b="1" dirty="0">
                <a:effectLst/>
                <a:latin typeface="Biome" panose="020B0502040204020203" pitchFamily="34" charset="0"/>
                <a:ea typeface="Aptos" panose="020B0004020202020204" pitchFamily="34" charset="0"/>
                <a:cs typeface="Biome" panose="020B0502040204020203" pitchFamily="34" charset="0"/>
              </a:rPr>
              <a:t>conductor</a:t>
            </a:r>
          </a:p>
        </p:txBody>
      </p:sp>
      <p:sp>
        <p:nvSpPr>
          <p:cNvPr id="16" name="Rectangle 15">
            <a:extLst>
              <a:ext uri="{FF2B5EF4-FFF2-40B4-BE49-F238E27FC236}">
                <a16:creationId xmlns:a16="http://schemas.microsoft.com/office/drawing/2014/main" id="{41EE262D-1FA3-5004-5AAF-E98FD5CE6263}"/>
              </a:ext>
            </a:extLst>
          </p:cNvPr>
          <p:cNvSpPr/>
          <p:nvPr/>
        </p:nvSpPr>
        <p:spPr>
          <a:xfrm>
            <a:off x="8129016" y="3915901"/>
            <a:ext cx="2176272"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s-GT" b="1" dirty="0">
                <a:latin typeface="Biome" panose="020B0502040204020203" pitchFamily="34" charset="0"/>
                <a:ea typeface="Aptos" panose="020B0004020202020204" pitchFamily="34" charset="0"/>
                <a:cs typeface="Biome" panose="020B0502040204020203" pitchFamily="34" charset="0"/>
              </a:rPr>
              <a:t>buenas tardes</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17" name="Rectangle 16">
            <a:extLst>
              <a:ext uri="{FF2B5EF4-FFF2-40B4-BE49-F238E27FC236}">
                <a16:creationId xmlns:a16="http://schemas.microsoft.com/office/drawing/2014/main" id="{96F029A7-3B65-72D3-F0CA-2878E610A783}"/>
              </a:ext>
            </a:extLst>
          </p:cNvPr>
          <p:cNvSpPr/>
          <p:nvPr/>
        </p:nvSpPr>
        <p:spPr>
          <a:xfrm>
            <a:off x="7415785" y="4760040"/>
            <a:ext cx="1756600"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b="1" dirty="0" err="1">
                <a:effectLst/>
                <a:latin typeface="Biome" panose="020B0502040204020203" pitchFamily="34" charset="0"/>
                <a:ea typeface="Aptos" panose="020B0004020202020204" pitchFamily="34" charset="0"/>
                <a:cs typeface="Biome" panose="020B0502040204020203" pitchFamily="34" charset="0"/>
              </a:rPr>
              <a:t>pasajeros</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Tree>
    <p:extLst>
      <p:ext uri="{BB962C8B-B14F-4D97-AF65-F5344CB8AC3E}">
        <p14:creationId xmlns:p14="http://schemas.microsoft.com/office/powerpoint/2010/main" val="3819814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BD25-F195-7E5C-611C-8991C88E2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C9A3C-B4DB-ABB4-6A3E-F8112CFB34AE}"/>
              </a:ext>
            </a:extLst>
          </p:cNvPr>
          <p:cNvSpPr>
            <a:spLocks noGrp="1"/>
          </p:cNvSpPr>
          <p:nvPr>
            <p:ph type="title"/>
          </p:nvPr>
        </p:nvSpPr>
        <p:spPr>
          <a:xfrm>
            <a:off x="1027431" y="489746"/>
            <a:ext cx="3547533" cy="1618396"/>
          </a:xfrm>
        </p:spPr>
        <p:txBody>
          <a:bodyPr/>
          <a:lstStyle/>
          <a:p>
            <a:pPr algn="ctr"/>
            <a:r>
              <a:rPr lang="es-GT" sz="3600" dirty="0"/>
              <a:t>WHOLE CLASS ACTIVITY! </a:t>
            </a:r>
            <a:br>
              <a:rPr lang="es-GT" sz="3600" dirty="0"/>
            </a:br>
            <a:endParaRPr lang="en-US" dirty="0"/>
          </a:p>
        </p:txBody>
      </p:sp>
      <p:sp>
        <p:nvSpPr>
          <p:cNvPr id="4" name="Text Placeholder 3">
            <a:extLst>
              <a:ext uri="{FF2B5EF4-FFF2-40B4-BE49-F238E27FC236}">
                <a16:creationId xmlns:a16="http://schemas.microsoft.com/office/drawing/2014/main" id="{60D638A3-EF07-8249-5EF7-CA212EC2359C}"/>
              </a:ext>
            </a:extLst>
          </p:cNvPr>
          <p:cNvSpPr>
            <a:spLocks noGrp="1"/>
          </p:cNvSpPr>
          <p:nvPr>
            <p:ph type="body" sz="half" idx="2"/>
          </p:nvPr>
        </p:nvSpPr>
        <p:spPr>
          <a:xfrm>
            <a:off x="5204884" y="364912"/>
            <a:ext cx="6700604" cy="3600311"/>
          </a:xfrm>
        </p:spPr>
        <p:txBody>
          <a:bodyPr/>
          <a:lstStyle/>
          <a:p>
            <a:r>
              <a:rPr lang="es-GT" sz="3200" dirty="0">
                <a:latin typeface="Aptos" panose="020B0004020202020204" pitchFamily="34" charset="0"/>
                <a:cs typeface="Arial" panose="020B0604020202020204" pitchFamily="34" charset="0"/>
              </a:rPr>
              <a:t>Empareja las palabras.</a:t>
            </a:r>
          </a:p>
          <a:p>
            <a:r>
              <a:rPr lang="es-GT" dirty="0">
                <a:latin typeface="Aptos" panose="020B0004020202020204" pitchFamily="34" charset="0"/>
                <a:cs typeface="Arial" panose="020B0604020202020204" pitchFamily="34" charset="0"/>
              </a:rPr>
              <a:t>Match </a:t>
            </a:r>
            <a:r>
              <a:rPr lang="es-GT" dirty="0" err="1">
                <a:latin typeface="Aptos" panose="020B0004020202020204" pitchFamily="34" charset="0"/>
                <a:cs typeface="Arial" panose="020B0604020202020204" pitchFamily="34" charset="0"/>
              </a:rPr>
              <a:t>the</a:t>
            </a:r>
            <a:r>
              <a:rPr lang="es-GT" dirty="0">
                <a:latin typeface="Aptos" panose="020B0004020202020204" pitchFamily="34" charset="0"/>
                <a:cs typeface="Arial" panose="020B0604020202020204" pitchFamily="34" charset="0"/>
              </a:rPr>
              <a:t> </a:t>
            </a:r>
            <a:r>
              <a:rPr lang="es-GT" dirty="0" err="1">
                <a:latin typeface="Aptos" panose="020B0004020202020204" pitchFamily="34" charset="0"/>
                <a:cs typeface="Arial" panose="020B0604020202020204" pitchFamily="34" charset="0"/>
              </a:rPr>
              <a:t>words</a:t>
            </a:r>
            <a:r>
              <a:rPr lang="es-GT" dirty="0">
                <a:latin typeface="Aptos" panose="020B0004020202020204" pitchFamily="34" charset="0"/>
                <a:cs typeface="Arial" panose="020B0604020202020204" pitchFamily="34" charset="0"/>
              </a:rPr>
              <a:t>. </a:t>
            </a:r>
          </a:p>
          <a:p>
            <a:endParaRPr lang="es-GT" dirty="0"/>
          </a:p>
          <a:p>
            <a:endParaRPr lang="es-GT" dirty="0"/>
          </a:p>
          <a:p>
            <a:endParaRPr lang="es-GT" dirty="0"/>
          </a:p>
          <a:p>
            <a:endParaRPr lang="es-GT" dirty="0"/>
          </a:p>
          <a:p>
            <a:endParaRPr lang="en-US" dirty="0"/>
          </a:p>
        </p:txBody>
      </p:sp>
      <p:pic>
        <p:nvPicPr>
          <p:cNvPr id="12290" name="Picture 2" descr="Personajes pensativos Personajes de tormenta de ideas">
            <a:extLst>
              <a:ext uri="{FF2B5EF4-FFF2-40B4-BE49-F238E27FC236}">
                <a16:creationId xmlns:a16="http://schemas.microsoft.com/office/drawing/2014/main" id="{C4FD4803-84A0-35FB-963E-78C75C266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894" y="2548171"/>
            <a:ext cx="8017002" cy="332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26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B7652D-13C1-7C6E-3730-AB348149D897}"/>
              </a:ext>
            </a:extLst>
          </p:cNvPr>
          <p:cNvSpPr txBox="1"/>
          <p:nvPr/>
        </p:nvSpPr>
        <p:spPr>
          <a:xfrm>
            <a:off x="1647825" y="536295"/>
            <a:ext cx="10791825" cy="5652060"/>
          </a:xfrm>
          <a:prstGeom prst="rect">
            <a:avLst/>
          </a:prstGeom>
          <a:noFill/>
        </p:spPr>
        <p:txBody>
          <a:bodyPr wrap="square">
            <a:spAutoFit/>
          </a:bodyPr>
          <a:lstStyle/>
          <a:p>
            <a:pPr marL="342900" marR="0" lvl="0" indent="-342900">
              <a:lnSpc>
                <a:spcPct val="200000"/>
              </a:lnSpc>
              <a:spcAft>
                <a:spcPts val="800"/>
              </a:spcAft>
              <a:buFont typeface="+mj-lt"/>
              <a:buAutoNum type="arabicPeriod"/>
            </a:pP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gire</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map</a:t>
            </a:r>
          </a:p>
          <a:p>
            <a:pPr marL="342900" marR="0" lvl="0" indent="-342900">
              <a:lnSpc>
                <a:spcPct val="200000"/>
              </a:lnSpc>
              <a:spcAft>
                <a:spcPts val="800"/>
              </a:spcAft>
              <a:buFont typeface="+mj-lt"/>
              <a:buAutoNum type="arabicPeriod"/>
            </a:pP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la fila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b.</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airplane</a:t>
            </a:r>
          </a:p>
          <a:p>
            <a:pPr marL="342900" marR="0" lvl="0" indent="-342900">
              <a:lnSpc>
                <a:spcPct val="200000"/>
              </a:lnSpc>
              <a:spcAft>
                <a:spcPts val="800"/>
              </a:spcAft>
              <a:buFont typeface="+mj-lt"/>
              <a:buAutoNum type="arabicPeriod"/>
            </a:pP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el</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mapa</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seat</a:t>
            </a:r>
          </a:p>
          <a:p>
            <a:pPr marL="342900" marR="0" lvl="0" indent="-342900">
              <a:lnSpc>
                <a:spcPct val="200000"/>
              </a:lnSpc>
              <a:spcAft>
                <a:spcPts val="800"/>
              </a:spcAft>
              <a:buFont typeface="+mj-lt"/>
              <a:buAutoNum type="arabicPeriod"/>
            </a:pP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el</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asiento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d.</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turn around</a:t>
            </a:r>
          </a:p>
          <a:p>
            <a:pPr marL="342900" marR="0" lvl="0" indent="-342900">
              <a:lnSpc>
                <a:spcPct val="200000"/>
              </a:lnSpc>
              <a:spcAft>
                <a:spcPts val="800"/>
              </a:spcAft>
              <a:buFont typeface="+mj-lt"/>
              <a:buAutoNum type="arabicPeriod"/>
            </a:pP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el</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avión</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line</a:t>
            </a:r>
          </a:p>
          <a:p>
            <a:pPr marL="342900" marR="0" lvl="0" indent="-342900">
              <a:lnSpc>
                <a:spcPct val="200000"/>
              </a:lnSpc>
              <a:spcAft>
                <a:spcPts val="800"/>
              </a:spcAft>
              <a:buFont typeface="+mj-lt"/>
              <a:buAutoNum type="arabicPeriod"/>
            </a:pP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la ciudad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f.</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ticket</a:t>
            </a:r>
          </a:p>
          <a:p>
            <a:pPr marL="342900" marR="0" lvl="0" indent="-342900">
              <a:lnSpc>
                <a:spcPct val="200000"/>
              </a:lnSpc>
              <a:spcAft>
                <a:spcPts val="800"/>
              </a:spcAft>
              <a:buFont typeface="+mj-lt"/>
              <a:buAutoNum type="arabicPeriod"/>
            </a:pP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el</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boleto</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g.</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city</a:t>
            </a:r>
          </a:p>
          <a:p>
            <a:pPr marL="342900" marR="0" lvl="0" indent="-342900">
              <a:lnSpc>
                <a:spcPct val="200000"/>
              </a:lnSpc>
              <a:spcAft>
                <a:spcPts val="800"/>
              </a:spcAft>
              <a:buFont typeface="+mj-lt"/>
              <a:buAutoNum type="arabicPeriod"/>
            </a:pP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las </a:t>
            </a: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monedas</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h. </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coins</a:t>
            </a:r>
          </a:p>
        </p:txBody>
      </p:sp>
      <p:cxnSp>
        <p:nvCxnSpPr>
          <p:cNvPr id="5" name="Straight Connector 4">
            <a:extLst>
              <a:ext uri="{FF2B5EF4-FFF2-40B4-BE49-F238E27FC236}">
                <a16:creationId xmlns:a16="http://schemas.microsoft.com/office/drawing/2014/main" id="{07876A5F-850A-47D2-6D0C-C224B8AB9082}"/>
              </a:ext>
            </a:extLst>
          </p:cNvPr>
          <p:cNvCxnSpPr>
            <a:cxnSpLocks/>
          </p:cNvCxnSpPr>
          <p:nvPr/>
        </p:nvCxnSpPr>
        <p:spPr>
          <a:xfrm>
            <a:off x="2486025" y="1009650"/>
            <a:ext cx="6553200" cy="21145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ADE2FB-3999-E014-AD46-6E97804158C3}"/>
              </a:ext>
            </a:extLst>
          </p:cNvPr>
          <p:cNvCxnSpPr>
            <a:cxnSpLocks/>
          </p:cNvCxnSpPr>
          <p:nvPr/>
        </p:nvCxnSpPr>
        <p:spPr>
          <a:xfrm>
            <a:off x="2686050" y="1724025"/>
            <a:ext cx="6353175" cy="215596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891713-D296-38F3-8E51-2B42976ECB33}"/>
              </a:ext>
            </a:extLst>
          </p:cNvPr>
          <p:cNvCxnSpPr>
            <a:cxnSpLocks/>
          </p:cNvCxnSpPr>
          <p:nvPr/>
        </p:nvCxnSpPr>
        <p:spPr>
          <a:xfrm flipV="1">
            <a:off x="3009900" y="1009650"/>
            <a:ext cx="6029325" cy="1435170"/>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049554-3B26-0A50-4115-D6785B20C00C}"/>
              </a:ext>
            </a:extLst>
          </p:cNvPr>
          <p:cNvCxnSpPr>
            <a:cxnSpLocks/>
          </p:cNvCxnSpPr>
          <p:nvPr/>
        </p:nvCxnSpPr>
        <p:spPr>
          <a:xfrm flipV="1">
            <a:off x="3171825" y="2444820"/>
            <a:ext cx="5867400" cy="67938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496645-6B80-D5CD-D733-E909FDBEF8EF}"/>
              </a:ext>
            </a:extLst>
          </p:cNvPr>
          <p:cNvCxnSpPr>
            <a:cxnSpLocks/>
          </p:cNvCxnSpPr>
          <p:nvPr/>
        </p:nvCxnSpPr>
        <p:spPr>
          <a:xfrm flipV="1">
            <a:off x="2933700" y="1689030"/>
            <a:ext cx="6105525" cy="2149545"/>
          </a:xfrm>
          <a:prstGeom prst="line">
            <a:avLst/>
          </a:prstGeom>
          <a:ln w="76200">
            <a:solidFill>
              <a:srgbClr val="F622F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E39D45-63D8-9EA8-6E9B-D41FD0AABE80}"/>
              </a:ext>
            </a:extLst>
          </p:cNvPr>
          <p:cNvCxnSpPr>
            <a:cxnSpLocks/>
          </p:cNvCxnSpPr>
          <p:nvPr/>
        </p:nvCxnSpPr>
        <p:spPr>
          <a:xfrm>
            <a:off x="3105150" y="4517955"/>
            <a:ext cx="5934075" cy="71127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3CAF66-4454-1187-D40E-F4EF5096F070}"/>
              </a:ext>
            </a:extLst>
          </p:cNvPr>
          <p:cNvCxnSpPr>
            <a:cxnSpLocks/>
          </p:cNvCxnSpPr>
          <p:nvPr/>
        </p:nvCxnSpPr>
        <p:spPr>
          <a:xfrm flipV="1">
            <a:off x="3009900" y="4517955"/>
            <a:ext cx="6029325" cy="7779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264C639-8D4A-3EDF-C512-6D3C3E38634B}"/>
              </a:ext>
            </a:extLst>
          </p:cNvPr>
          <p:cNvCxnSpPr>
            <a:cxnSpLocks/>
          </p:cNvCxnSpPr>
          <p:nvPr/>
        </p:nvCxnSpPr>
        <p:spPr>
          <a:xfrm>
            <a:off x="3524250" y="5933865"/>
            <a:ext cx="5514975"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2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3EE88-4C67-AF5B-7BB7-4ACC7BEEC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281AC-84D9-245A-7081-A6B4679A9171}"/>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59CC8466-1A52-2E17-46BD-D296AA4BAA79}"/>
              </a:ext>
            </a:extLst>
          </p:cNvPr>
          <p:cNvSpPr>
            <a:spLocks noGrp="1"/>
          </p:cNvSpPr>
          <p:nvPr>
            <p:ph type="body" sz="quarter" idx="16"/>
          </p:nvPr>
        </p:nvSpPr>
        <p:spPr>
          <a:xfrm>
            <a:off x="6213150" y="4119562"/>
            <a:ext cx="4880300" cy="2295525"/>
          </a:xfrm>
        </p:spPr>
        <p:txBody>
          <a:bodyPr/>
          <a:lstStyle/>
          <a:p>
            <a:pPr algn="ctr"/>
            <a:r>
              <a:rPr lang="es-GT" b="1" dirty="0" err="1"/>
              <a:t>Let’s</a:t>
            </a:r>
            <a:r>
              <a:rPr lang="es-GT" b="1" dirty="0"/>
              <a:t> </a:t>
            </a:r>
            <a:r>
              <a:rPr lang="es-GT" b="1" dirty="0" err="1"/>
              <a:t>go</a:t>
            </a:r>
            <a:r>
              <a:rPr lang="es-GT" b="1" dirty="0"/>
              <a:t> </a:t>
            </a:r>
            <a:r>
              <a:rPr lang="es-GT" b="1" dirty="0" err="1"/>
              <a:t>over</a:t>
            </a:r>
            <a:r>
              <a:rPr lang="es-GT" b="1" dirty="0"/>
              <a:t> </a:t>
            </a:r>
            <a:r>
              <a:rPr lang="es-GT" b="1" dirty="0" err="1"/>
              <a:t>the</a:t>
            </a:r>
            <a:r>
              <a:rPr lang="es-GT" b="1" dirty="0"/>
              <a:t> </a:t>
            </a:r>
            <a:r>
              <a:rPr lang="es-GT" b="1" dirty="0" err="1"/>
              <a:t>group</a:t>
            </a:r>
            <a:r>
              <a:rPr lang="es-GT" b="1" dirty="0"/>
              <a:t> </a:t>
            </a:r>
            <a:r>
              <a:rPr lang="es-GT" b="1" dirty="0" err="1"/>
              <a:t>conversation</a:t>
            </a:r>
            <a:r>
              <a:rPr lang="es-GT" b="1" dirty="0"/>
              <a:t> </a:t>
            </a:r>
            <a:r>
              <a:rPr lang="es-GT" b="1" dirty="0" err="1"/>
              <a:t>before</a:t>
            </a:r>
            <a:r>
              <a:rPr lang="es-GT" b="1" dirty="0"/>
              <a:t> </a:t>
            </a:r>
            <a:r>
              <a:rPr lang="es-GT" b="1" dirty="0" err="1"/>
              <a:t>we</a:t>
            </a:r>
            <a:r>
              <a:rPr lang="es-GT" b="1" dirty="0"/>
              <a:t> </a:t>
            </a:r>
            <a:r>
              <a:rPr lang="es-GT" b="1" dirty="0" err="1"/>
              <a:t>split</a:t>
            </a:r>
            <a:r>
              <a:rPr lang="es-GT" b="1" dirty="0"/>
              <a:t> </a:t>
            </a:r>
            <a:r>
              <a:rPr lang="es-GT" b="1" dirty="0" err="1"/>
              <a:t>into</a:t>
            </a:r>
            <a:r>
              <a:rPr lang="es-GT" b="1" dirty="0"/>
              <a:t> </a:t>
            </a:r>
            <a:r>
              <a:rPr lang="es-GT" b="1" dirty="0" err="1"/>
              <a:t>breakout</a:t>
            </a:r>
            <a:r>
              <a:rPr lang="es-GT" b="1" dirty="0"/>
              <a:t> </a:t>
            </a:r>
            <a:r>
              <a:rPr lang="es-GT" b="1" dirty="0" err="1"/>
              <a:t>rooms</a:t>
            </a:r>
            <a:r>
              <a:rPr lang="es-GT" b="1" dirty="0"/>
              <a:t>!</a:t>
            </a:r>
            <a:endParaRPr lang="en-US" b="1" dirty="0"/>
          </a:p>
        </p:txBody>
      </p:sp>
      <p:pic>
        <p:nvPicPr>
          <p:cNvPr id="11266" name="Picture 2" descr="Amigos videollamadas en la computadora portátil">
            <a:extLst>
              <a:ext uri="{FF2B5EF4-FFF2-40B4-BE49-F238E27FC236}">
                <a16:creationId xmlns:a16="http://schemas.microsoft.com/office/drawing/2014/main" id="{49525307-9D6B-5BD4-A5C4-7FA0B57EF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16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6CD294-18BD-744B-4DF3-6D569E0200B9}"/>
              </a:ext>
            </a:extLst>
          </p:cNvPr>
          <p:cNvPicPr>
            <a:picLocks noChangeAspect="1"/>
          </p:cNvPicPr>
          <p:nvPr/>
        </p:nvPicPr>
        <p:blipFill>
          <a:blip r:embed="rId2"/>
          <a:stretch>
            <a:fillRect/>
          </a:stretch>
        </p:blipFill>
        <p:spPr>
          <a:xfrm>
            <a:off x="2031284" y="962477"/>
            <a:ext cx="8440328" cy="4439270"/>
          </a:xfrm>
          <a:prstGeom prst="rect">
            <a:avLst/>
          </a:prstGeom>
        </p:spPr>
      </p:pic>
    </p:spTree>
    <p:extLst>
      <p:ext uri="{BB962C8B-B14F-4D97-AF65-F5344CB8AC3E}">
        <p14:creationId xmlns:p14="http://schemas.microsoft.com/office/powerpoint/2010/main" val="34292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6806A-40B0-01E1-3346-3135C0D8B517}"/>
              </a:ext>
            </a:extLst>
          </p:cNvPr>
          <p:cNvPicPr>
            <a:picLocks noChangeAspect="1"/>
          </p:cNvPicPr>
          <p:nvPr/>
        </p:nvPicPr>
        <p:blipFill>
          <a:blip r:embed="rId2"/>
          <a:stretch>
            <a:fillRect/>
          </a:stretch>
        </p:blipFill>
        <p:spPr>
          <a:xfrm>
            <a:off x="2208874" y="0"/>
            <a:ext cx="7774251" cy="6858000"/>
          </a:xfrm>
          <a:prstGeom prst="rect">
            <a:avLst/>
          </a:prstGeom>
        </p:spPr>
      </p:pic>
    </p:spTree>
    <p:extLst>
      <p:ext uri="{BB962C8B-B14F-4D97-AF65-F5344CB8AC3E}">
        <p14:creationId xmlns:p14="http://schemas.microsoft.com/office/powerpoint/2010/main" val="1396391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39CCB-32CF-B4A3-6580-A8F6BC02896D}"/>
              </a:ext>
            </a:extLst>
          </p:cNvPr>
          <p:cNvSpPr/>
          <p:nvPr/>
        </p:nvSpPr>
        <p:spPr>
          <a:xfrm>
            <a:off x="7579796" y="2785125"/>
            <a:ext cx="2023567" cy="923330"/>
          </a:xfrm>
          <a:prstGeom prst="rect">
            <a:avLst/>
          </a:prstGeom>
          <a:noFill/>
        </p:spPr>
        <p:txBody>
          <a:bodyPr wrap="none" lIns="91440" tIns="45720" rIns="91440" bIns="45720">
            <a:prstTxWarp prst="textArchUp">
              <a:avLst/>
            </a:prstTxWarp>
            <a:spAutoFit/>
          </a:bodyPr>
          <a:lstStyle/>
          <a:p>
            <a:pPr algn="ctr"/>
            <a:r>
              <a:rPr lang="en-US" sz="5400" b="1" cap="none" spc="0" dirty="0" err="1">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adiós</a:t>
            </a:r>
            <a:endParaRPr lang="en-US" sz="54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3" name="Rectangle 2">
            <a:extLst>
              <a:ext uri="{FF2B5EF4-FFF2-40B4-BE49-F238E27FC236}">
                <a16:creationId xmlns:a16="http://schemas.microsoft.com/office/drawing/2014/main" id="{9967BC24-FE79-4833-19C6-FE37310EC918}"/>
              </a:ext>
            </a:extLst>
          </p:cNvPr>
          <p:cNvSpPr/>
          <p:nvPr/>
        </p:nvSpPr>
        <p:spPr>
          <a:xfrm>
            <a:off x="3138296" y="5774395"/>
            <a:ext cx="6575518" cy="923330"/>
          </a:xfrm>
          <a:prstGeom prst="rect">
            <a:avLst/>
          </a:prstGeom>
          <a:noFill/>
        </p:spPr>
        <p:txBody>
          <a:bodyPr wrap="none" lIns="91440" tIns="45720" rIns="91440" bIns="45720">
            <a:prstTxWarp prst="textInflate">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próxima</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ctangle 3">
            <a:extLst>
              <a:ext uri="{FF2B5EF4-FFF2-40B4-BE49-F238E27FC236}">
                <a16:creationId xmlns:a16="http://schemas.microsoft.com/office/drawing/2014/main" id="{600CF811-63D6-A8A9-4071-CAC96E2E60D2}"/>
              </a:ext>
            </a:extLst>
          </p:cNvPr>
          <p:cNvSpPr/>
          <p:nvPr/>
        </p:nvSpPr>
        <p:spPr>
          <a:xfrm>
            <a:off x="6834443" y="472586"/>
            <a:ext cx="5357557" cy="923330"/>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5400" b="1" dirty="0">
                <a:ln/>
                <a:solidFill>
                  <a:schemeClr val="accent4"/>
                </a:solidFill>
              </a:rPr>
              <a:t>¡Hasta la vista! </a:t>
            </a:r>
            <a:endParaRPr lang="en-US" sz="5400" b="1" cap="none" spc="0" dirty="0">
              <a:ln/>
              <a:solidFill>
                <a:schemeClr val="accent4"/>
              </a:solidFill>
              <a:effectLst/>
            </a:endParaRPr>
          </a:p>
        </p:txBody>
      </p:sp>
      <p:sp>
        <p:nvSpPr>
          <p:cNvPr id="5" name="Rectangle 4">
            <a:extLst>
              <a:ext uri="{FF2B5EF4-FFF2-40B4-BE49-F238E27FC236}">
                <a16:creationId xmlns:a16="http://schemas.microsoft.com/office/drawing/2014/main" id="{5BE665E9-32FB-BBE6-D5F1-C96A498A456C}"/>
              </a:ext>
            </a:extLst>
          </p:cNvPr>
          <p:cNvSpPr/>
          <p:nvPr/>
        </p:nvSpPr>
        <p:spPr>
          <a:xfrm>
            <a:off x="-160964" y="621940"/>
            <a:ext cx="4854214" cy="923330"/>
          </a:xfrm>
          <a:prstGeom prst="rect">
            <a:avLst/>
          </a:prstGeom>
          <a:noFill/>
        </p:spPr>
        <p:txBody>
          <a:bodyPr wrap="none" lIns="91440" tIns="45720" rIns="91440" bIns="45720">
            <a:spAutoFit/>
            <a:scene3d>
              <a:camera prst="perspectiveContrastingRightFacing"/>
              <a:lightRig rig="threePt" dir="t"/>
            </a:scene3d>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¡Hasta pronto!</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a:extLst>
              <a:ext uri="{FF2B5EF4-FFF2-40B4-BE49-F238E27FC236}">
                <a16:creationId xmlns:a16="http://schemas.microsoft.com/office/drawing/2014/main" id="{58C8C146-303B-9DB5-F073-D3DD69CB8FCA}"/>
              </a:ext>
            </a:extLst>
          </p:cNvPr>
          <p:cNvSpPr/>
          <p:nvPr/>
        </p:nvSpPr>
        <p:spPr>
          <a:xfrm>
            <a:off x="7585283" y="4209122"/>
            <a:ext cx="4257063" cy="923330"/>
          </a:xfrm>
          <a:prstGeom prst="rect">
            <a:avLst/>
          </a:prstGeom>
          <a:noFill/>
        </p:spPr>
        <p:txBody>
          <a:bodyPr wrap="none" lIns="91440" tIns="45720" rIns="91440" bIns="45720">
            <a:prstTxWarp prst="textDoubleWave1">
              <a:avLst/>
            </a:prstTxWarp>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¡Nos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vemos</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7" name="Rectangle 6">
            <a:extLst>
              <a:ext uri="{FF2B5EF4-FFF2-40B4-BE49-F238E27FC236}">
                <a16:creationId xmlns:a16="http://schemas.microsoft.com/office/drawing/2014/main" id="{2F686DC8-8369-C7B6-8EA1-442A69AE79B5}"/>
              </a:ext>
            </a:extLst>
          </p:cNvPr>
          <p:cNvSpPr/>
          <p:nvPr/>
        </p:nvSpPr>
        <p:spPr>
          <a:xfrm>
            <a:off x="95413" y="4472866"/>
            <a:ext cx="6266331" cy="923330"/>
          </a:xfrm>
          <a:prstGeom prst="rect">
            <a:avLst/>
          </a:prstGeom>
          <a:noFill/>
        </p:spPr>
        <p:txBody>
          <a:bodyPr wrap="none" lIns="91440" tIns="45720" rIns="91440" bIns="45720">
            <a:spAutoFit/>
            <a:scene3d>
              <a:camera prst="isometricOffAxis2Left"/>
              <a:lightRig rig="threePt" dir="t"/>
            </a:scene3d>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¡Que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vaya</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bien!</a:t>
            </a:r>
          </a:p>
        </p:txBody>
      </p:sp>
      <p:sp>
        <p:nvSpPr>
          <p:cNvPr id="8" name="Rectangle 7">
            <a:extLst>
              <a:ext uri="{FF2B5EF4-FFF2-40B4-BE49-F238E27FC236}">
                <a16:creationId xmlns:a16="http://schemas.microsoft.com/office/drawing/2014/main" id="{B724DA20-A5D8-034C-749C-52EE67AEE58D}"/>
              </a:ext>
            </a:extLst>
          </p:cNvPr>
          <p:cNvSpPr/>
          <p:nvPr/>
        </p:nvSpPr>
        <p:spPr>
          <a:xfrm>
            <a:off x="4244844" y="671184"/>
            <a:ext cx="3334952" cy="923330"/>
          </a:xfrm>
          <a:prstGeom prst="rect">
            <a:avLst/>
          </a:prstGeom>
          <a:noFill/>
        </p:spPr>
        <p:txBody>
          <a:bodyPr wrap="none" lIns="91440" tIns="45720" rIns="91440" bIns="45720">
            <a:prstTxWarp prst="textStop">
              <a:avLst/>
            </a:prstTxWarp>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Cuídate</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pic>
        <p:nvPicPr>
          <p:cNvPr id="17410" name="Picture 2" descr="Dibujado a mano gente de diseño plano agitando ilustración">
            <a:extLst>
              <a:ext uri="{FF2B5EF4-FFF2-40B4-BE49-F238E27FC236}">
                <a16:creationId xmlns:a16="http://schemas.microsoft.com/office/drawing/2014/main" id="{09995A2E-9D4F-0B44-0A45-CEE4F85B9EC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2" b="98770" l="2162" r="96486">
                        <a14:foregroundMark x1="24730" y1="22847" x2="30270" y2="22671"/>
                        <a14:foregroundMark x1="9324" y1="48682" x2="6622" y2="35852"/>
                        <a14:foregroundMark x1="6622" y1="35852" x2="6216" y2="35325"/>
                        <a14:foregroundMark x1="22297" y1="94200" x2="24730" y2="91564"/>
                        <a14:foregroundMark x1="40000" y1="97188" x2="36216" y2="97012"/>
                        <a14:foregroundMark x1="21622" y1="98770" x2="26486" y2="98418"/>
                        <a14:foregroundMark x1="91216" y1="53076" x2="92568" y2="36380"/>
                        <a14:foregroundMark x1="13649" y1="39367" x2="22973" y2="27065"/>
                        <a14:foregroundMark x1="22568" y1="23199" x2="27703" y2="17575"/>
                        <a14:foregroundMark x1="36486" y1="10545" x2="53108" y2="8787"/>
                        <a14:foregroundMark x1="53108" y1="8787" x2="56216" y2="9139"/>
                        <a14:foregroundMark x1="56486" y1="68190" x2="51622" y2="54657"/>
                        <a14:foregroundMark x1="51622" y1="54657" x2="51622" y2="54657"/>
                        <a14:foregroundMark x1="50405" y1="53954" x2="59189" y2="66960"/>
                        <a14:foregroundMark x1="59189" y1="66960" x2="55405" y2="76801"/>
                        <a14:foregroundMark x1="55405" y1="76801" x2="55270" y2="76450"/>
                        <a14:foregroundMark x1="50135" y1="74165" x2="53784" y2="52900"/>
                        <a14:foregroundMark x1="74595" y1="36907" x2="79189" y2="36380"/>
                        <a14:foregroundMark x1="82027" y1="29174" x2="79730" y2="26889"/>
                        <a14:foregroundMark x1="86622" y1="59402" x2="86216" y2="53076"/>
                        <a14:foregroundMark x1="85541" y1="65026" x2="86216" y2="60808"/>
                        <a14:foregroundMark x1="2297" y1="41652" x2="2297" y2="41652"/>
                        <a14:foregroundMark x1="96486" y1="32162" x2="96486" y2="32162"/>
                      </a14:backgroundRemoval>
                    </a14:imgEffect>
                  </a14:imgLayer>
                </a14:imgProps>
              </a:ext>
              <a:ext uri="{28A0092B-C50C-407E-A947-70E740481C1C}">
                <a14:useLocalDpi xmlns:a14="http://schemas.microsoft.com/office/drawing/2010/main" val="0"/>
              </a:ext>
            </a:extLst>
          </a:blip>
          <a:srcRect/>
          <a:stretch>
            <a:fillRect/>
          </a:stretch>
        </p:blipFill>
        <p:spPr bwMode="auto">
          <a:xfrm>
            <a:off x="3037511" y="1445160"/>
            <a:ext cx="4257063" cy="327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8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D5D-C4C9-FD99-375F-D1094779F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C7DE-9EF7-D893-58C0-94F49BB2CD24}"/>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882B2AE9-45AA-20F5-4D9C-974D7D21FC2E}"/>
              </a:ext>
            </a:extLst>
          </p:cNvPr>
          <p:cNvSpPr>
            <a:spLocks noGrp="1"/>
          </p:cNvSpPr>
          <p:nvPr>
            <p:ph idx="1"/>
          </p:nvPr>
        </p:nvSpPr>
        <p:spPr>
          <a:xfrm>
            <a:off x="5223298" y="255588"/>
            <a:ext cx="6252633" cy="5414963"/>
          </a:xfrm>
        </p:spPr>
        <p:txBody>
          <a:bodyPr>
            <a:normAutofit/>
          </a:bodyPr>
          <a:lstStyle/>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Me llamo_____.</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My</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name</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is</a:t>
            </a:r>
            <a:r>
              <a:rPr lang="es-MX" sz="1200" b="1" i="1" dirty="0">
                <a:effectLst/>
                <a:latin typeface="Aptos" panose="020B0004020202020204" pitchFamily="34" charset="0"/>
                <a:ea typeface="Aptos" panose="020B0004020202020204" pitchFamily="34" charset="0"/>
                <a:cs typeface="Times New Roman" panose="02020603050405020304" pitchFamily="18" charset="0"/>
              </a:rPr>
              <a:t>_________.</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GT" sz="4000" b="1" i="1" dirty="0">
                <a:effectLst/>
                <a:latin typeface="Aptos" panose="020B0004020202020204" pitchFamily="34" charset="0"/>
                <a:ea typeface="Aptos" panose="020B0004020202020204" pitchFamily="34" charset="0"/>
                <a:cs typeface="Times New Roman" panose="02020603050405020304" pitchFamily="18" charset="0"/>
              </a:rPr>
              <a:t>Estoy en esta clase porque_____. </a:t>
            </a:r>
            <a:r>
              <a:rPr lang="es-GT" sz="1200" b="1" i="1" dirty="0">
                <a:latin typeface="Aptos" panose="020B0004020202020204" pitchFamily="34" charset="0"/>
                <a:ea typeface="Aptos" panose="020B0004020202020204" pitchFamily="34" charset="0"/>
                <a:cs typeface="Times New Roman" panose="02020603050405020304" pitchFamily="18" charset="0"/>
              </a:rPr>
              <a:t>I </a:t>
            </a:r>
            <a:r>
              <a:rPr lang="es-GT" sz="1200" b="1" i="1" dirty="0" err="1">
                <a:latin typeface="Aptos" panose="020B0004020202020204" pitchFamily="34" charset="0"/>
                <a:ea typeface="Aptos" panose="020B0004020202020204" pitchFamily="34" charset="0"/>
                <a:cs typeface="Times New Roman" panose="02020603050405020304" pitchFamily="18" charset="0"/>
              </a:rPr>
              <a:t>joined</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this</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class</a:t>
            </a:r>
            <a:r>
              <a:rPr lang="es-GT" sz="1200" b="1" i="1" dirty="0">
                <a:latin typeface="Aptos" panose="020B0004020202020204" pitchFamily="34" charset="0"/>
                <a:ea typeface="Aptos" panose="020B0004020202020204" pitchFamily="34" charset="0"/>
                <a:cs typeface="Times New Roman" panose="02020603050405020304" pitchFamily="18" charset="0"/>
              </a:rPr>
              <a:t> </a:t>
            </a:r>
            <a:r>
              <a:rPr lang="es-GT" sz="1200" b="1" i="1" dirty="0" err="1">
                <a:latin typeface="Aptos" panose="020B0004020202020204" pitchFamily="34" charset="0"/>
                <a:ea typeface="Aptos" panose="020B0004020202020204" pitchFamily="34" charset="0"/>
                <a:cs typeface="Times New Roman" panose="02020603050405020304" pitchFamily="18" charset="0"/>
              </a:rPr>
              <a:t>because</a:t>
            </a:r>
            <a:r>
              <a:rPr lang="es-GT" sz="1200" b="1" i="1" dirty="0">
                <a:latin typeface="Aptos" panose="020B0004020202020204" pitchFamily="34" charset="0"/>
                <a:ea typeface="Aptos" panose="020B0004020202020204" pitchFamily="34" charset="0"/>
                <a:cs typeface="Times New Roman" panose="02020603050405020304" pitchFamily="18" charset="0"/>
              </a:rPr>
              <a:t>___________.</a:t>
            </a:r>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A3C57A5-C7DA-997C-CB50-35236DC4FD86}"/>
              </a:ext>
            </a:extLst>
          </p:cNvPr>
          <p:cNvSpPr>
            <a:spLocks noGrp="1"/>
          </p:cNvSpPr>
          <p:nvPr>
            <p:ph type="body" sz="half" idx="2"/>
          </p:nvPr>
        </p:nvSpPr>
        <p:spPr>
          <a:xfrm>
            <a:off x="1073151" y="2523744"/>
            <a:ext cx="3547533" cy="3456179"/>
          </a:xfrm>
        </p:spPr>
        <p:txBody>
          <a:bodyPr/>
          <a:lstStyle/>
          <a:p>
            <a:endParaRPr lang="en-US" dirty="0"/>
          </a:p>
        </p:txBody>
      </p:sp>
      <p:pic>
        <p:nvPicPr>
          <p:cNvPr id="3078" name="Picture 6" descr="Hola - Hello - Olá - Salut - Hallo by ...">
            <a:extLst>
              <a:ext uri="{FF2B5EF4-FFF2-40B4-BE49-F238E27FC236}">
                <a16:creationId xmlns:a16="http://schemas.microsoft.com/office/drawing/2014/main" id="{BC28B6EE-6705-691B-D5A3-9DA5CBC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523744"/>
            <a:ext cx="3547533" cy="34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1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0F6BCE-4F85-E11B-2556-EEC91C824140}"/>
              </a:ext>
            </a:extLst>
          </p:cNvPr>
          <p:cNvSpPr txBox="1"/>
          <p:nvPr/>
        </p:nvSpPr>
        <p:spPr>
          <a:xfrm>
            <a:off x="780288" y="546964"/>
            <a:ext cx="6094476" cy="923330"/>
          </a:xfrm>
          <a:prstGeom prst="rect">
            <a:avLst/>
          </a:prstGeom>
          <a:noFill/>
        </p:spPr>
        <p:txBody>
          <a:bodyPr wrap="square">
            <a:spAutoFit/>
          </a:bodyPr>
          <a:lstStyle/>
          <a:p>
            <a:pPr marR="0" lvl="0" algn="just"/>
            <a:r>
              <a:rPr lang="es-GT" sz="5400" b="1" dirty="0">
                <a:effectLst/>
                <a:latin typeface="Aptos" panose="020B0004020202020204" pitchFamily="34" charset="0"/>
                <a:ea typeface="Aptos" panose="020B0004020202020204" pitchFamily="34" charset="0"/>
                <a:cs typeface="Times New Roman" panose="02020603050405020304" pitchFamily="18" charset="0"/>
              </a:rPr>
              <a:t>NOTA CULTURAL</a:t>
            </a:r>
            <a:endParaRPr lang="en-US" sz="5400" b="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730A74-2F0B-8832-5C9B-B8EC1B8E645C}"/>
              </a:ext>
            </a:extLst>
          </p:cNvPr>
          <p:cNvSpPr/>
          <p:nvPr/>
        </p:nvSpPr>
        <p:spPr>
          <a:xfrm>
            <a:off x="780288" y="1776851"/>
            <a:ext cx="6094476" cy="10047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a:r>
              <a:rPr lang="en-US" sz="1800" b="1" dirty="0">
                <a:effectLst/>
                <a:latin typeface="Aptos" panose="020B0004020202020204" pitchFamily="34" charset="0"/>
                <a:ea typeface="Aptos" panose="020B0004020202020204" pitchFamily="34" charset="0"/>
                <a:cs typeface="Times New Roman" panose="02020603050405020304" pitchFamily="18" charset="0"/>
              </a:rPr>
              <a:t>Tú</a:t>
            </a:r>
            <a:r>
              <a:rPr lang="en-US" sz="1800" dirty="0">
                <a:effectLst/>
                <a:latin typeface="Aptos" panose="020B0004020202020204" pitchFamily="34" charset="0"/>
                <a:ea typeface="Aptos" panose="020B0004020202020204" pitchFamily="34" charset="0"/>
                <a:cs typeface="Times New Roman" panose="02020603050405020304" pitchFamily="18" charset="0"/>
              </a:rPr>
              <a:t> and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usted</a:t>
            </a:r>
            <a:r>
              <a:rPr lang="en-US" sz="1800" dirty="0">
                <a:effectLst/>
                <a:latin typeface="Aptos" panose="020B0004020202020204" pitchFamily="34" charset="0"/>
                <a:ea typeface="Aptos" panose="020B0004020202020204" pitchFamily="34" charset="0"/>
                <a:cs typeface="Times New Roman" panose="02020603050405020304" pitchFamily="18" charset="0"/>
              </a:rPr>
              <a:t> are both Spanish words for “you”, but they each carry a different level of respect. </a:t>
            </a:r>
          </a:p>
        </p:txBody>
      </p:sp>
      <p:sp>
        <p:nvSpPr>
          <p:cNvPr id="5" name="Rectangle: Rounded Corners 4">
            <a:extLst>
              <a:ext uri="{FF2B5EF4-FFF2-40B4-BE49-F238E27FC236}">
                <a16:creationId xmlns:a16="http://schemas.microsoft.com/office/drawing/2014/main" id="{5208A3FB-ADD9-A65E-B428-ECC4E938E08C}"/>
              </a:ext>
            </a:extLst>
          </p:cNvPr>
          <p:cNvSpPr/>
          <p:nvPr/>
        </p:nvSpPr>
        <p:spPr>
          <a:xfrm>
            <a:off x="780288" y="3217805"/>
            <a:ext cx="6094476" cy="1075446"/>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r>
              <a:rPr lang="en-US" sz="1800" b="1" dirty="0" err="1">
                <a:solidFill>
                  <a:schemeClr val="bg2"/>
                </a:solidFill>
                <a:effectLst/>
                <a:latin typeface="Aptos" panose="020B0004020202020204" pitchFamily="34" charset="0"/>
                <a:ea typeface="Aptos" panose="020B0004020202020204" pitchFamily="34" charset="0"/>
                <a:cs typeface="Times New Roman" panose="02020603050405020304" pitchFamily="18" charset="0"/>
              </a:rPr>
              <a:t>Usted</a:t>
            </a:r>
            <a:r>
              <a:rPr lang="en-US" sz="1800" b="1" dirty="0">
                <a:solidFill>
                  <a:schemeClr val="bg2"/>
                </a:solidFill>
                <a:effectLst/>
                <a:latin typeface="Aptos" panose="020B0004020202020204" pitchFamily="34" charset="0"/>
                <a:ea typeface="Aptos" panose="020B0004020202020204" pitchFamily="34" charset="0"/>
                <a:cs typeface="Times New Roman" panose="02020603050405020304" pitchFamily="18" charset="0"/>
              </a:rPr>
              <a:t> is the more formal version.</a:t>
            </a:r>
            <a:r>
              <a:rPr lang="en-US" sz="1800" dirty="0">
                <a:solidFill>
                  <a:schemeClr val="bg2"/>
                </a:solidFill>
                <a:effectLst/>
                <a:latin typeface="Aptos" panose="020B0004020202020204" pitchFamily="34" charset="0"/>
                <a:ea typeface="Aptos" panose="020B0004020202020204" pitchFamily="34" charset="0"/>
                <a:cs typeface="Times New Roman" panose="02020603050405020304" pitchFamily="18" charset="0"/>
              </a:rPr>
              <a:t> It’s used when referring to someone who is an acquaintance, of a higher status, or even simply just older.</a:t>
            </a:r>
          </a:p>
        </p:txBody>
      </p:sp>
      <p:sp>
        <p:nvSpPr>
          <p:cNvPr id="6" name="Rectangle: Rounded Corners 5">
            <a:extLst>
              <a:ext uri="{FF2B5EF4-FFF2-40B4-BE49-F238E27FC236}">
                <a16:creationId xmlns:a16="http://schemas.microsoft.com/office/drawing/2014/main" id="{494B6C8A-0E85-646D-08EE-72ABDD3E4840}"/>
              </a:ext>
            </a:extLst>
          </p:cNvPr>
          <p:cNvSpPr/>
          <p:nvPr/>
        </p:nvSpPr>
        <p:spPr>
          <a:xfrm>
            <a:off x="689610" y="4819786"/>
            <a:ext cx="6275832" cy="142646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r>
              <a:rPr lang="en-US" sz="1800" b="1" dirty="0">
                <a:solidFill>
                  <a:schemeClr val="accent3">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Tú is informal.</a:t>
            </a:r>
            <a:r>
              <a:rPr lang="en-US" sz="1800" dirty="0">
                <a:solidFill>
                  <a:schemeClr val="accent3">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 Think of it as a casual use of the word “you”. It finds its way into conversations between friends, family members, and other people you have a social connection with beyond a professional setting.</a:t>
            </a:r>
          </a:p>
        </p:txBody>
      </p:sp>
      <p:sp>
        <p:nvSpPr>
          <p:cNvPr id="7" name="Rectangle: Rounded Corners 6">
            <a:extLst>
              <a:ext uri="{FF2B5EF4-FFF2-40B4-BE49-F238E27FC236}">
                <a16:creationId xmlns:a16="http://schemas.microsoft.com/office/drawing/2014/main" id="{EAE8E619-DA49-B4FA-CB02-C7ECFE237727}"/>
              </a:ext>
            </a:extLst>
          </p:cNvPr>
          <p:cNvSpPr/>
          <p:nvPr/>
        </p:nvSpPr>
        <p:spPr>
          <a:xfrm>
            <a:off x="7377684" y="546964"/>
            <a:ext cx="4122420" cy="386791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r>
              <a:rPr lang="en-US" sz="1800" dirty="0">
                <a:solidFill>
                  <a:schemeClr val="tx2">
                    <a:lumMod val="25000"/>
                  </a:schemeClr>
                </a:solidFill>
                <a:effectLst/>
                <a:latin typeface="Aptos" panose="020B0004020202020204" pitchFamily="34" charset="0"/>
                <a:ea typeface="Aptos" panose="020B0004020202020204" pitchFamily="34" charset="0"/>
                <a:cs typeface="Times New Roman" panose="02020603050405020304" pitchFamily="18" charset="0"/>
              </a:rPr>
              <a:t>The easiest way to determine when to use formal or informal versions of “you”, is to compare it to instances where you would use “sir” or “madam”.  Most of us wouldn’t address our boss informally, nor would we address a stranger on the street like our friends. There is a certain boundary between a formal interaction and an informal one that is innately understood.</a:t>
            </a:r>
          </a:p>
        </p:txBody>
      </p:sp>
      <p:pic>
        <p:nvPicPr>
          <p:cNvPr id="4102" name="Picture 6" descr="Conjunto de jóvenes y diversos personajes masculinos y femeninos haciendo autostop para viajes y aventuras de viaje">
            <a:extLst>
              <a:ext uri="{FF2B5EF4-FFF2-40B4-BE49-F238E27FC236}">
                <a16:creationId xmlns:a16="http://schemas.microsoft.com/office/drawing/2014/main" id="{D7CC76CD-B726-783A-5FF5-089565E852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94" t="21701" r="61762" b="11379"/>
          <a:stretch/>
        </p:blipFill>
        <p:spPr bwMode="auto">
          <a:xfrm>
            <a:off x="8309610" y="4678892"/>
            <a:ext cx="2258568" cy="170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B2E7-C162-732C-AEBB-53042448818A}"/>
              </a:ext>
            </a:extLst>
          </p:cNvPr>
          <p:cNvSpPr>
            <a:spLocks noGrp="1"/>
          </p:cNvSpPr>
          <p:nvPr>
            <p:ph type="title"/>
          </p:nvPr>
        </p:nvSpPr>
        <p:spPr>
          <a:xfrm>
            <a:off x="627120" y="548300"/>
            <a:ext cx="10571998" cy="970450"/>
          </a:xfrm>
        </p:spPr>
        <p:txBody>
          <a:bodyPr/>
          <a:lstStyle/>
          <a:p>
            <a:r>
              <a:rPr lang="en-US" sz="6000" dirty="0"/>
              <a:t>SALUDOS Y DESPEDIDAS</a:t>
            </a:r>
          </a:p>
        </p:txBody>
      </p:sp>
      <p:sp>
        <p:nvSpPr>
          <p:cNvPr id="3" name="Content Placeholder 2">
            <a:extLst>
              <a:ext uri="{FF2B5EF4-FFF2-40B4-BE49-F238E27FC236}">
                <a16:creationId xmlns:a16="http://schemas.microsoft.com/office/drawing/2014/main" id="{CAA00A9D-3101-4E58-096A-B0B1DDCDDF79}"/>
              </a:ext>
            </a:extLst>
          </p:cNvPr>
          <p:cNvSpPr>
            <a:spLocks noGrp="1"/>
          </p:cNvSpPr>
          <p:nvPr>
            <p:ph sz="half" idx="1"/>
          </p:nvPr>
        </p:nvSpPr>
        <p:spPr>
          <a:xfrm>
            <a:off x="498646" y="2514894"/>
            <a:ext cx="5185873" cy="3638763"/>
          </a:xfrm>
        </p:spPr>
        <p:txBody>
          <a:bodyPr>
            <a:normAutofit/>
          </a:bodyPr>
          <a:lstStyle/>
          <a:p>
            <a:r>
              <a:rPr lang="en-US" sz="2800" b="1" dirty="0" err="1"/>
              <a:t>hola</a:t>
            </a:r>
            <a:endParaRPr lang="en-US" sz="2800" b="1" dirty="0"/>
          </a:p>
          <a:p>
            <a:r>
              <a:rPr lang="en-US" sz="2800" b="1" dirty="0"/>
              <a:t>buenos días</a:t>
            </a:r>
          </a:p>
          <a:p>
            <a:r>
              <a:rPr lang="en-US" sz="2800" b="1" dirty="0" err="1"/>
              <a:t>buenas</a:t>
            </a:r>
            <a:r>
              <a:rPr lang="en-US" sz="2800" b="1" dirty="0"/>
              <a:t> </a:t>
            </a:r>
            <a:r>
              <a:rPr lang="en-US" sz="2800" b="1" dirty="0" err="1"/>
              <a:t>tardes</a:t>
            </a:r>
            <a:endParaRPr lang="en-US" sz="2800" b="1" dirty="0"/>
          </a:p>
          <a:p>
            <a:r>
              <a:rPr lang="en-US" sz="2800" b="1" dirty="0" err="1"/>
              <a:t>buenas</a:t>
            </a:r>
            <a:r>
              <a:rPr lang="en-US" sz="2800" b="1" dirty="0"/>
              <a:t> </a:t>
            </a:r>
            <a:r>
              <a:rPr lang="en-US" sz="2800" b="1" dirty="0" err="1"/>
              <a:t>noches</a:t>
            </a:r>
            <a:endParaRPr lang="en-US" sz="2800" b="1" dirty="0"/>
          </a:p>
          <a:p>
            <a:endParaRPr lang="en-US" sz="2400" b="1" dirty="0"/>
          </a:p>
        </p:txBody>
      </p:sp>
      <p:sp>
        <p:nvSpPr>
          <p:cNvPr id="4" name="Content Placeholder 3">
            <a:extLst>
              <a:ext uri="{FF2B5EF4-FFF2-40B4-BE49-F238E27FC236}">
                <a16:creationId xmlns:a16="http://schemas.microsoft.com/office/drawing/2014/main" id="{FF2C37C0-24A3-CF2E-0F14-A44D15F465B8}"/>
              </a:ext>
            </a:extLst>
          </p:cNvPr>
          <p:cNvSpPr>
            <a:spLocks noGrp="1"/>
          </p:cNvSpPr>
          <p:nvPr>
            <p:ph sz="half" idx="2"/>
          </p:nvPr>
        </p:nvSpPr>
        <p:spPr>
          <a:xfrm>
            <a:off x="8235671" y="2359447"/>
            <a:ext cx="5194583" cy="3638764"/>
          </a:xfrm>
        </p:spPr>
        <p:txBody>
          <a:bodyPr>
            <a:normAutofit/>
          </a:bodyPr>
          <a:lstStyle/>
          <a:p>
            <a:r>
              <a:rPr lang="en-US" sz="2800" b="1" dirty="0" err="1"/>
              <a:t>adiós</a:t>
            </a:r>
            <a:endParaRPr lang="en-US" sz="2800" b="1" dirty="0"/>
          </a:p>
          <a:p>
            <a:r>
              <a:rPr lang="en-US" sz="2800" b="1" dirty="0"/>
              <a:t>hasta luego</a:t>
            </a:r>
          </a:p>
          <a:p>
            <a:r>
              <a:rPr lang="en-US" sz="2800" b="1" dirty="0"/>
              <a:t>hasta la vista</a:t>
            </a:r>
          </a:p>
          <a:p>
            <a:r>
              <a:rPr lang="en-US" sz="2800" b="1" dirty="0"/>
              <a:t>hasta pronto</a:t>
            </a:r>
          </a:p>
          <a:p>
            <a:r>
              <a:rPr lang="en-US" sz="2800" b="1" dirty="0"/>
              <a:t>hasta </a:t>
            </a:r>
            <a:r>
              <a:rPr lang="en-US" sz="2800" b="1" dirty="0" err="1"/>
              <a:t>mañana</a:t>
            </a:r>
            <a:endParaRPr lang="en-US" sz="2800" b="1" dirty="0"/>
          </a:p>
        </p:txBody>
      </p:sp>
      <p:pic>
        <p:nvPicPr>
          <p:cNvPr id="1030" name="Picture 6" descr="Turistas chicos y chicas con diseño de bolso">
            <a:extLst>
              <a:ext uri="{FF2B5EF4-FFF2-40B4-BE49-F238E27FC236}">
                <a16:creationId xmlns:a16="http://schemas.microsoft.com/office/drawing/2014/main" id="{E048DDBB-BDF1-6F39-C6B5-59B6D1FE9A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7" t="10432" r="3774"/>
          <a:stretch/>
        </p:blipFill>
        <p:spPr bwMode="auto">
          <a:xfrm>
            <a:off x="3820108" y="2660905"/>
            <a:ext cx="4106202" cy="2672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10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B2E7-C162-732C-AEBB-53042448818A}"/>
              </a:ext>
            </a:extLst>
          </p:cNvPr>
          <p:cNvSpPr>
            <a:spLocks noGrp="1"/>
          </p:cNvSpPr>
          <p:nvPr>
            <p:ph type="title"/>
          </p:nvPr>
        </p:nvSpPr>
        <p:spPr>
          <a:xfrm>
            <a:off x="435096" y="383180"/>
            <a:ext cx="10571998" cy="970450"/>
          </a:xfrm>
        </p:spPr>
        <p:txBody>
          <a:bodyPr/>
          <a:lstStyle/>
          <a:p>
            <a:r>
              <a:rPr lang="en-US" sz="5400" dirty="0"/>
              <a:t>PREGUNTAS Y RESPUESTAS</a:t>
            </a:r>
          </a:p>
        </p:txBody>
      </p:sp>
      <p:sp>
        <p:nvSpPr>
          <p:cNvPr id="3" name="Content Placeholder 2">
            <a:extLst>
              <a:ext uri="{FF2B5EF4-FFF2-40B4-BE49-F238E27FC236}">
                <a16:creationId xmlns:a16="http://schemas.microsoft.com/office/drawing/2014/main" id="{CAA00A9D-3101-4E58-096A-B0B1DDCDDF79}"/>
              </a:ext>
            </a:extLst>
          </p:cNvPr>
          <p:cNvSpPr>
            <a:spLocks noGrp="1"/>
          </p:cNvSpPr>
          <p:nvPr>
            <p:ph sz="half" idx="1"/>
          </p:nvPr>
        </p:nvSpPr>
        <p:spPr>
          <a:xfrm>
            <a:off x="435096" y="2927497"/>
            <a:ext cx="5185873" cy="3638763"/>
          </a:xfrm>
        </p:spPr>
        <p:txBody>
          <a:bodyPr>
            <a:normAutofit/>
          </a:bodyPr>
          <a:lstStyle/>
          <a:p>
            <a:r>
              <a:rPr lang="en-US" sz="2400" b="1" dirty="0"/>
              <a:t>¿</a:t>
            </a:r>
            <a:r>
              <a:rPr lang="en-US" sz="2400" b="1" dirty="0" err="1"/>
              <a:t>Cómo</a:t>
            </a:r>
            <a:r>
              <a:rPr lang="en-US" sz="2400" b="1" dirty="0"/>
              <a:t> </a:t>
            </a:r>
            <a:r>
              <a:rPr lang="en-US" sz="2400" b="1" dirty="0" err="1"/>
              <a:t>te</a:t>
            </a:r>
            <a:r>
              <a:rPr lang="en-US" sz="2400" b="1" dirty="0"/>
              <a:t> llamas?</a:t>
            </a:r>
          </a:p>
          <a:p>
            <a:r>
              <a:rPr lang="en-US" sz="2400" b="1" dirty="0"/>
              <a:t>¿</a:t>
            </a:r>
            <a:r>
              <a:rPr lang="en-US" sz="2400" b="1" dirty="0" err="1"/>
              <a:t>Cómo</a:t>
            </a:r>
            <a:r>
              <a:rPr lang="en-US" sz="2400" b="1" dirty="0"/>
              <a:t> </a:t>
            </a:r>
            <a:r>
              <a:rPr lang="en-US" sz="2400" b="1" dirty="0" err="1"/>
              <a:t>estás</a:t>
            </a:r>
            <a:r>
              <a:rPr lang="en-US" sz="2400" b="1" dirty="0"/>
              <a:t>?</a:t>
            </a:r>
          </a:p>
          <a:p>
            <a:r>
              <a:rPr lang="en-US" sz="2400" b="1" dirty="0"/>
              <a:t>¿</a:t>
            </a:r>
            <a:r>
              <a:rPr lang="en-US" sz="2400" b="1" dirty="0" err="1"/>
              <a:t>Qué</a:t>
            </a:r>
            <a:r>
              <a:rPr lang="en-US" sz="2400" b="1" dirty="0"/>
              <a:t> </a:t>
            </a:r>
            <a:r>
              <a:rPr lang="en-US" sz="2400" b="1" dirty="0" err="1"/>
              <a:t>tal</a:t>
            </a:r>
            <a:r>
              <a:rPr lang="en-US" sz="2400" b="1" dirty="0"/>
              <a:t>?</a:t>
            </a:r>
          </a:p>
          <a:p>
            <a:r>
              <a:rPr lang="en-US" sz="2400" b="1" dirty="0"/>
              <a:t>¿</a:t>
            </a:r>
            <a:r>
              <a:rPr lang="en-US" sz="2400" b="1" dirty="0" err="1"/>
              <a:t>Dónde</a:t>
            </a:r>
            <a:r>
              <a:rPr lang="en-US" sz="2400" b="1" dirty="0"/>
              <a:t> </a:t>
            </a:r>
            <a:r>
              <a:rPr lang="en-US" sz="2400" b="1" dirty="0" err="1"/>
              <a:t>estás</a:t>
            </a:r>
            <a:r>
              <a:rPr lang="en-US" sz="2400" b="1" dirty="0"/>
              <a:t>?</a:t>
            </a:r>
          </a:p>
          <a:p>
            <a:r>
              <a:rPr lang="en-US" sz="2400" b="1" dirty="0"/>
              <a:t>¿</a:t>
            </a:r>
            <a:r>
              <a:rPr lang="en-US" sz="2400" b="1" dirty="0" err="1"/>
              <a:t>Dónde</a:t>
            </a:r>
            <a:r>
              <a:rPr lang="en-US" sz="2400" b="1" dirty="0"/>
              <a:t> </a:t>
            </a:r>
            <a:r>
              <a:rPr lang="en-US" sz="2400" b="1" dirty="0" err="1"/>
              <a:t>están</a:t>
            </a:r>
            <a:r>
              <a:rPr lang="en-US" sz="2400" b="1" dirty="0"/>
              <a:t>?</a:t>
            </a:r>
          </a:p>
          <a:p>
            <a:r>
              <a:rPr lang="en-US" sz="2400" b="1" dirty="0"/>
              <a:t>¿</a:t>
            </a:r>
            <a:r>
              <a:rPr lang="en-US" sz="2400" b="1" dirty="0" err="1"/>
              <a:t>Qué</a:t>
            </a:r>
            <a:r>
              <a:rPr lang="en-US" sz="2400" b="1" dirty="0"/>
              <a:t> hora es?</a:t>
            </a:r>
          </a:p>
          <a:p>
            <a:r>
              <a:rPr lang="en-US" sz="2400" b="1" dirty="0"/>
              <a:t>¿</a:t>
            </a:r>
            <a:r>
              <a:rPr lang="en-US" sz="2400" b="1" dirty="0" err="1"/>
              <a:t>Puedes</a:t>
            </a:r>
            <a:r>
              <a:rPr lang="en-US" sz="2400" b="1" dirty="0"/>
              <a:t> </a:t>
            </a:r>
            <a:r>
              <a:rPr lang="en-US" sz="2400" b="1" dirty="0" err="1"/>
              <a:t>ayudarme</a:t>
            </a:r>
            <a:r>
              <a:rPr lang="en-US" sz="2400" b="1" dirty="0"/>
              <a:t>?</a:t>
            </a:r>
          </a:p>
          <a:p>
            <a:endParaRPr lang="en-US" sz="2400" b="1" dirty="0"/>
          </a:p>
          <a:p>
            <a:endParaRPr lang="en-US" sz="2400" b="1" dirty="0"/>
          </a:p>
        </p:txBody>
      </p:sp>
      <p:sp>
        <p:nvSpPr>
          <p:cNvPr id="4" name="Content Placeholder 3">
            <a:extLst>
              <a:ext uri="{FF2B5EF4-FFF2-40B4-BE49-F238E27FC236}">
                <a16:creationId xmlns:a16="http://schemas.microsoft.com/office/drawing/2014/main" id="{FF2C37C0-24A3-CF2E-0F14-A44D15F465B8}"/>
              </a:ext>
            </a:extLst>
          </p:cNvPr>
          <p:cNvSpPr>
            <a:spLocks noGrp="1"/>
          </p:cNvSpPr>
          <p:nvPr>
            <p:ph sz="half" idx="2"/>
          </p:nvPr>
        </p:nvSpPr>
        <p:spPr>
          <a:xfrm>
            <a:off x="4483713" y="2479006"/>
            <a:ext cx="5194583" cy="3638764"/>
          </a:xfrm>
        </p:spPr>
        <p:txBody>
          <a:bodyPr>
            <a:normAutofit/>
          </a:bodyPr>
          <a:lstStyle/>
          <a:p>
            <a:r>
              <a:rPr lang="en-US" sz="2400" b="1" dirty="0"/>
              <a:t>Me </a:t>
            </a:r>
            <a:r>
              <a:rPr lang="en-US" sz="2400" b="1" dirty="0" err="1"/>
              <a:t>llamo</a:t>
            </a:r>
            <a:r>
              <a:rPr lang="en-US" sz="2400" b="1" dirty="0"/>
              <a:t> ___________.</a:t>
            </a:r>
          </a:p>
          <a:p>
            <a:r>
              <a:rPr lang="en-US" sz="2400" b="1" dirty="0" err="1"/>
              <a:t>Estoy</a:t>
            </a:r>
            <a:r>
              <a:rPr lang="en-US" sz="2400" b="1" dirty="0"/>
              <a:t> bien /mal </a:t>
            </a:r>
          </a:p>
          <a:p>
            <a:pPr marL="0" indent="0">
              <a:buNone/>
            </a:pPr>
            <a:r>
              <a:rPr lang="en-US" sz="2400" b="1" dirty="0"/>
              <a:t>/</a:t>
            </a:r>
            <a:r>
              <a:rPr lang="en-US" sz="2400" b="1" dirty="0" err="1"/>
              <a:t>más</a:t>
            </a:r>
            <a:r>
              <a:rPr lang="en-US" sz="2400" b="1" dirty="0"/>
              <a:t> o </a:t>
            </a:r>
            <a:r>
              <a:rPr lang="en-US" sz="2400" b="1" dirty="0" err="1"/>
              <a:t>menos</a:t>
            </a:r>
            <a:endParaRPr lang="en-US" sz="2400" b="1" dirty="0"/>
          </a:p>
          <a:p>
            <a:r>
              <a:rPr lang="en-US" sz="2400" b="1" dirty="0" err="1"/>
              <a:t>Estoy</a:t>
            </a:r>
            <a:r>
              <a:rPr lang="en-US" sz="2400" b="1" dirty="0"/>
              <a:t> </a:t>
            </a:r>
            <a:r>
              <a:rPr lang="en-US" sz="2400" b="1" dirty="0" err="1"/>
              <a:t>en</a:t>
            </a:r>
            <a:r>
              <a:rPr lang="en-US" sz="2400" b="1" dirty="0"/>
              <a:t>_____________. </a:t>
            </a:r>
          </a:p>
          <a:p>
            <a:r>
              <a:rPr lang="en-US" sz="2400" b="1" dirty="0" err="1"/>
              <a:t>Están</a:t>
            </a:r>
            <a:r>
              <a:rPr lang="en-US" sz="2400" b="1" dirty="0"/>
              <a:t> </a:t>
            </a:r>
            <a:r>
              <a:rPr lang="en-US" sz="2400" b="1" dirty="0" err="1"/>
              <a:t>en</a:t>
            </a:r>
            <a:r>
              <a:rPr lang="en-US" sz="2400" b="1" dirty="0"/>
              <a:t>_____________.</a:t>
            </a:r>
          </a:p>
          <a:p>
            <a:r>
              <a:rPr lang="en-US" sz="2400" b="1" dirty="0"/>
              <a:t>Son las ______________.</a:t>
            </a:r>
          </a:p>
          <a:p>
            <a:r>
              <a:rPr lang="en-US" sz="2400" b="1" dirty="0" err="1"/>
              <a:t>Sí</a:t>
            </a:r>
            <a:r>
              <a:rPr lang="en-US" sz="2400" b="1" dirty="0"/>
              <a:t>, </a:t>
            </a:r>
            <a:r>
              <a:rPr lang="en-US" sz="2400" b="1" dirty="0" err="1"/>
              <a:t>por</a:t>
            </a:r>
            <a:r>
              <a:rPr lang="en-US" sz="2400" b="1" dirty="0"/>
              <a:t> </a:t>
            </a:r>
            <a:r>
              <a:rPr lang="en-US" sz="2400" b="1" dirty="0" err="1"/>
              <a:t>supuesto</a:t>
            </a:r>
            <a:r>
              <a:rPr lang="en-US" sz="2400" b="1" dirty="0"/>
              <a:t>. </a:t>
            </a:r>
          </a:p>
        </p:txBody>
      </p:sp>
      <p:pic>
        <p:nvPicPr>
          <p:cNvPr id="2054" name="Picture 6" descr="Ilustración del concepto de viajeros">
            <a:extLst>
              <a:ext uri="{FF2B5EF4-FFF2-40B4-BE49-F238E27FC236}">
                <a16:creationId xmlns:a16="http://schemas.microsoft.com/office/drawing/2014/main" id="{1D895A40-FA26-5C4F-16E5-3B89CE5304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11" t="6533" r="9822"/>
          <a:stretch/>
        </p:blipFill>
        <p:spPr bwMode="auto">
          <a:xfrm>
            <a:off x="8541039" y="2221600"/>
            <a:ext cx="3362601" cy="389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5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BAFF5-3E8C-7D32-F2F2-8AA87ED59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4EC36-ECC2-356D-C214-08AF717D4555}"/>
              </a:ext>
            </a:extLst>
          </p:cNvPr>
          <p:cNvSpPr>
            <a:spLocks noGrp="1"/>
          </p:cNvSpPr>
          <p:nvPr>
            <p:ph type="title"/>
          </p:nvPr>
        </p:nvSpPr>
        <p:spPr/>
        <p:txBody>
          <a:bodyPr/>
          <a:lstStyle/>
          <a:p>
            <a:r>
              <a:rPr lang="en-US" sz="6000" dirty="0"/>
              <a:t>FRASES COMUNES</a:t>
            </a:r>
          </a:p>
        </p:txBody>
      </p:sp>
      <p:sp>
        <p:nvSpPr>
          <p:cNvPr id="6" name="Content Placeholder 5">
            <a:extLst>
              <a:ext uri="{FF2B5EF4-FFF2-40B4-BE49-F238E27FC236}">
                <a16:creationId xmlns:a16="http://schemas.microsoft.com/office/drawing/2014/main" id="{C78E9917-578A-0E1C-34E1-C2890EA61E9B}"/>
              </a:ext>
            </a:extLst>
          </p:cNvPr>
          <p:cNvSpPr>
            <a:spLocks noGrp="1"/>
          </p:cNvSpPr>
          <p:nvPr>
            <p:ph sz="half" idx="1"/>
          </p:nvPr>
        </p:nvSpPr>
        <p:spPr>
          <a:xfrm>
            <a:off x="1648968" y="2356422"/>
            <a:ext cx="5185873" cy="3638763"/>
          </a:xfrm>
        </p:spPr>
        <p:txBody>
          <a:bodyPr>
            <a:noAutofit/>
          </a:bodyPr>
          <a:lstStyle/>
          <a:p>
            <a:r>
              <a:rPr lang="es-GT" sz="3000" b="1" dirty="0"/>
              <a:t>disculpe</a:t>
            </a:r>
          </a:p>
          <a:p>
            <a:r>
              <a:rPr lang="es-GT" sz="3000" b="1" dirty="0"/>
              <a:t>perdón</a:t>
            </a:r>
          </a:p>
          <a:p>
            <a:r>
              <a:rPr lang="es-GT" sz="3000" b="1" dirty="0"/>
              <a:t>con permiso</a:t>
            </a:r>
          </a:p>
          <a:p>
            <a:r>
              <a:rPr lang="es-GT" sz="3000" b="1" dirty="0"/>
              <a:t>por favor</a:t>
            </a:r>
          </a:p>
          <a:p>
            <a:r>
              <a:rPr lang="es-GT" sz="3000" b="1" dirty="0"/>
              <a:t>gracias, muchas gracias</a:t>
            </a:r>
          </a:p>
          <a:p>
            <a:r>
              <a:rPr lang="es-GT" sz="3000" b="1" dirty="0"/>
              <a:t>de nada</a:t>
            </a:r>
            <a:endParaRPr lang="en-US" sz="3000" b="1" dirty="0"/>
          </a:p>
        </p:txBody>
      </p:sp>
      <p:pic>
        <p:nvPicPr>
          <p:cNvPr id="3074" name="Picture 2" descr="Turistas planos listos para vacaciones.">
            <a:extLst>
              <a:ext uri="{FF2B5EF4-FFF2-40B4-BE49-F238E27FC236}">
                <a16:creationId xmlns:a16="http://schemas.microsoft.com/office/drawing/2014/main" id="{9011F5F0-F7F6-F323-F1E6-5174A625A7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57" t="7167" r="7924" b="8330"/>
          <a:stretch/>
        </p:blipFill>
        <p:spPr bwMode="auto">
          <a:xfrm>
            <a:off x="6726936" y="2556447"/>
            <a:ext cx="4197096" cy="287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7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B9AC-9B21-38E1-A2B1-C2EF37F6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B47F9-D368-1D41-622F-2A93E909F3BB}"/>
              </a:ext>
            </a:extLst>
          </p:cNvPr>
          <p:cNvSpPr>
            <a:spLocks noGrp="1"/>
          </p:cNvSpPr>
          <p:nvPr>
            <p:ph type="title"/>
          </p:nvPr>
        </p:nvSpPr>
        <p:spPr>
          <a:xfrm>
            <a:off x="918421" y="688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AB87391F-BFF3-3764-B32E-CBB1EFD33383}"/>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C425B46B-3C69-3F9A-22A1-AE1DA61A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C58E6844-EF79-CDF7-CEC4-415E9B08935B}"/>
              </a:ext>
            </a:extLst>
          </p:cNvPr>
          <p:cNvGraphicFramePr>
            <a:graphicFrameLocks noGrp="1"/>
          </p:cNvGraphicFramePr>
          <p:nvPr>
            <p:extLst>
              <p:ext uri="{D42A27DB-BD31-4B8C-83A1-F6EECF244321}">
                <p14:modId xmlns:p14="http://schemas.microsoft.com/office/powerpoint/2010/main" val="855803639"/>
              </p:ext>
            </p:extLst>
          </p:nvPr>
        </p:nvGraphicFramePr>
        <p:xfrm>
          <a:off x="5180646" y="1330513"/>
          <a:ext cx="6395658" cy="4549079"/>
        </p:xfrm>
        <a:graphic>
          <a:graphicData uri="http://schemas.openxmlformats.org/drawingml/2006/table">
            <a:tbl>
              <a:tblPr>
                <a:tableStyleId>{5C22544A-7EE6-4342-B048-85BDC9FD1C3A}</a:tableStyleId>
              </a:tblPr>
              <a:tblGrid>
                <a:gridCol w="3353478">
                  <a:extLst>
                    <a:ext uri="{9D8B030D-6E8A-4147-A177-3AD203B41FA5}">
                      <a16:colId xmlns:a16="http://schemas.microsoft.com/office/drawing/2014/main" val="2994643299"/>
                    </a:ext>
                  </a:extLst>
                </a:gridCol>
                <a:gridCol w="3042180">
                  <a:extLst>
                    <a:ext uri="{9D8B030D-6E8A-4147-A177-3AD203B41FA5}">
                      <a16:colId xmlns:a16="http://schemas.microsoft.com/office/drawing/2014/main" val="1518683224"/>
                    </a:ext>
                  </a:extLst>
                </a:gridCol>
              </a:tblGrid>
              <a:tr h="919705">
                <a:tc>
                  <a:txBody>
                    <a:bodyPr/>
                    <a:lstStyle/>
                    <a:p>
                      <a:pPr marL="0" marR="0" lvl="0" indent="0" algn="l">
                        <a:lnSpc>
                          <a:spcPct val="115000"/>
                        </a:lnSpc>
                        <a:spcAft>
                          <a:spcPts val="800"/>
                        </a:spcAft>
                        <a:buFontTx/>
                        <a:buNone/>
                      </a:pPr>
                      <a:r>
                        <a:rPr lang="es-CO" sz="1800" b="1" kern="100" dirty="0">
                          <a:effectLst/>
                          <a:latin typeface="Arial" panose="020B0604020202020204" pitchFamily="34" charset="0"/>
                          <a:cs typeface="Arial" panose="020B0604020202020204" pitchFamily="34" charset="0"/>
                        </a:rPr>
                        <a:t>¿Cómo te llamas? </a:t>
                      </a:r>
                      <a:r>
                        <a:rPr lang="es-CO" sz="1800" kern="100" dirty="0">
                          <a:effectLst/>
                          <a:latin typeface="Arial" panose="020B0604020202020204" pitchFamily="34" charset="0"/>
                          <a:cs typeface="Arial" panose="020B0604020202020204" pitchFamily="34" charset="0"/>
                        </a:rPr>
                        <a:t>/ ¿Cómo se llama (usted)?</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just">
                        <a:lnSpc>
                          <a:spcPct val="115000"/>
                        </a:lnSpc>
                        <a:buNone/>
                      </a:pPr>
                      <a:endParaRPr lang="en-US" sz="1800" kern="100" dirty="0">
                        <a:effectLst/>
                        <a:latin typeface="Arial" panose="020B0604020202020204" pitchFamily="34" charset="0"/>
                        <a:cs typeface="Arial" panose="020B0604020202020204" pitchFamily="34" charset="0"/>
                      </a:endParaRPr>
                    </a:p>
                    <a:p>
                      <a:pPr marL="0" marR="0" algn="just">
                        <a:lnSpc>
                          <a:spcPct val="115000"/>
                        </a:lnSpc>
                        <a:buNone/>
                      </a:pPr>
                      <a:r>
                        <a:rPr lang="en-US" sz="1800" kern="100" dirty="0">
                          <a:effectLst/>
                          <a:latin typeface="Arial" panose="020B0604020202020204" pitchFamily="34" charset="0"/>
                          <a:cs typeface="Arial" panose="020B0604020202020204" pitchFamily="34" charset="0"/>
                        </a:rPr>
                        <a:t>Me </a:t>
                      </a:r>
                      <a:r>
                        <a:rPr lang="en-US" sz="1800" kern="100" dirty="0" err="1">
                          <a:effectLst/>
                          <a:latin typeface="Arial" panose="020B0604020202020204" pitchFamily="34" charset="0"/>
                          <a:cs typeface="Arial" panose="020B0604020202020204" pitchFamily="34" charset="0"/>
                        </a:rPr>
                        <a:t>llamo</a:t>
                      </a:r>
                      <a:r>
                        <a:rPr lang="en-US" sz="1800" kern="100" dirty="0">
                          <a:effectLst/>
                          <a:latin typeface="Arial" panose="020B0604020202020204" pitchFamily="34" charset="0"/>
                          <a:cs typeface="Arial" panose="020B0604020202020204" pitchFamily="34" charset="0"/>
                        </a:rPr>
                        <a:t>_______________.</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30657781"/>
                  </a:ext>
                </a:extLst>
              </a:tr>
              <a:tr h="894982">
                <a:tc>
                  <a:txBody>
                    <a:bodyPr/>
                    <a:lstStyle/>
                    <a:p>
                      <a:pPr marL="0" marR="0" lvl="0" indent="0" algn="l">
                        <a:lnSpc>
                          <a:spcPct val="115000"/>
                        </a:lnSpc>
                        <a:spcAft>
                          <a:spcPts val="800"/>
                        </a:spcAft>
                        <a:buFontTx/>
                        <a:buNone/>
                      </a:pPr>
                      <a:r>
                        <a:rPr lang="es-CO" sz="1800" b="1" kern="100" dirty="0">
                          <a:effectLst/>
                          <a:latin typeface="Arial" panose="020B0604020202020204" pitchFamily="34" charset="0"/>
                          <a:cs typeface="Arial" panose="020B0604020202020204" pitchFamily="34" charset="0"/>
                        </a:rPr>
                        <a:t>¿Cómo estás? </a:t>
                      </a:r>
                      <a:r>
                        <a:rPr lang="es-CO" sz="1800" kern="100" dirty="0">
                          <a:effectLst/>
                          <a:latin typeface="Arial" panose="020B0604020202020204" pitchFamily="34" charset="0"/>
                          <a:cs typeface="Arial" panose="020B0604020202020204" pitchFamily="34" charset="0"/>
                        </a:rPr>
                        <a:t>/ ¿Cómo está usted?</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just">
                        <a:lnSpc>
                          <a:spcPct val="115000"/>
                        </a:lnSpc>
                        <a:buNone/>
                      </a:pPr>
                      <a:endParaRPr lang="es-MX" sz="1800" kern="100" dirty="0">
                        <a:effectLst/>
                        <a:latin typeface="Arial" panose="020B0604020202020204" pitchFamily="34" charset="0"/>
                        <a:cs typeface="Arial" panose="020B0604020202020204" pitchFamily="34" charset="0"/>
                      </a:endParaRPr>
                    </a:p>
                    <a:p>
                      <a:pPr marL="0" marR="0" algn="just">
                        <a:lnSpc>
                          <a:spcPct val="115000"/>
                        </a:lnSpc>
                        <a:buNone/>
                      </a:pPr>
                      <a:r>
                        <a:rPr lang="es-MX" sz="1800" kern="100" dirty="0">
                          <a:effectLst/>
                          <a:latin typeface="Arial" panose="020B0604020202020204" pitchFamily="34" charset="0"/>
                          <a:cs typeface="Arial" panose="020B0604020202020204" pitchFamily="34" charset="0"/>
                        </a:rPr>
                        <a:t>Estoy _________________.</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98736503"/>
                  </a:ext>
                </a:extLst>
              </a:tr>
              <a:tr h="919705">
                <a:tc>
                  <a:txBody>
                    <a:bodyPr/>
                    <a:lstStyle/>
                    <a:p>
                      <a:pPr marL="0" marR="0" lvl="0" indent="0" algn="just">
                        <a:lnSpc>
                          <a:spcPct val="115000"/>
                        </a:lnSpc>
                        <a:spcAft>
                          <a:spcPts val="800"/>
                        </a:spcAft>
                        <a:buFontTx/>
                        <a:buNone/>
                      </a:pPr>
                      <a:r>
                        <a:rPr lang="en-US" sz="1800" b="1" kern="100" dirty="0">
                          <a:effectLst/>
                          <a:latin typeface="Arial" panose="020B0604020202020204" pitchFamily="34" charset="0"/>
                          <a:cs typeface="Arial" panose="020B0604020202020204" pitchFamily="34" charset="0"/>
                        </a:rPr>
                        <a:t>¿</a:t>
                      </a:r>
                      <a:r>
                        <a:rPr lang="en-US" sz="1800" b="1" kern="100" dirty="0" err="1">
                          <a:effectLst/>
                          <a:latin typeface="Arial" panose="020B0604020202020204" pitchFamily="34" charset="0"/>
                          <a:cs typeface="Arial" panose="020B0604020202020204" pitchFamily="34" charset="0"/>
                        </a:rPr>
                        <a:t>Dónde</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estás</a:t>
                      </a:r>
                      <a:r>
                        <a:rPr lang="en-US" sz="1800" b="1" kern="100" dirty="0">
                          <a:effectLst/>
                          <a:latin typeface="Arial" panose="020B0604020202020204" pitchFamily="34" charset="0"/>
                          <a:cs typeface="Arial" panose="020B0604020202020204" pitchFamily="34" charset="0"/>
                        </a:rPr>
                        <a:t>?</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just">
                        <a:lnSpc>
                          <a:spcPct val="115000"/>
                        </a:lnSpc>
                        <a:buNone/>
                      </a:pPr>
                      <a:endParaRPr lang="en-US" sz="1800" kern="100" dirty="0">
                        <a:effectLst/>
                        <a:latin typeface="Arial" panose="020B0604020202020204" pitchFamily="34" charset="0"/>
                        <a:cs typeface="Arial" panose="020B0604020202020204" pitchFamily="34" charset="0"/>
                      </a:endParaRPr>
                    </a:p>
                    <a:p>
                      <a:pPr marL="0" marR="0" algn="just">
                        <a:lnSpc>
                          <a:spcPct val="115000"/>
                        </a:lnSpc>
                        <a:buNone/>
                      </a:pPr>
                      <a:r>
                        <a:rPr lang="en-US" sz="1800" kern="100" dirty="0" err="1">
                          <a:effectLst/>
                          <a:latin typeface="Arial" panose="020B0604020202020204" pitchFamily="34" charset="0"/>
                          <a:cs typeface="Arial" panose="020B0604020202020204" pitchFamily="34" charset="0"/>
                        </a:rPr>
                        <a:t>Estoy</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en</a:t>
                      </a:r>
                      <a:r>
                        <a:rPr lang="en-US" sz="1800" kern="100" dirty="0">
                          <a:effectLst/>
                          <a:latin typeface="Arial" panose="020B0604020202020204" pitchFamily="34" charset="0"/>
                          <a:cs typeface="Arial" panose="020B0604020202020204" pitchFamily="34" charset="0"/>
                        </a:rPr>
                        <a:t>  ______________.</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06046726"/>
                  </a:ext>
                </a:extLst>
              </a:tr>
              <a:tr h="919705">
                <a:tc>
                  <a:txBody>
                    <a:bodyPr/>
                    <a:lstStyle/>
                    <a:p>
                      <a:pPr marL="0" marR="0" lvl="0" indent="0" algn="just">
                        <a:lnSpc>
                          <a:spcPct val="115000"/>
                        </a:lnSpc>
                        <a:spcAft>
                          <a:spcPts val="800"/>
                        </a:spcAft>
                        <a:buFontTx/>
                        <a:buNone/>
                      </a:pPr>
                      <a:r>
                        <a:rPr lang="en-US" sz="1800" b="1" kern="100" dirty="0">
                          <a:effectLst/>
                          <a:latin typeface="Arial" panose="020B0604020202020204" pitchFamily="34" charset="0"/>
                          <a:cs typeface="Arial" panose="020B0604020202020204" pitchFamily="34" charset="0"/>
                        </a:rPr>
                        <a:t>¿</a:t>
                      </a:r>
                      <a:r>
                        <a:rPr lang="en-US" sz="1800" b="1" kern="100" dirty="0" err="1">
                          <a:effectLst/>
                          <a:latin typeface="Arial" panose="020B0604020202020204" pitchFamily="34" charset="0"/>
                          <a:cs typeface="Arial" panose="020B0604020202020204" pitchFamily="34" charset="0"/>
                        </a:rPr>
                        <a:t>Qué</a:t>
                      </a:r>
                      <a:r>
                        <a:rPr lang="en-US" sz="1800" b="1" kern="100" dirty="0">
                          <a:effectLst/>
                          <a:latin typeface="Arial" panose="020B0604020202020204" pitchFamily="34" charset="0"/>
                          <a:cs typeface="Arial" panose="020B0604020202020204" pitchFamily="34" charset="0"/>
                        </a:rPr>
                        <a:t> hora es?</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just">
                        <a:lnSpc>
                          <a:spcPct val="115000"/>
                        </a:lnSpc>
                        <a:buNone/>
                      </a:pPr>
                      <a:endParaRPr lang="en-US" sz="1800" kern="100" dirty="0">
                        <a:effectLst/>
                        <a:latin typeface="Arial" panose="020B0604020202020204" pitchFamily="34" charset="0"/>
                        <a:cs typeface="Arial" panose="020B0604020202020204" pitchFamily="34" charset="0"/>
                      </a:endParaRPr>
                    </a:p>
                    <a:p>
                      <a:pPr marL="0" marR="0" algn="just">
                        <a:lnSpc>
                          <a:spcPct val="115000"/>
                        </a:lnSpc>
                        <a:buNone/>
                      </a:pPr>
                      <a:r>
                        <a:rPr lang="en-US" sz="1800" kern="100" dirty="0">
                          <a:effectLst/>
                          <a:latin typeface="Arial" panose="020B0604020202020204" pitchFamily="34" charset="0"/>
                          <a:cs typeface="Arial" panose="020B0604020202020204" pitchFamily="34" charset="0"/>
                        </a:rPr>
                        <a:t>Son las ______________.</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57253074"/>
                  </a:ext>
                </a:extLst>
              </a:tr>
              <a:tr h="894982">
                <a:tc>
                  <a:txBody>
                    <a:bodyPr/>
                    <a:lstStyle/>
                    <a:p>
                      <a:pPr marL="0" marR="0" lvl="0" indent="0" algn="l">
                        <a:lnSpc>
                          <a:spcPct val="115000"/>
                        </a:lnSpc>
                        <a:spcAft>
                          <a:spcPts val="800"/>
                        </a:spcAft>
                        <a:buFontTx/>
                        <a:buNone/>
                      </a:pPr>
                      <a:r>
                        <a:rPr lang="en-US" sz="1800" b="1" kern="100" dirty="0">
                          <a:effectLst/>
                          <a:latin typeface="Arial" panose="020B0604020202020204" pitchFamily="34" charset="0"/>
                          <a:cs typeface="Arial" panose="020B0604020202020204" pitchFamily="34" charset="0"/>
                        </a:rPr>
                        <a:t>¿</a:t>
                      </a:r>
                      <a:r>
                        <a:rPr lang="en-US" sz="1800" b="1" kern="100" dirty="0" err="1">
                          <a:effectLst/>
                          <a:latin typeface="Arial" panose="020B0604020202020204" pitchFamily="34" charset="0"/>
                          <a:cs typeface="Arial" panose="020B0604020202020204" pitchFamily="34" charset="0"/>
                        </a:rPr>
                        <a:t>Puedes</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ayudarme</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por</a:t>
                      </a:r>
                      <a:r>
                        <a:rPr lang="en-US" sz="1800" b="1" kern="100" dirty="0">
                          <a:effectLst/>
                          <a:latin typeface="Arial" panose="020B0604020202020204" pitchFamily="34" charset="0"/>
                          <a:cs typeface="Arial" panose="020B0604020202020204" pitchFamily="34" charset="0"/>
                        </a:rPr>
                        <a:t> favor?</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just">
                        <a:lnSpc>
                          <a:spcPct val="115000"/>
                        </a:lnSpc>
                        <a:buNone/>
                      </a:pPr>
                      <a:endParaRPr lang="en-US" sz="1800" kern="100" dirty="0">
                        <a:effectLst/>
                        <a:latin typeface="Arial" panose="020B0604020202020204" pitchFamily="34" charset="0"/>
                        <a:cs typeface="Arial" panose="020B0604020202020204" pitchFamily="34" charset="0"/>
                      </a:endParaRPr>
                    </a:p>
                    <a:p>
                      <a:pPr marL="0" marR="0" algn="just">
                        <a:lnSpc>
                          <a:spcPct val="115000"/>
                        </a:lnSpc>
                        <a:buNone/>
                      </a:pPr>
                      <a:r>
                        <a:rPr lang="en-US" sz="1800" kern="100" dirty="0" err="1">
                          <a:effectLst/>
                          <a:latin typeface="Arial" panose="020B0604020202020204" pitchFamily="34" charset="0"/>
                          <a:cs typeface="Arial" panose="020B0604020202020204" pitchFamily="34" charset="0"/>
                        </a:rPr>
                        <a:t>Sí</a:t>
                      </a:r>
                      <a:r>
                        <a:rPr lang="en-US" sz="1800" kern="100" dirty="0">
                          <a:effectLst/>
                          <a:latin typeface="Arial" panose="020B0604020202020204" pitchFamily="34" charset="0"/>
                          <a:cs typeface="Arial" panose="020B0604020202020204" pitchFamily="34" charset="0"/>
                        </a:rPr>
                        <a:t>, ___________________.</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0019672"/>
                  </a:ext>
                </a:extLst>
              </a:tr>
            </a:tbl>
          </a:graphicData>
        </a:graphic>
      </p:graphicFrame>
    </p:spTree>
    <p:extLst>
      <p:ext uri="{BB962C8B-B14F-4D97-AF65-F5344CB8AC3E}">
        <p14:creationId xmlns:p14="http://schemas.microsoft.com/office/powerpoint/2010/main" val="2778382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7D9-139B-1E1B-5E58-EDB80539616D}"/>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pic>
        <p:nvPicPr>
          <p:cNvPr id="11266" name="Picture 2" descr="Amigos videollamadas en la computadora portátil">
            <a:extLst>
              <a:ext uri="{FF2B5EF4-FFF2-40B4-BE49-F238E27FC236}">
                <a16:creationId xmlns:a16="http://schemas.microsoft.com/office/drawing/2014/main" id="{40B02804-08D1-10AF-2138-996C68652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7B2EA393-D888-3D4C-2153-0E582ECF6DBF}"/>
              </a:ext>
            </a:extLst>
          </p:cNvPr>
          <p:cNvSpPr txBox="1">
            <a:spLocks/>
          </p:cNvSpPr>
          <p:nvPr/>
        </p:nvSpPr>
        <p:spPr>
          <a:xfrm>
            <a:off x="6213150" y="4119562"/>
            <a:ext cx="4880300" cy="2295525"/>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Tx/>
              <a:buNone/>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ctr"/>
            <a:r>
              <a:rPr lang="es-GT" b="1"/>
              <a:t>Let’s go over the group conversation before we split into breakout rooms!</a:t>
            </a:r>
            <a:endParaRPr lang="en-US" b="1" dirty="0"/>
          </a:p>
        </p:txBody>
      </p:sp>
    </p:spTree>
    <p:extLst>
      <p:ext uri="{BB962C8B-B14F-4D97-AF65-F5344CB8AC3E}">
        <p14:creationId xmlns:p14="http://schemas.microsoft.com/office/powerpoint/2010/main" val="912931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Office 2013 - 2022 Theme</Template>
  <TotalTime>481</TotalTime>
  <Words>954</Words>
  <Application>Microsoft Office PowerPoint</Application>
  <PresentationFormat>Widescreen</PresentationFormat>
  <Paragraphs>183</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Arial</vt:lpstr>
      <vt:lpstr>Biome</vt:lpstr>
      <vt:lpstr>Century Gothic</vt:lpstr>
      <vt:lpstr>Wingdings</vt:lpstr>
      <vt:lpstr>Wingdings 2</vt:lpstr>
      <vt:lpstr>Quotable</vt:lpstr>
      <vt:lpstr>Español para Viajar Spanish for Travel</vt:lpstr>
      <vt:lpstr>¡A romper el hielo! Icebreaker</vt:lpstr>
      <vt:lpstr>¡A romper el hielo! Icebreaker</vt:lpstr>
      <vt:lpstr>PowerPoint Presentation</vt:lpstr>
      <vt:lpstr>SALUDOS Y DESPEDIDAS</vt:lpstr>
      <vt:lpstr>PREGUNTAS Y RESPUESTAS</vt:lpstr>
      <vt:lpstr>FRASES COMUNES</vt:lpstr>
      <vt:lpstr>¡PRACTIQUEMOS! Written practice. </vt:lpstr>
      <vt:lpstr>¡Vamos a Conversar!  </vt:lpstr>
      <vt:lpstr>PowerPoint Presentation</vt:lpstr>
      <vt:lpstr>PowerPoint Presentation</vt:lpstr>
      <vt:lpstr>VOCABULARIO PARA VIAJAR</vt:lpstr>
      <vt:lpstr>VOCABULARIO PARA VIAJAR</vt:lpstr>
      <vt:lpstr>VOCABULARIO PARA VIAJAR</vt:lpstr>
      <vt:lpstr>VOCABULARIO PARA VIAJAR</vt:lpstr>
      <vt:lpstr>VOCABULARIO PARA VIAJAR</vt:lpstr>
      <vt:lpstr>PowerPoint Presentation</vt:lpstr>
      <vt:lpstr>Vocabulario de viajar</vt:lpstr>
      <vt:lpstr>Vocabulario de viajar</vt:lpstr>
      <vt:lpstr>PowerPoint Presentation</vt:lpstr>
      <vt:lpstr>VOCABULARIO PARA VIAJAR</vt:lpstr>
      <vt:lpstr>PowerPoint Presentation</vt:lpstr>
      <vt:lpstr>¡PRACTIQUEMOS! Written practice. </vt:lpstr>
      <vt:lpstr>WHOLE CLASS ACTIVITY!  </vt:lpstr>
      <vt:lpstr>PowerPoint Presentation</vt:lpstr>
      <vt:lpstr>¡Vamos a Conversar!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Valeska Anderson</dc:creator>
  <cp:lastModifiedBy>Valeska Anderson</cp:lastModifiedBy>
  <cp:revision>4</cp:revision>
  <dcterms:created xsi:type="dcterms:W3CDTF">2025-05-26T11:37:09Z</dcterms:created>
  <dcterms:modified xsi:type="dcterms:W3CDTF">2025-05-28T23:36:45Z</dcterms:modified>
</cp:coreProperties>
</file>