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2"/>
  </p:notesMasterIdLst>
  <p:sldIdLst>
    <p:sldId id="257" r:id="rId2"/>
    <p:sldId id="272" r:id="rId3"/>
    <p:sldId id="273" r:id="rId4"/>
    <p:sldId id="268" r:id="rId5"/>
    <p:sldId id="284" r:id="rId6"/>
    <p:sldId id="269" r:id="rId7"/>
    <p:sldId id="288" r:id="rId8"/>
    <p:sldId id="301" r:id="rId9"/>
    <p:sldId id="302" r:id="rId10"/>
    <p:sldId id="303" r:id="rId11"/>
    <p:sldId id="304" r:id="rId12"/>
    <p:sldId id="305" r:id="rId13"/>
    <p:sldId id="274" r:id="rId14"/>
    <p:sldId id="275" r:id="rId15"/>
    <p:sldId id="308" r:id="rId16"/>
    <p:sldId id="293" r:id="rId17"/>
    <p:sldId id="306" r:id="rId18"/>
    <p:sldId id="307" r:id="rId19"/>
    <p:sldId id="296" r:id="rId20"/>
    <p:sldId id="30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6FBFE-A1EC-4635-AF59-B2D9C167B742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D52DB-3FFD-491A-BE5C-7F7DC1B45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D52DB-3FFD-491A-BE5C-7F7DC1B459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7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D642-E4A9-4BC8-AD4B-810EA7C9999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E27-9E40-471C-A54D-693394BD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4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0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7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3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7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9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301-17DC-4A84-80F3-15584BBC28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4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569D301-17DC-4A84-80F3-15584BBC28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69D301-17DC-4A84-80F3-15584BBC28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6A57655-2D57-4C55-8E7E-343161FA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59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1330275"/>
            <a:ext cx="10572000" cy="2971051"/>
          </a:xfrm>
        </p:spPr>
        <p:txBody>
          <a:bodyPr/>
          <a:lstStyle/>
          <a:p>
            <a:r>
              <a:rPr lang="en-US" sz="8000" dirty="0"/>
              <a:t>Esp</a:t>
            </a:r>
            <a:r>
              <a:rPr lang="es-GT" sz="8000" dirty="0" err="1"/>
              <a:t>añol</a:t>
            </a:r>
            <a:r>
              <a:rPr lang="es-GT" sz="8000" dirty="0"/>
              <a:t> para Viajar</a:t>
            </a:r>
            <a:br>
              <a:rPr lang="es-GT" sz="8000" dirty="0"/>
            </a:br>
            <a:r>
              <a:rPr lang="en-US" sz="6000" dirty="0"/>
              <a:t>Spanish for Travel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Summer Course. Day 2</a:t>
            </a:r>
          </a:p>
        </p:txBody>
      </p:sp>
      <p:pic>
        <p:nvPicPr>
          <p:cNvPr id="4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21440FE3-F4AF-6322-2FA7-ECC0F6FF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212661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B379EC-F859-0066-8268-B87B87A88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8012CA-D39D-2274-1370-6AAAEF83D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87983"/>
              </p:ext>
            </p:extLst>
          </p:nvPr>
        </p:nvGraphicFramePr>
        <p:xfrm>
          <a:off x="958850" y="892016"/>
          <a:ext cx="10528300" cy="5203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9050">
                  <a:extLst>
                    <a:ext uri="{9D8B030D-6E8A-4147-A177-3AD203B41FA5}">
                      <a16:colId xmlns:a16="http://schemas.microsoft.com/office/drawing/2014/main" val="385998095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val="2964960789"/>
                    </a:ext>
                  </a:extLst>
                </a:gridCol>
              </a:tblGrid>
              <a:tr h="1892360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 mantengo seguro, soy firme y formal,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Pasas por mí de forma especial.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help keep you safe, I’m strict but fair,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You pass through me with care and flair.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48392"/>
                  </a:ext>
                </a:extLst>
              </a:tr>
              <a:tr h="1419264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Guardo tu ropa y me puedes rodar,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 todos tus viajes te puedo acompañar.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hold your clothes and zip up tight,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roll with you on every flight.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05511"/>
                  </a:ext>
                </a:extLst>
              </a:tr>
              <a:tr h="1892360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Llevo un uniforme y piloteo el avión,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 llevo seguro a tu destino y nación.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wear a uniform, I fly the plane,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get you there through sun or rain.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7024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6AF68F-FA6D-0613-49A4-D086974B1CD5}"/>
              </a:ext>
            </a:extLst>
          </p:cNvPr>
          <p:cNvSpPr/>
          <p:nvPr/>
        </p:nvSpPr>
        <p:spPr>
          <a:xfrm>
            <a:off x="2524124" y="1895473"/>
            <a:ext cx="32289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seguridad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39F308-2566-DC5B-B293-D7B9082493DE}"/>
              </a:ext>
            </a:extLst>
          </p:cNvPr>
          <p:cNvSpPr/>
          <p:nvPr/>
        </p:nvSpPr>
        <p:spPr>
          <a:xfrm>
            <a:off x="7524750" y="1895474"/>
            <a:ext cx="30384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security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B7F10F-4924-172C-48A8-91B728AB7713}"/>
              </a:ext>
            </a:extLst>
          </p:cNvPr>
          <p:cNvSpPr/>
          <p:nvPr/>
        </p:nvSpPr>
        <p:spPr>
          <a:xfrm>
            <a:off x="2705100" y="3571875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maleta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AE095B0-251A-0BEE-F09E-A0C74337BD3A}"/>
              </a:ext>
            </a:extLst>
          </p:cNvPr>
          <p:cNvSpPr/>
          <p:nvPr/>
        </p:nvSpPr>
        <p:spPr>
          <a:xfrm>
            <a:off x="8324850" y="3522582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luggage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316A295-CEE6-8BFD-AC76-C258D1C551F8}"/>
              </a:ext>
            </a:extLst>
          </p:cNvPr>
          <p:cNvSpPr/>
          <p:nvPr/>
        </p:nvSpPr>
        <p:spPr>
          <a:xfrm>
            <a:off x="2170906" y="5119687"/>
            <a:ext cx="32289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piloto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3818C57-DFCF-8AA6-2910-96AF42A3B7D2}"/>
              </a:ext>
            </a:extLst>
          </p:cNvPr>
          <p:cNvSpPr/>
          <p:nvPr/>
        </p:nvSpPr>
        <p:spPr>
          <a:xfrm>
            <a:off x="7667625" y="5091111"/>
            <a:ext cx="3228974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pilot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BE0F4D-98AD-1C56-853C-55D3DC2D5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BFE151-5FE0-F04D-D8DE-50E809191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39429"/>
              </p:ext>
            </p:extLst>
          </p:nvPr>
        </p:nvGraphicFramePr>
        <p:xfrm>
          <a:off x="958850" y="892016"/>
          <a:ext cx="10528300" cy="4981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9050">
                  <a:extLst>
                    <a:ext uri="{9D8B030D-6E8A-4147-A177-3AD203B41FA5}">
                      <a16:colId xmlns:a16="http://schemas.microsoft.com/office/drawing/2014/main" val="385998095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val="2964960789"/>
                    </a:ext>
                  </a:extLst>
                </a:gridCol>
              </a:tblGrid>
              <a:tr h="1670209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No soy una puerta de casa, pero doy el acceso, Para subir al avión y seguir el proceso.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I’m not a house door, but I open the way,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To board the plane and start your day.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 the gate</a:t>
                      </a: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48392"/>
                  </a:ext>
                </a:extLst>
              </a:tr>
              <a:tr h="141926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Es para caminar, no para estar sentado,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Entre los asientos siempre está marcado.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I’m where people walk, not where they sit,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run between seats, and I never quit.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05511"/>
                  </a:ext>
                </a:extLst>
              </a:tr>
              <a:tr h="189236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Me pones alrededor para viajar seguro,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 protejo en el aire, eso es seguro.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wrap around your lap so tight,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keep you safe during your flight.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 </a:t>
                      </a: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7024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0A7B32-87D1-50A4-CE43-1A30DE3054FA}"/>
              </a:ext>
            </a:extLst>
          </p:cNvPr>
          <p:cNvSpPr/>
          <p:nvPr/>
        </p:nvSpPr>
        <p:spPr>
          <a:xfrm>
            <a:off x="2705100" y="1895473"/>
            <a:ext cx="2694781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puerta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27C391D-3DB4-42F2-5109-E58562D5048C}"/>
              </a:ext>
            </a:extLst>
          </p:cNvPr>
          <p:cNvSpPr/>
          <p:nvPr/>
        </p:nvSpPr>
        <p:spPr>
          <a:xfrm>
            <a:off x="7967662" y="1895473"/>
            <a:ext cx="30384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gate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2448C51-DD0F-5D8B-6413-E6669B7ECA47}"/>
              </a:ext>
            </a:extLst>
          </p:cNvPr>
          <p:cNvSpPr/>
          <p:nvPr/>
        </p:nvSpPr>
        <p:spPr>
          <a:xfrm>
            <a:off x="2890440" y="3382932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pasillo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7DF8C14-4049-0E05-2284-2E064CFC182E}"/>
              </a:ext>
            </a:extLst>
          </p:cNvPr>
          <p:cNvSpPr/>
          <p:nvPr/>
        </p:nvSpPr>
        <p:spPr>
          <a:xfrm>
            <a:off x="8239125" y="3231354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aisle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F7391C5-CDD4-4C74-7D6D-AE23943C8F23}"/>
              </a:ext>
            </a:extLst>
          </p:cNvPr>
          <p:cNvSpPr/>
          <p:nvPr/>
        </p:nvSpPr>
        <p:spPr>
          <a:xfrm>
            <a:off x="2705100" y="4870391"/>
            <a:ext cx="2694781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cinturón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F41D19C-4D66-FDD6-6095-F3D4FD7CF348}"/>
              </a:ext>
            </a:extLst>
          </p:cNvPr>
          <p:cNvSpPr/>
          <p:nvPr/>
        </p:nvSpPr>
        <p:spPr>
          <a:xfrm>
            <a:off x="7967662" y="4870391"/>
            <a:ext cx="3228974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seat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belt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F4A7AA-E56A-5C62-9457-5562236EE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E0EF9C4-5BA4-C64E-916A-FDA8FB4FD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47973"/>
              </p:ext>
            </p:extLst>
          </p:nvPr>
        </p:nvGraphicFramePr>
        <p:xfrm>
          <a:off x="958850" y="892016"/>
          <a:ext cx="10528300" cy="3416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6675">
                  <a:extLst>
                    <a:ext uri="{9D8B030D-6E8A-4147-A177-3AD203B41FA5}">
                      <a16:colId xmlns:a16="http://schemas.microsoft.com/office/drawing/2014/main" val="385998095"/>
                    </a:ext>
                  </a:extLst>
                </a:gridCol>
                <a:gridCol w="5381625">
                  <a:extLst>
                    <a:ext uri="{9D8B030D-6E8A-4147-A177-3AD203B41FA5}">
                      <a16:colId xmlns:a16="http://schemas.microsoft.com/office/drawing/2014/main" val="2964960789"/>
                    </a:ext>
                  </a:extLst>
                </a:gridCol>
              </a:tblGrid>
              <a:tr h="189236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Trabajamos en equipo con mucha atención,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En el abordaje y en la seguridad, ponemos dedicación.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somos? →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We work together, a helpful team,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Boarding and safety is our dream.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are we? →</a:t>
                      </a: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48392"/>
                  </a:ext>
                </a:extLst>
              </a:tr>
              <a:tr h="141926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 traigo bocadillos y cuido de ti,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Camino por el pasillo, ¡estoy aquí!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bring you snacks and help with care,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 walk the aisle while in the air.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</a:t>
                      </a: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buNone/>
                      </a:pPr>
                      <a:endParaRPr lang="es-GT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05511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CA09C4-2B94-A4CF-5E33-15AF0A2685F3}"/>
              </a:ext>
            </a:extLst>
          </p:cNvPr>
          <p:cNvSpPr/>
          <p:nvPr/>
        </p:nvSpPr>
        <p:spPr>
          <a:xfrm>
            <a:off x="3105150" y="1685925"/>
            <a:ext cx="2647949" cy="99536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tripulación de embarque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9BC603-5782-1325-41C9-D4F83C13A07F}"/>
              </a:ext>
            </a:extLst>
          </p:cNvPr>
          <p:cNvSpPr/>
          <p:nvPr/>
        </p:nvSpPr>
        <p:spPr>
          <a:xfrm>
            <a:off x="8067675" y="1809749"/>
            <a:ext cx="30384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boarding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crew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28A5335-E413-F5A9-3507-4BC39A2A8257}"/>
              </a:ext>
            </a:extLst>
          </p:cNvPr>
          <p:cNvSpPr/>
          <p:nvPr/>
        </p:nvSpPr>
        <p:spPr>
          <a:xfrm>
            <a:off x="3194050" y="3522582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aeromoza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F5DFAF-75EA-8B7E-CEF5-2DD74CDB8DE3}"/>
              </a:ext>
            </a:extLst>
          </p:cNvPr>
          <p:cNvSpPr/>
          <p:nvPr/>
        </p:nvSpPr>
        <p:spPr>
          <a:xfrm>
            <a:off x="7924799" y="3443990"/>
            <a:ext cx="3457575" cy="68105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flight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attendant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BAFF5-3E8C-7D32-F2F2-8AA87ED59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EC36-ECC2-356D-C214-08AF717D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80" y="504338"/>
            <a:ext cx="10571998" cy="970450"/>
          </a:xfrm>
        </p:spPr>
        <p:txBody>
          <a:bodyPr/>
          <a:lstStyle/>
          <a:p>
            <a:r>
              <a:rPr lang="en-US" sz="6000" dirty="0"/>
              <a:t>LUGARES EN LA CIUDAD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3072B1-FFF6-913A-F5AE-90051C63F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105965"/>
              </p:ext>
            </p:extLst>
          </p:nvPr>
        </p:nvGraphicFramePr>
        <p:xfrm>
          <a:off x="1019550" y="2296302"/>
          <a:ext cx="4612579" cy="38465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12538">
                  <a:extLst>
                    <a:ext uri="{9D8B030D-6E8A-4147-A177-3AD203B41FA5}">
                      <a16:colId xmlns:a16="http://schemas.microsoft.com/office/drawing/2014/main" val="260695383"/>
                    </a:ext>
                  </a:extLst>
                </a:gridCol>
                <a:gridCol w="2400041">
                  <a:extLst>
                    <a:ext uri="{9D8B030D-6E8A-4147-A177-3AD203B41FA5}">
                      <a16:colId xmlns:a16="http://schemas.microsoft.com/office/drawing/2014/main" val="1387382892"/>
                    </a:ext>
                  </a:extLst>
                </a:gridCol>
              </a:tblGrid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lugar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01990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s-MX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zócalo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s-MX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s-MX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792555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s-MX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parque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s-MX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0539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museo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museum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22839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mercado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8436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s-MX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cine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s-MX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movie</a:t>
                      </a:r>
                      <a:r>
                        <a:rPr lang="es-MX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theater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281746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banco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66930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biblioteca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library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118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88C988-522C-1DE7-A81D-ADC2B6464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467"/>
              </p:ext>
            </p:extLst>
          </p:nvPr>
        </p:nvGraphicFramePr>
        <p:xfrm>
          <a:off x="6086475" y="2161153"/>
          <a:ext cx="5511452" cy="402005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74287">
                  <a:extLst>
                    <a:ext uri="{9D8B030D-6E8A-4147-A177-3AD203B41FA5}">
                      <a16:colId xmlns:a16="http://schemas.microsoft.com/office/drawing/2014/main" val="824345355"/>
                    </a:ext>
                  </a:extLst>
                </a:gridCol>
                <a:gridCol w="2137165">
                  <a:extLst>
                    <a:ext uri="{9D8B030D-6E8A-4147-A177-3AD203B41FA5}">
                      <a16:colId xmlns:a16="http://schemas.microsoft.com/office/drawing/2014/main" val="3662304366"/>
                    </a:ext>
                  </a:extLst>
                </a:gridCol>
              </a:tblGrid>
              <a:tr h="5742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tienda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store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51743"/>
                  </a:ext>
                </a:extLst>
              </a:tr>
              <a:tr h="5742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iglesia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19109"/>
                  </a:ext>
                </a:extLst>
              </a:tr>
              <a:tr h="5742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panadería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bakery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20920"/>
                  </a:ext>
                </a:extLst>
              </a:tr>
              <a:tr h="5742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restaurante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45373"/>
                  </a:ext>
                </a:extLst>
              </a:tr>
              <a:tr h="5742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calle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80111"/>
                  </a:ext>
                </a:extLst>
              </a:tr>
              <a:tr h="5742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esquina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corner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543685"/>
                  </a:ext>
                </a:extLst>
              </a:tr>
              <a:tr h="5742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banqueta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sidewalk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51" marR="56251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181400"/>
                  </a:ext>
                </a:extLst>
              </a:tr>
            </a:tbl>
          </a:graphicData>
        </a:graphic>
      </p:graphicFrame>
      <p:pic>
        <p:nvPicPr>
          <p:cNvPr id="13314" name="Picture 2" descr="Escena del hermoso paisaje urbano con edificio alto, tienda y calle con parque">
            <a:extLst>
              <a:ext uri="{FF2B5EF4-FFF2-40B4-BE49-F238E27FC236}">
                <a16:creationId xmlns:a16="http://schemas.microsoft.com/office/drawing/2014/main" id="{483C9293-9DD2-9B74-170D-1033597BD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1"/>
            <a:ext cx="31146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0F6BCE-4F85-E11B-2556-EEC91C824140}"/>
              </a:ext>
            </a:extLst>
          </p:cNvPr>
          <p:cNvSpPr txBox="1"/>
          <p:nvPr/>
        </p:nvSpPr>
        <p:spPr>
          <a:xfrm>
            <a:off x="618363" y="267502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/>
            <a:r>
              <a:rPr lang="es-GT" sz="5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NOTA CULTURAL</a:t>
            </a:r>
            <a:endParaRPr lang="en-US" sz="5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730A74-2F0B-8832-5C9B-B8EC1B8E645C}"/>
              </a:ext>
            </a:extLst>
          </p:cNvPr>
          <p:cNvSpPr/>
          <p:nvPr/>
        </p:nvSpPr>
        <p:spPr>
          <a:xfrm>
            <a:off x="5269800" y="5373584"/>
            <a:ext cx="6188775" cy="8843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i="1" dirty="0">
              <a:solidFill>
                <a:schemeClr val="accent1">
                  <a:lumMod val="50000"/>
                </a:schemeClr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To make this work, remember to raise your voice when you get to this syllable. Otherwise, it won't sound like a question.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i="1" dirty="0">
              <a:solidFill>
                <a:schemeClr val="accent6">
                  <a:lumMod val="75000"/>
                </a:schemeClr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E8E619-DA49-B4FA-CB02-C7ECFE237727}"/>
              </a:ext>
            </a:extLst>
          </p:cNvPr>
          <p:cNvSpPr/>
          <p:nvPr/>
        </p:nvSpPr>
        <p:spPr>
          <a:xfrm>
            <a:off x="496918" y="1578451"/>
            <a:ext cx="4433887" cy="34779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r>
              <a:rPr lang="en-US" i="1" dirty="0">
                <a:solidFill>
                  <a:schemeClr val="bg1"/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Let's say you're visiting a Spanish-speaking country, and you are looking for a specific place. You are in the middle of the street and stop to ask a person for directions, so you could say: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i="1" dirty="0">
                <a:solidFill>
                  <a:schemeClr val="bg1"/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GT" b="1" dirty="0">
                <a:solidFill>
                  <a:schemeClr val="bg1"/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—Perdone, ¿me puede decir dónde está la calle Maldonado?</a:t>
            </a:r>
          </a:p>
          <a:p>
            <a:pPr algn="ctr"/>
            <a:endParaRPr lang="en-US" b="1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"Excuse (me), can you tell me where the Maldonado Street is?“</a:t>
            </a: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A2966C-1022-4EE4-6E15-B396BA6C3438}"/>
              </a:ext>
            </a:extLst>
          </p:cNvPr>
          <p:cNvSpPr/>
          <p:nvPr/>
        </p:nvSpPr>
        <p:spPr>
          <a:xfrm>
            <a:off x="6812851" y="240527"/>
            <a:ext cx="5045774" cy="14264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i="1" dirty="0">
              <a:solidFill>
                <a:schemeClr val="accent6">
                  <a:lumMod val="75000"/>
                </a:schemeClr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i="1" dirty="0" err="1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Perdone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is a good way to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stop someone on the street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. 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Usted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is the recommended option when you're talking to someone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older than you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; otherwise, feel free to use 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perdona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or 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disculpa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20AEA7-465C-CF7C-887A-7AF6B3D3A807}"/>
              </a:ext>
            </a:extLst>
          </p:cNvPr>
          <p:cNvSpPr/>
          <p:nvPr/>
        </p:nvSpPr>
        <p:spPr>
          <a:xfrm>
            <a:off x="5269800" y="1979569"/>
            <a:ext cx="6303837" cy="14264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>
              <a:buFont typeface="Wingdings" panose="05000000000000000000" pitchFamily="2" charset="2"/>
              <a:buChar char="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If you want to be extra formal, you can use the conditional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(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¿me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podría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decir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…?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),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but using the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present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is much more common (at least in Spain).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C73D8D-B575-02F8-0EA7-F1C5BA139E81}"/>
              </a:ext>
            </a:extLst>
          </p:cNvPr>
          <p:cNvSpPr/>
          <p:nvPr/>
        </p:nvSpPr>
        <p:spPr>
          <a:xfrm>
            <a:off x="5269800" y="3629953"/>
            <a:ext cx="6607874" cy="14264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>
              <a:buFont typeface="Wingdings" panose="05000000000000000000" pitchFamily="2" charset="2"/>
              <a:buChar char=""/>
            </a:pPr>
            <a:endParaRPr lang="en-US" dirty="0"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marL="342900" marR="0" lvl="0" indent="-342900" algn="just">
              <a:buFont typeface="Wingdings" panose="05000000000000000000" pitchFamily="2" charset="2"/>
              <a:buChar char=""/>
            </a:pPr>
            <a:endParaRPr lang="en-US" dirty="0"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marL="342900" marR="0" lvl="0" indent="-342900" algn="just">
              <a:buFont typeface="Wingdings" panose="05000000000000000000" pitchFamily="2" charset="2"/>
              <a:buChar char="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Another option when asking for directions is to avoid all the wordiness and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just say the name of the street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GT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—Perdone, ¿la calle Maldonado?</a:t>
            </a:r>
            <a:br>
              <a:rPr lang="es-GT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</a:br>
            <a:r>
              <a:rPr lang="es-GT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"Excuse (me), </a:t>
            </a:r>
            <a:r>
              <a:rPr lang="es-GT" dirty="0" err="1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the</a:t>
            </a:r>
            <a:r>
              <a:rPr lang="es-GT" dirty="0">
                <a:solidFill>
                  <a:schemeClr val="accent6">
                    <a:lumMod val="50000"/>
                  </a:schemeClr>
                </a:solidFill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 Maldonado Street?"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i="1" dirty="0">
              <a:solidFill>
                <a:schemeClr val="accent6">
                  <a:lumMod val="75000"/>
                </a:schemeClr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Ilustración del concepto de fatiga de decisión">
            <a:extLst>
              <a:ext uri="{FF2B5EF4-FFF2-40B4-BE49-F238E27FC236}">
                <a16:creationId xmlns:a16="http://schemas.microsoft.com/office/drawing/2014/main" id="{EFCD05D3-33E2-89BE-AB78-B50EC1A03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03"/>
          <a:stretch/>
        </p:blipFill>
        <p:spPr bwMode="auto">
          <a:xfrm>
            <a:off x="1165176" y="5225245"/>
            <a:ext cx="2849722" cy="1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930CFD-E6B7-4FF0-6114-60DC46FDFCD1}"/>
              </a:ext>
            </a:extLst>
          </p:cNvPr>
          <p:cNvSpPr txBox="1"/>
          <p:nvPr/>
        </p:nvSpPr>
        <p:spPr>
          <a:xfrm>
            <a:off x="392143" y="107106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buNone/>
            </a:pPr>
            <a:r>
              <a:rPr lang="en-US" sz="1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to Sound Natural When Asking for Directions in Spanish?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6E967-3526-D6E8-8179-4BE4980C9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5377-A260-C022-34AC-BAC1BB51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C9785-D5A9-154A-BF62-505144422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92CA50CF-6915-94DD-9C6F-09ED8226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0D2AC-5152-545F-2307-E84B99A6962F}"/>
              </a:ext>
            </a:extLst>
          </p:cNvPr>
          <p:cNvSpPr txBox="1"/>
          <p:nvPr/>
        </p:nvSpPr>
        <p:spPr>
          <a:xfrm>
            <a:off x="5380863" y="1187049"/>
            <a:ext cx="6094476" cy="3826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Based on the cultural, write down the 3 words /phrases that you could use to sound more natural when asking for directions in Spanish. </a:t>
            </a:r>
          </a:p>
          <a:p>
            <a:pPr marL="0" marR="0" algn="just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 algn="just">
              <a:lnSpc>
                <a:spcPct val="300000"/>
              </a:lnSpc>
              <a:buFont typeface="+mj-lt"/>
              <a:buAutoNum type="alphaU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_____________________________________________________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300000"/>
              </a:lnSpc>
              <a:buFont typeface="+mj-lt"/>
              <a:buAutoNum type="alphaU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_____________________________________________________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300000"/>
              </a:lnSpc>
              <a:buFont typeface="+mj-lt"/>
              <a:buAutoNum type="alphaUcPeriod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_____________________________________________________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69B38B-3FD5-D15A-7D22-7EBE71A014A5}"/>
              </a:ext>
            </a:extLst>
          </p:cNvPr>
          <p:cNvSpPr/>
          <p:nvPr/>
        </p:nvSpPr>
        <p:spPr>
          <a:xfrm>
            <a:off x="6095999" y="2697961"/>
            <a:ext cx="4886325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Perdone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FC9890-FCFF-814F-22AA-868C5F047E5B}"/>
              </a:ext>
            </a:extLst>
          </p:cNvPr>
          <p:cNvSpPr/>
          <p:nvPr/>
        </p:nvSpPr>
        <p:spPr>
          <a:xfrm>
            <a:off x="6191250" y="3502726"/>
            <a:ext cx="4791074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Perdona o disculpa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B2B0E5-C5FA-A588-667D-757B8509188F}"/>
              </a:ext>
            </a:extLst>
          </p:cNvPr>
          <p:cNvSpPr/>
          <p:nvPr/>
        </p:nvSpPr>
        <p:spPr>
          <a:xfrm>
            <a:off x="6191249" y="4410041"/>
            <a:ext cx="4927599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¿Me podría decir…?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2EA393-D888-3D4C-2153-0E582ECF6DBF}"/>
              </a:ext>
            </a:extLst>
          </p:cNvPr>
          <p:cNvSpPr txBox="1">
            <a:spLocks/>
          </p:cNvSpPr>
          <p:nvPr/>
        </p:nvSpPr>
        <p:spPr>
          <a:xfrm>
            <a:off x="6213150" y="4119562"/>
            <a:ext cx="4880300" cy="229552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b="1"/>
              <a:t>Let’s go over the group conversation before we split into breakout rooms!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293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CD239-8380-BFA0-3BB5-06118B305700}"/>
              </a:ext>
            </a:extLst>
          </p:cNvPr>
          <p:cNvSpPr txBox="1"/>
          <p:nvPr/>
        </p:nvSpPr>
        <p:spPr>
          <a:xfrm>
            <a:off x="876300" y="235387"/>
            <a:ext cx="95059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buNone/>
            </a:pPr>
            <a:r>
              <a:rPr lang="en-US" sz="1600" i="1" dirty="0">
                <a:effectLst/>
                <a:latin typeface="Biome" panose="020B05030302040208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US" sz="18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buNone/>
            </a:pPr>
            <a:r>
              <a:rPr lang="en-US" sz="18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buNone/>
            </a:pPr>
            <a:r>
              <a:rPr lang="en-US" sz="18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buNone/>
            </a:pPr>
            <a:r>
              <a:rPr lang="es-GT" sz="1800" b="1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Biome" panose="020B0503030204020804" pitchFamily="34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2B8D2-33EF-5F78-A062-8D55368C71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" t="2448" r="800" b="47798"/>
          <a:stretch/>
        </p:blipFill>
        <p:spPr>
          <a:xfrm>
            <a:off x="771524" y="455325"/>
            <a:ext cx="10906125" cy="56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7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FE65B8-89E2-10C3-7027-8FC1F2AF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3" t="51840" r="819" b="1214"/>
          <a:stretch/>
        </p:blipFill>
        <p:spPr>
          <a:xfrm>
            <a:off x="1017088" y="866775"/>
            <a:ext cx="10422437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95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B7652D-13C1-7C6E-3730-AB348149D897}"/>
              </a:ext>
            </a:extLst>
          </p:cNvPr>
          <p:cNvSpPr txBox="1"/>
          <p:nvPr/>
        </p:nvSpPr>
        <p:spPr>
          <a:xfrm>
            <a:off x="1400175" y="574394"/>
            <a:ext cx="10791825" cy="608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zócalo 		 							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restaurant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GT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tienda														</a:t>
            </a:r>
            <a:r>
              <a:rPr lang="es-GT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</a:t>
            </a:r>
            <a:r>
              <a:rPr lang="es-GT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movie</a:t>
            </a:r>
            <a:r>
              <a:rPr lang="es-GT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theater</a:t>
            </a:r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iglesia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					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</a:t>
            </a:r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lugar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 								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d.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church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museo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					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library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cine									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f. 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city square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panadería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				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g.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store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parque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								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h.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bakery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biblioteca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									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place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restaurante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					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j. </a:t>
            </a:r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museum</a:t>
            </a:r>
          </a:p>
          <a:p>
            <a:pPr marL="342900" marR="0" lvl="0" indent="-342900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876A5F-850A-47D2-6D0C-C224B8AB9082}"/>
              </a:ext>
            </a:extLst>
          </p:cNvPr>
          <p:cNvCxnSpPr>
            <a:cxnSpLocks/>
          </p:cNvCxnSpPr>
          <p:nvPr/>
        </p:nvCxnSpPr>
        <p:spPr>
          <a:xfrm>
            <a:off x="2686050" y="1200624"/>
            <a:ext cx="6105525" cy="251412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DE2FB-3999-E014-AD46-6E97804158C3}"/>
              </a:ext>
            </a:extLst>
          </p:cNvPr>
          <p:cNvCxnSpPr>
            <a:cxnSpLocks/>
          </p:cNvCxnSpPr>
          <p:nvPr/>
        </p:nvCxnSpPr>
        <p:spPr>
          <a:xfrm>
            <a:off x="2686050" y="1724025"/>
            <a:ext cx="6105525" cy="244595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891713-D296-38F3-8E51-2B42976ECB33}"/>
              </a:ext>
            </a:extLst>
          </p:cNvPr>
          <p:cNvCxnSpPr>
            <a:cxnSpLocks/>
          </p:cNvCxnSpPr>
          <p:nvPr/>
        </p:nvCxnSpPr>
        <p:spPr>
          <a:xfrm>
            <a:off x="2781300" y="2143125"/>
            <a:ext cx="6010275" cy="47625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049554-3B26-0A50-4115-D6785B20C00C}"/>
              </a:ext>
            </a:extLst>
          </p:cNvPr>
          <p:cNvCxnSpPr>
            <a:cxnSpLocks/>
          </p:cNvCxnSpPr>
          <p:nvPr/>
        </p:nvCxnSpPr>
        <p:spPr>
          <a:xfrm>
            <a:off x="2552700" y="2720940"/>
            <a:ext cx="6238875" cy="250828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496645-6B80-D5CD-D733-E909FDBEF8EF}"/>
              </a:ext>
            </a:extLst>
          </p:cNvPr>
          <p:cNvCxnSpPr>
            <a:cxnSpLocks/>
          </p:cNvCxnSpPr>
          <p:nvPr/>
        </p:nvCxnSpPr>
        <p:spPr>
          <a:xfrm>
            <a:off x="2781300" y="3169603"/>
            <a:ext cx="6010275" cy="2520688"/>
          </a:xfrm>
          <a:prstGeom prst="line">
            <a:avLst/>
          </a:prstGeom>
          <a:ln w="76200">
            <a:solidFill>
              <a:srgbClr val="F622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E39D45-63D8-9EA8-6E9B-D41FD0AABE80}"/>
              </a:ext>
            </a:extLst>
          </p:cNvPr>
          <p:cNvCxnSpPr>
            <a:cxnSpLocks/>
          </p:cNvCxnSpPr>
          <p:nvPr/>
        </p:nvCxnSpPr>
        <p:spPr>
          <a:xfrm flipV="1">
            <a:off x="2505075" y="1691129"/>
            <a:ext cx="6286500" cy="201554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3CAF66-4454-1187-D40E-F4EF5096F070}"/>
              </a:ext>
            </a:extLst>
          </p:cNvPr>
          <p:cNvCxnSpPr>
            <a:cxnSpLocks/>
          </p:cNvCxnSpPr>
          <p:nvPr/>
        </p:nvCxnSpPr>
        <p:spPr>
          <a:xfrm>
            <a:off x="3081337" y="4244803"/>
            <a:ext cx="5710238" cy="49168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64C639-8D4A-3EDF-C512-6D3C3E38634B}"/>
              </a:ext>
            </a:extLst>
          </p:cNvPr>
          <p:cNvCxnSpPr>
            <a:cxnSpLocks/>
          </p:cNvCxnSpPr>
          <p:nvPr/>
        </p:nvCxnSpPr>
        <p:spPr>
          <a:xfrm flipV="1">
            <a:off x="3081337" y="3169603"/>
            <a:ext cx="5710238" cy="2087002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02B9F1-C7D9-A7F1-62E8-29989A9DA156}"/>
              </a:ext>
            </a:extLst>
          </p:cNvPr>
          <p:cNvCxnSpPr>
            <a:cxnSpLocks/>
          </p:cNvCxnSpPr>
          <p:nvPr/>
        </p:nvCxnSpPr>
        <p:spPr>
          <a:xfrm flipV="1">
            <a:off x="3238500" y="1167709"/>
            <a:ext cx="5553075" cy="4522582"/>
          </a:xfrm>
          <a:prstGeom prst="line">
            <a:avLst/>
          </a:prstGeom>
          <a:ln w="762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0BEEFD-9D92-B4CC-6F93-0943C0D87F32}"/>
              </a:ext>
            </a:extLst>
          </p:cNvPr>
          <p:cNvCxnSpPr>
            <a:cxnSpLocks/>
          </p:cNvCxnSpPr>
          <p:nvPr/>
        </p:nvCxnSpPr>
        <p:spPr>
          <a:xfrm flipV="1">
            <a:off x="2781300" y="2178433"/>
            <a:ext cx="6010275" cy="251819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¿Cómo estás?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¿Prefieres viajar en avión, carro o autobús? </a:t>
            </a:r>
            <a:r>
              <a:rPr lang="es-MX" sz="1200" b="1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</a:t>
            </a:r>
            <a:r>
              <a:rPr lang="en-US" sz="1200" b="1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you prefer to travel by plane, car, or bus?</a:t>
            </a:r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739CCB-32CF-B4A3-6580-A8F6BC02896D}"/>
              </a:ext>
            </a:extLst>
          </p:cNvPr>
          <p:cNvSpPr/>
          <p:nvPr/>
        </p:nvSpPr>
        <p:spPr>
          <a:xfrm>
            <a:off x="7579796" y="2785125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7BC24-FE79-4833-19C6-FE37310EC918}"/>
              </a:ext>
            </a:extLst>
          </p:cNvPr>
          <p:cNvSpPr/>
          <p:nvPr/>
        </p:nvSpPr>
        <p:spPr>
          <a:xfrm>
            <a:off x="3138296" y="5774395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CF811-63D6-A8A9-4071-CAC96E2E60D2}"/>
              </a:ext>
            </a:extLst>
          </p:cNvPr>
          <p:cNvSpPr/>
          <p:nvPr/>
        </p:nvSpPr>
        <p:spPr>
          <a:xfrm>
            <a:off x="6834443" y="472586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665E9-32FB-BBE6-D5F1-C96A498A456C}"/>
              </a:ext>
            </a:extLst>
          </p:cNvPr>
          <p:cNvSpPr/>
          <p:nvPr/>
        </p:nvSpPr>
        <p:spPr>
          <a:xfrm>
            <a:off x="-160964" y="62194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8C146-303B-9DB5-F073-D3DD69CB8FCA}"/>
              </a:ext>
            </a:extLst>
          </p:cNvPr>
          <p:cNvSpPr/>
          <p:nvPr/>
        </p:nvSpPr>
        <p:spPr>
          <a:xfrm>
            <a:off x="7585283" y="4209122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86DC8-8369-C7B6-8EA1-442A69AE79B5}"/>
              </a:ext>
            </a:extLst>
          </p:cNvPr>
          <p:cNvSpPr/>
          <p:nvPr/>
        </p:nvSpPr>
        <p:spPr>
          <a:xfrm>
            <a:off x="95413" y="4472866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4DA20-A5D8-034C-749C-52EE67AEE58D}"/>
              </a:ext>
            </a:extLst>
          </p:cNvPr>
          <p:cNvSpPr/>
          <p:nvPr/>
        </p:nvSpPr>
        <p:spPr>
          <a:xfrm>
            <a:off x="4244844" y="671184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17410" name="Picture 2" descr="Dibujado a mano gente de diseño plano agitando ilustración">
            <a:extLst>
              <a:ext uri="{FF2B5EF4-FFF2-40B4-BE49-F238E27FC236}">
                <a16:creationId xmlns:a16="http://schemas.microsoft.com/office/drawing/2014/main" id="{09995A2E-9D4F-0B44-0A45-CEE4F85B9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12" b="98770" l="2162" r="96486">
                        <a14:foregroundMark x1="24730" y1="22847" x2="30270" y2="22671"/>
                        <a14:foregroundMark x1="9324" y1="48682" x2="6622" y2="35852"/>
                        <a14:foregroundMark x1="6622" y1="35852" x2="6216" y2="35325"/>
                        <a14:foregroundMark x1="22297" y1="94200" x2="24730" y2="91564"/>
                        <a14:foregroundMark x1="40000" y1="97188" x2="36216" y2="97012"/>
                        <a14:foregroundMark x1="21622" y1="98770" x2="26486" y2="98418"/>
                        <a14:foregroundMark x1="91216" y1="53076" x2="92568" y2="36380"/>
                        <a14:foregroundMark x1="13649" y1="39367" x2="22973" y2="27065"/>
                        <a14:foregroundMark x1="22568" y1="23199" x2="27703" y2="17575"/>
                        <a14:foregroundMark x1="36486" y1="10545" x2="53108" y2="8787"/>
                        <a14:foregroundMark x1="53108" y1="8787" x2="56216" y2="9139"/>
                        <a14:foregroundMark x1="56486" y1="68190" x2="51622" y2="54657"/>
                        <a14:foregroundMark x1="51622" y1="54657" x2="51622" y2="54657"/>
                        <a14:foregroundMark x1="50405" y1="53954" x2="59189" y2="66960"/>
                        <a14:foregroundMark x1="59189" y1="66960" x2="55405" y2="76801"/>
                        <a14:foregroundMark x1="55405" y1="76801" x2="55270" y2="76450"/>
                        <a14:foregroundMark x1="50135" y1="74165" x2="53784" y2="52900"/>
                        <a14:foregroundMark x1="74595" y1="36907" x2="79189" y2="36380"/>
                        <a14:foregroundMark x1="82027" y1="29174" x2="79730" y2="26889"/>
                        <a14:foregroundMark x1="86622" y1="59402" x2="86216" y2="53076"/>
                        <a14:foregroundMark x1="85541" y1="65026" x2="86216" y2="60808"/>
                        <a14:foregroundMark x1="2297" y1="41652" x2="2297" y2="41652"/>
                        <a14:foregroundMark x1="96486" y1="32162" x2="96486" y2="32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11" y="1445160"/>
            <a:ext cx="4257063" cy="32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650" y="44608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Estoy_____.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am_________.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Prefiero_____. 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prefer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GT" sz="2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avión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GT" sz="2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carro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GT" sz="2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autobús</a:t>
            </a:r>
            <a:endParaRPr lang="es-GT" sz="2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548300"/>
            <a:ext cx="10571998" cy="970450"/>
          </a:xfrm>
        </p:spPr>
        <p:txBody>
          <a:bodyPr/>
          <a:lstStyle/>
          <a:p>
            <a:r>
              <a:rPr lang="en-US" sz="6000" dirty="0"/>
              <a:t>EL VERBO VIAJAR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ED299A0-D1AC-EE15-F364-31077909D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141275"/>
              </p:ext>
            </p:extLst>
          </p:nvPr>
        </p:nvGraphicFramePr>
        <p:xfrm>
          <a:off x="627120" y="3033100"/>
          <a:ext cx="4619629" cy="3165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969">
                  <a:extLst>
                    <a:ext uri="{9D8B030D-6E8A-4147-A177-3AD203B41FA5}">
                      <a16:colId xmlns:a16="http://schemas.microsoft.com/office/drawing/2014/main" val="3820969624"/>
                    </a:ext>
                  </a:extLst>
                </a:gridCol>
                <a:gridCol w="2256660">
                  <a:extLst>
                    <a:ext uri="{9D8B030D-6E8A-4147-A177-3AD203B41FA5}">
                      <a16:colId xmlns:a16="http://schemas.microsoft.com/office/drawing/2014/main" val="1816442301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 travel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yo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viajo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48692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you travel (informal)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tú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450548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he travels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él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91627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she travels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ella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773157"/>
                  </a:ext>
                </a:extLst>
              </a:tr>
              <a:tr h="3104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it travels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esto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713584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you travel (formal)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usted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28024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C6607D-03AA-5236-0AC8-FB8270E40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28939"/>
              </p:ext>
            </p:extLst>
          </p:nvPr>
        </p:nvGraphicFramePr>
        <p:xfrm>
          <a:off x="6007608" y="2989158"/>
          <a:ext cx="5383536" cy="2637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2656">
                  <a:extLst>
                    <a:ext uri="{9D8B030D-6E8A-4147-A177-3AD203B41FA5}">
                      <a16:colId xmlns:a16="http://schemas.microsoft.com/office/drawing/2014/main" val="910093296"/>
                    </a:ext>
                  </a:extLst>
                </a:gridCol>
                <a:gridCol w="2420880">
                  <a:extLst>
                    <a:ext uri="{9D8B030D-6E8A-4147-A177-3AD203B41FA5}">
                      <a16:colId xmlns:a16="http://schemas.microsoft.com/office/drawing/2014/main" val="697659805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we travel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nosotros viajamos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30328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you all travel (informal)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vosotros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viajáis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04532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they travel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(all male or mix)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ellos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553367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they travel (all female)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ellas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443422"/>
                  </a:ext>
                </a:extLst>
              </a:tr>
              <a:tr h="3104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you all travel (formal)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ustedes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viajan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4194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00C6A2C-D342-1783-F4FB-42DB3633BA0B}"/>
              </a:ext>
            </a:extLst>
          </p:cNvPr>
          <p:cNvSpPr txBox="1"/>
          <p:nvPr/>
        </p:nvSpPr>
        <p:spPr>
          <a:xfrm>
            <a:off x="665604" y="2149061"/>
            <a:ext cx="10684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                          </a:t>
            </a:r>
            <a:r>
              <a:rPr lang="es-MX" sz="3600" b="1" dirty="0">
                <a:effectLst/>
                <a:latin typeface="ADLaM Display" panose="0201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SINGULAR			            		   PLURAL</a:t>
            </a:r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Fondo degradado del día mundial del turismo">
            <a:extLst>
              <a:ext uri="{FF2B5EF4-FFF2-40B4-BE49-F238E27FC236}">
                <a16:creationId xmlns:a16="http://schemas.microsoft.com/office/drawing/2014/main" id="{835E47A0-796F-2FF6-CDAE-7AD39122C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" t="7355" r="7535" b="6577"/>
          <a:stretch/>
        </p:blipFill>
        <p:spPr bwMode="auto">
          <a:xfrm>
            <a:off x="8892019" y="178561"/>
            <a:ext cx="2499125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BCB0C-74E0-F10F-9A39-8AD53799E750}"/>
              </a:ext>
            </a:extLst>
          </p:cNvPr>
          <p:cNvSpPr txBox="1"/>
          <p:nvPr/>
        </p:nvSpPr>
        <p:spPr>
          <a:xfrm>
            <a:off x="5561838" y="1239219"/>
            <a:ext cx="6094476" cy="4138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50000"/>
              </a:lnSpc>
              <a:buFont typeface="+mj-lt"/>
              <a:buAutoNum type="alphaLcParenR"/>
            </a:pP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_____________________ a Colombia.</a:t>
            </a:r>
          </a:p>
          <a:p>
            <a:pPr marL="342900" marR="0" lvl="0" indent="-342900">
              <a:lnSpc>
                <a:spcPct val="250000"/>
              </a:lnSpc>
              <a:buFont typeface="+mj-lt"/>
              <a:buAutoNum type="alphaLcParenR"/>
            </a:pP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Él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_____________________ a Puerto Rico.</a:t>
            </a:r>
          </a:p>
          <a:p>
            <a:pPr marL="342900" marR="0" lvl="0" indent="-342900">
              <a:lnSpc>
                <a:spcPct val="250000"/>
              </a:lnSpc>
              <a:buFont typeface="+mj-lt"/>
              <a:buAutoNum type="alphaLcParenR"/>
            </a:pP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Nosotros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____________________ a Guatemala.</a:t>
            </a:r>
          </a:p>
          <a:p>
            <a:pPr marL="342900" marR="0" lvl="0" indent="-342900">
              <a:lnSpc>
                <a:spcPct val="250000"/>
              </a:lnSpc>
              <a:buFont typeface="+mj-lt"/>
              <a:buAutoNum type="alphaLcParenR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Ellas ________________________ a El Salvador.</a:t>
            </a:r>
          </a:p>
          <a:p>
            <a:pPr marL="342900" marR="0" lvl="0" indent="-342900">
              <a:lnSpc>
                <a:spcPct val="250000"/>
              </a:lnSpc>
              <a:buFont typeface="+mj-lt"/>
              <a:buAutoNum type="alphaLcParenR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Tú __________________________ a Paraguay. </a:t>
            </a:r>
          </a:p>
          <a:p>
            <a:pPr marL="342900" marR="0" lvl="0" indent="-342900">
              <a:lnSpc>
                <a:spcPct val="250000"/>
              </a:lnSpc>
              <a:buFont typeface="+mj-lt"/>
              <a:buAutoNum type="alphaLcParenR"/>
            </a:pP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Vosotros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_______________________ a España.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150C0-2960-72D0-5734-5CF15F8C8F9B}"/>
              </a:ext>
            </a:extLst>
          </p:cNvPr>
          <p:cNvSpPr/>
          <p:nvPr/>
        </p:nvSpPr>
        <p:spPr>
          <a:xfrm>
            <a:off x="6428232" y="1399446"/>
            <a:ext cx="1856232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viajo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0B5210-FA23-1AAD-E9BE-12C7A9F61E31}"/>
              </a:ext>
            </a:extLst>
          </p:cNvPr>
          <p:cNvSpPr/>
          <p:nvPr/>
        </p:nvSpPr>
        <p:spPr>
          <a:xfrm>
            <a:off x="6428232" y="2045622"/>
            <a:ext cx="1856232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viaja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85E176-B8C6-E727-16FB-FBF72BA7E0C1}"/>
              </a:ext>
            </a:extLst>
          </p:cNvPr>
          <p:cNvSpPr/>
          <p:nvPr/>
        </p:nvSpPr>
        <p:spPr>
          <a:xfrm>
            <a:off x="7028688" y="2755806"/>
            <a:ext cx="1856232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viajamos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27A7F9-71D4-3253-4EC9-497FBE76EEB9}"/>
              </a:ext>
            </a:extLst>
          </p:cNvPr>
          <p:cNvSpPr/>
          <p:nvPr/>
        </p:nvSpPr>
        <p:spPr>
          <a:xfrm>
            <a:off x="6827520" y="3429000"/>
            <a:ext cx="1856232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viajan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5464E9-F941-0B6B-94A1-53C5726A3347}"/>
              </a:ext>
            </a:extLst>
          </p:cNvPr>
          <p:cNvSpPr/>
          <p:nvPr/>
        </p:nvSpPr>
        <p:spPr>
          <a:xfrm>
            <a:off x="6752844" y="4066573"/>
            <a:ext cx="1856232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viajas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C5FC97-9135-D18C-C815-FED9319ECDCD}"/>
              </a:ext>
            </a:extLst>
          </p:cNvPr>
          <p:cNvSpPr/>
          <p:nvPr/>
        </p:nvSpPr>
        <p:spPr>
          <a:xfrm>
            <a:off x="7220712" y="4812378"/>
            <a:ext cx="1856232" cy="40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viajáis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96" y="383180"/>
            <a:ext cx="10571998" cy="970450"/>
          </a:xfrm>
        </p:spPr>
        <p:txBody>
          <a:bodyPr/>
          <a:lstStyle/>
          <a:p>
            <a:r>
              <a:rPr lang="es-GT" sz="5400" dirty="0"/>
              <a:t>V</a:t>
            </a:r>
            <a:r>
              <a:rPr lang="en-US" sz="5400" dirty="0"/>
              <a:t>OCABULARIO DE VIAJE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D6BB25-B114-F2C8-3C88-97E446184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17013"/>
              </p:ext>
            </p:extLst>
          </p:nvPr>
        </p:nvGraphicFramePr>
        <p:xfrm>
          <a:off x="711322" y="2441067"/>
          <a:ext cx="4905000" cy="3706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3863">
                  <a:extLst>
                    <a:ext uri="{9D8B030D-6E8A-4147-A177-3AD203B41FA5}">
                      <a16:colId xmlns:a16="http://schemas.microsoft.com/office/drawing/2014/main" val="699362481"/>
                    </a:ext>
                  </a:extLst>
                </a:gridCol>
                <a:gridCol w="2231137">
                  <a:extLst>
                    <a:ext uri="{9D8B030D-6E8A-4147-A177-3AD203B41FA5}">
                      <a16:colId xmlns:a16="http://schemas.microsoft.com/office/drawing/2014/main" val="3478191192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aeropuerto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airport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65602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maleta /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equipaje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suitcase, luggage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4964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s-GT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maleta de mano /el equipaje de mano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carry-on luggage 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329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pasaje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abordar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boarding pass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174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269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 fila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line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0318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asiento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assigned seat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4654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DB572F6-C0B9-DA5C-B789-8394F5991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21704"/>
              </p:ext>
            </p:extLst>
          </p:nvPr>
        </p:nvGraphicFramePr>
        <p:xfrm>
          <a:off x="6305169" y="2532507"/>
          <a:ext cx="5451734" cy="3523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5261">
                  <a:extLst>
                    <a:ext uri="{9D8B030D-6E8A-4147-A177-3AD203B41FA5}">
                      <a16:colId xmlns:a16="http://schemas.microsoft.com/office/drawing/2014/main" val="3064508399"/>
                    </a:ext>
                  </a:extLst>
                </a:gridCol>
                <a:gridCol w="2646473">
                  <a:extLst>
                    <a:ext uri="{9D8B030D-6E8A-4147-A177-3AD203B41FA5}">
                      <a16:colId xmlns:a16="http://schemas.microsoft.com/office/drawing/2014/main" val="1955557692"/>
                    </a:ext>
                  </a:extLst>
                </a:gridCol>
              </a:tblGrid>
              <a:tr h="239678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cinturón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seat belt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275955"/>
                  </a:ext>
                </a:extLst>
              </a:tr>
              <a:tr h="239678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ventana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window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13389"/>
                  </a:ext>
                </a:extLst>
              </a:tr>
              <a:tr h="239678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pasillo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aisle 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798346"/>
                  </a:ext>
                </a:extLst>
              </a:tr>
              <a:tr h="239678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gate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169027"/>
                  </a:ext>
                </a:extLst>
              </a:tr>
              <a:tr h="239678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piloto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pilot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445256"/>
                  </a:ext>
                </a:extLst>
              </a:tr>
              <a:tr h="239678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tripulación de embarque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boarding crew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94892"/>
                  </a:ext>
                </a:extLst>
              </a:tr>
              <a:tr h="239678"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aeromoza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flight attendant, hostess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19" marR="59919" marT="0" marB="0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5855"/>
                  </a:ext>
                </a:extLst>
              </a:tr>
            </a:tbl>
          </a:graphicData>
        </a:graphic>
      </p:graphicFrame>
      <p:pic>
        <p:nvPicPr>
          <p:cNvPr id="14338" name="Picture 2" descr="Concepto de neón de avión de vuelo">
            <a:extLst>
              <a:ext uri="{FF2B5EF4-FFF2-40B4-BE49-F238E27FC236}">
                <a16:creationId xmlns:a16="http://schemas.microsoft.com/office/drawing/2014/main" id="{D7972E03-2F97-8C56-05C1-139332149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38" y="-213296"/>
            <a:ext cx="2745803" cy="27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5BD25-F195-7E5C-611C-8991C88E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9A3C-B4DB-ABB4-6A3E-F8112CFB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638A3-EF07-8249-5EF7-CA212EC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2588" y="1236527"/>
            <a:ext cx="6700604" cy="1743229"/>
          </a:xfrm>
        </p:spPr>
        <p:txBody>
          <a:bodyPr/>
          <a:lstStyle/>
          <a:p>
            <a:pPr marL="0" marR="0" algn="just"/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~ ¿</a:t>
            </a:r>
            <a:r>
              <a:rPr lang="en-US" sz="18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soy? </a:t>
            </a:r>
          </a:p>
          <a:p>
            <a:pPr marL="0" marR="0" algn="just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Listen carefully to the Spanish /English riddles. Then share the correct Spanish definition that matches the description. Use the chart from above for reference. *Fill in the blanks with your answers as well. </a:t>
            </a:r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C4FD4803-84A0-35FB-963E-78C75C26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94" y="254817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C09CAA6-08C7-3A2B-CA0D-49C26409C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02438"/>
              </p:ext>
            </p:extLst>
          </p:nvPr>
        </p:nvGraphicFramePr>
        <p:xfrm>
          <a:off x="958850" y="892016"/>
          <a:ext cx="1052830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5024">
                  <a:extLst>
                    <a:ext uri="{9D8B030D-6E8A-4147-A177-3AD203B41FA5}">
                      <a16:colId xmlns:a16="http://schemas.microsoft.com/office/drawing/2014/main" val="385998095"/>
                    </a:ext>
                  </a:extLst>
                </a:gridCol>
                <a:gridCol w="5993276">
                  <a:extLst>
                    <a:ext uri="{9D8B030D-6E8A-4147-A177-3AD203B41FA5}">
                      <a16:colId xmlns:a16="http://schemas.microsoft.com/office/drawing/2014/main" val="2964960789"/>
                    </a:ext>
                  </a:extLst>
                </a:gridCol>
              </a:tblGrid>
              <a:tr h="1230285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Soy el lugar donde llegan y salen los aviones, Ves a muchas personas con sus emociones.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¿Qué soy? →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DLaM Display" panose="0201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buNone/>
                      </a:pP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DLaM Display" panose="0201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I’m the place where planes come and go,</a:t>
                      </a:r>
                      <a:b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You see lots of people moving to and fro.</a:t>
                      </a:r>
                      <a:b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48392"/>
                  </a:ext>
                </a:extLst>
              </a:tr>
              <a:tr h="92271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No soy un asiento, pero ahí esperas,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De pie con otros, aunque no quieras.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¿Qué soy? → </a:t>
                      </a:r>
                    </a:p>
                    <a:p>
                      <a:pPr marL="0" marR="0" algn="l">
                        <a:buNone/>
                      </a:pPr>
                      <a:endParaRPr lang="es-GT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DLaM Display" panose="0201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buNone/>
                      </a:pP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DLaM Display" panose="0201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I’m not a seat, but you wait in me,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Standing with others patiently.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05511"/>
                  </a:ext>
                </a:extLst>
              </a:tr>
              <a:tr h="1230285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Soy un papel que necesitas al abordar,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Sin mí, no podrás despegar.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¿Qué soy? → </a:t>
                      </a:r>
                    </a:p>
                    <a:p>
                      <a:pPr marL="0" marR="0" algn="l">
                        <a:buNone/>
                      </a:pPr>
                      <a:endParaRPr lang="es-GT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DLaM Display" panose="020100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buNone/>
                      </a:pP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DLaM Display" panose="0201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I’m a paper you need when you board a plane,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Without me, traveling would be a pain.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DLaM Display" panose="02010000000000000000" pitchFamily="2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7024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685F08-64C4-EC2C-3538-17DCA68E89DA}"/>
              </a:ext>
            </a:extLst>
          </p:cNvPr>
          <p:cNvSpPr/>
          <p:nvPr/>
        </p:nvSpPr>
        <p:spPr>
          <a:xfrm>
            <a:off x="2790825" y="1895475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aeropuerto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9B012B-8B3A-8773-2473-E7C5BA8312BB}"/>
              </a:ext>
            </a:extLst>
          </p:cNvPr>
          <p:cNvSpPr/>
          <p:nvPr/>
        </p:nvSpPr>
        <p:spPr>
          <a:xfrm>
            <a:off x="7667625" y="1895474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airport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BE8A4A7-ABC4-3773-34A1-3E577CD23DE7}"/>
              </a:ext>
            </a:extLst>
          </p:cNvPr>
          <p:cNvSpPr/>
          <p:nvPr/>
        </p:nvSpPr>
        <p:spPr>
          <a:xfrm>
            <a:off x="2705100" y="3571875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una fila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C39951-3254-B8B1-A4FF-3EF7B73DAA5F}"/>
              </a:ext>
            </a:extLst>
          </p:cNvPr>
          <p:cNvSpPr/>
          <p:nvPr/>
        </p:nvSpPr>
        <p:spPr>
          <a:xfrm>
            <a:off x="7848600" y="3570207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line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E8EA0A5-78C9-A444-7A12-D5919EF6D6BC}"/>
              </a:ext>
            </a:extLst>
          </p:cNvPr>
          <p:cNvSpPr/>
          <p:nvPr/>
        </p:nvSpPr>
        <p:spPr>
          <a:xfrm>
            <a:off x="2170906" y="5119687"/>
            <a:ext cx="32289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pasaje de abordar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81539E2-8204-BA48-F355-101ECB14A82E}"/>
              </a:ext>
            </a:extLst>
          </p:cNvPr>
          <p:cNvSpPr/>
          <p:nvPr/>
        </p:nvSpPr>
        <p:spPr>
          <a:xfrm>
            <a:off x="7667625" y="5091111"/>
            <a:ext cx="3228974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boarding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pass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B6D93E-F552-08BF-C831-86D0BFF96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62537AA-84DB-FC0E-2DDC-74AE8BF83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95805"/>
              </p:ext>
            </p:extLst>
          </p:nvPr>
        </p:nvGraphicFramePr>
        <p:xfrm>
          <a:off x="958850" y="892016"/>
          <a:ext cx="10528300" cy="5203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9050">
                  <a:extLst>
                    <a:ext uri="{9D8B030D-6E8A-4147-A177-3AD203B41FA5}">
                      <a16:colId xmlns:a16="http://schemas.microsoft.com/office/drawing/2014/main" val="385998095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val="2964960789"/>
                    </a:ext>
                  </a:extLst>
                </a:gridCol>
              </a:tblGrid>
              <a:tr h="189236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Soy pequeño y ligero, encajo muy </a:t>
                      </a:r>
                      <a:r>
                        <a:rPr lang="es-GT" sz="20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bien,Viajo</a:t>
                      </a: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contigo en el avión también.</a:t>
                      </a:r>
                      <a:b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I’m small and light, I fit just right, I stay with you on your entire flight.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48392"/>
                  </a:ext>
                </a:extLst>
              </a:tr>
              <a:tr h="141926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Soy un cuadrito para mirar afuera,</a:t>
                      </a:r>
                      <a:b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Nubes y cielo, siempre en espera.</a:t>
                      </a:r>
                      <a:b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I’m a square to look outside, Clouds and sky, I never hide.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05511"/>
                  </a:ext>
                </a:extLst>
              </a:tr>
              <a:tr h="189236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 sientas en mí, tengo número y fila,</a:t>
                      </a:r>
                      <a:b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Es tu lugar, no pierdas la silla.</a:t>
                      </a:r>
                      <a:b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GT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¿Qué soy? → 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You sit on me, I have a number and row,</a:t>
                      </a:r>
                      <a:b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I’m your assigned spot, don’t miss it, you know! What am I? →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7024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CBC670E-4D0B-4310-3715-D3572A774C75}"/>
              </a:ext>
            </a:extLst>
          </p:cNvPr>
          <p:cNvSpPr/>
          <p:nvPr/>
        </p:nvSpPr>
        <p:spPr>
          <a:xfrm>
            <a:off x="2524124" y="1895473"/>
            <a:ext cx="32289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equipaje de mano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52BBC0-327B-7C97-3BA3-02A9A903CD0B}"/>
              </a:ext>
            </a:extLst>
          </p:cNvPr>
          <p:cNvSpPr/>
          <p:nvPr/>
        </p:nvSpPr>
        <p:spPr>
          <a:xfrm>
            <a:off x="7524750" y="1895474"/>
            <a:ext cx="30384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carry-on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luggage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B0BF896-FA8E-8D61-FF80-5CFD6B1242DE}"/>
              </a:ext>
            </a:extLst>
          </p:cNvPr>
          <p:cNvSpPr/>
          <p:nvPr/>
        </p:nvSpPr>
        <p:spPr>
          <a:xfrm>
            <a:off x="2705100" y="3571875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ventana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8844E7-C2F3-3DAC-D871-1660947DDF61}"/>
              </a:ext>
            </a:extLst>
          </p:cNvPr>
          <p:cNvSpPr/>
          <p:nvPr/>
        </p:nvSpPr>
        <p:spPr>
          <a:xfrm>
            <a:off x="8324850" y="3522582"/>
            <a:ext cx="2324100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window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9B85B30-258F-D888-82F4-CC80C0C0BA41}"/>
              </a:ext>
            </a:extLst>
          </p:cNvPr>
          <p:cNvSpPr/>
          <p:nvPr/>
        </p:nvSpPr>
        <p:spPr>
          <a:xfrm>
            <a:off x="2170906" y="5119687"/>
            <a:ext cx="3228975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asiento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80A1C01-F7D3-F4B2-0665-489F4117EACB}"/>
              </a:ext>
            </a:extLst>
          </p:cNvPr>
          <p:cNvSpPr/>
          <p:nvPr/>
        </p:nvSpPr>
        <p:spPr>
          <a:xfrm>
            <a:off x="7667625" y="5091111"/>
            <a:ext cx="3228974" cy="5238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assigned</a:t>
            </a:r>
            <a:r>
              <a:rPr lang="es-GT" sz="24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2400" b="1" dirty="0" err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seat</a:t>
            </a:r>
            <a:endParaRPr lang="en-US" sz="24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154</TotalTime>
  <Words>1648</Words>
  <Application>Microsoft Office PowerPoint</Application>
  <PresentationFormat>Widescreen</PresentationFormat>
  <Paragraphs>241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ADLaM Display</vt:lpstr>
      <vt:lpstr>Aptos</vt:lpstr>
      <vt:lpstr>Aptos Display</vt:lpstr>
      <vt:lpstr>Arial</vt:lpstr>
      <vt:lpstr>Biome</vt:lpstr>
      <vt:lpstr>Century Gothic</vt:lpstr>
      <vt:lpstr>Wingdings</vt:lpstr>
      <vt:lpstr>Wingdings 2</vt:lpstr>
      <vt:lpstr>Quotable</vt:lpstr>
      <vt:lpstr>Español para Viajar Spanish for Travel</vt:lpstr>
      <vt:lpstr>¡A romper el hielo! Icebreaker</vt:lpstr>
      <vt:lpstr>¡A romper el hielo! Icebreaker</vt:lpstr>
      <vt:lpstr>EL VERBO VIAJAR</vt:lpstr>
      <vt:lpstr>¡PRACTIQUEMOS! Written practice. </vt:lpstr>
      <vt:lpstr>VOCABULARIO DE VIAJE</vt:lpstr>
      <vt:lpstr>WHOLE CLASS ACTIVITY!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LUGARES EN LA CIUDAD</vt:lpstr>
      <vt:lpstr>PowerPoint Presentation</vt:lpstr>
      <vt:lpstr>¡PRACTIQUEMOS! Written practice. </vt:lpstr>
      <vt:lpstr>¡Vamos a Conversar!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2</cp:revision>
  <dcterms:created xsi:type="dcterms:W3CDTF">2025-05-26T23:32:26Z</dcterms:created>
  <dcterms:modified xsi:type="dcterms:W3CDTF">2025-05-28T23:39:08Z</dcterms:modified>
</cp:coreProperties>
</file>