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8288000" cy="10287000"/>
  <p:notesSz cx="6858000" cy="9144000"/>
  <p:embeddedFontLst>
    <p:embeddedFont>
      <p:font typeface="HK Grotesk Pro" panose="020B0604020202020204" charset="0"/>
      <p:regular r:id="rId15"/>
    </p:embeddedFont>
    <p:embeddedFont>
      <p:font typeface="HK Grotesk Pro Bold" panose="020B0604020202020204" charset="0"/>
      <p:regular r:id="rId16"/>
    </p:embeddedFont>
    <p:embeddedFont>
      <p:font typeface="HK Grotesk Pro Medium" panose="020B0604020202020204" charset="0"/>
      <p:regular r:id="rId17"/>
    </p:embeddedFont>
    <p:embeddedFont>
      <p:font typeface="HK Grotesk Pro Semi-Bold" panose="020B0604020202020204" charset="0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1" d="100"/>
          <a:sy n="51" d="100"/>
        </p:scale>
        <p:origin x="29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tura Texas" userId="28a19e1200e037bf" providerId="LiveId" clId="{FCF8B8CF-7CEA-4A34-B2CE-E2F789889AB7}"/>
    <pc:docChg chg="custSel modSld">
      <pc:chgData name="Futura Texas" userId="28a19e1200e037bf" providerId="LiveId" clId="{FCF8B8CF-7CEA-4A34-B2CE-E2F789889AB7}" dt="2025-05-29T15:03:33.340" v="4" actId="33524"/>
      <pc:docMkLst>
        <pc:docMk/>
      </pc:docMkLst>
      <pc:sldChg chg="modSp mod">
        <pc:chgData name="Futura Texas" userId="28a19e1200e037bf" providerId="LiveId" clId="{FCF8B8CF-7CEA-4A34-B2CE-E2F789889AB7}" dt="2025-05-29T15:03:17.100" v="1" actId="14100"/>
        <pc:sldMkLst>
          <pc:docMk/>
          <pc:sldMk cId="0" sldId="260"/>
        </pc:sldMkLst>
        <pc:spChg chg="mod">
          <ac:chgData name="Futura Texas" userId="28a19e1200e037bf" providerId="LiveId" clId="{FCF8B8CF-7CEA-4A34-B2CE-E2F789889AB7}" dt="2025-05-29T15:03:17.100" v="1" actId="14100"/>
          <ac:spMkLst>
            <pc:docMk/>
            <pc:sldMk cId="0" sldId="260"/>
            <ac:spMk id="7" creationId="{00000000-0000-0000-0000-000000000000}"/>
          </ac:spMkLst>
        </pc:spChg>
      </pc:sldChg>
      <pc:sldChg chg="modSp mod">
        <pc:chgData name="Futura Texas" userId="28a19e1200e037bf" providerId="LiveId" clId="{FCF8B8CF-7CEA-4A34-B2CE-E2F789889AB7}" dt="2025-05-29T15:03:33.340" v="4" actId="33524"/>
        <pc:sldMkLst>
          <pc:docMk/>
          <pc:sldMk cId="0" sldId="266"/>
        </pc:sldMkLst>
        <pc:spChg chg="mod">
          <ac:chgData name="Futura Texas" userId="28a19e1200e037bf" providerId="LiveId" clId="{FCF8B8CF-7CEA-4A34-B2CE-E2F789889AB7}" dt="2025-05-29T15:03:33.340" v="4" actId="33524"/>
          <ac:spMkLst>
            <pc:docMk/>
            <pc:sldMk cId="0" sldId="26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828429" y="4503445"/>
            <a:ext cx="7898911" cy="20315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648"/>
              </a:lnSpc>
            </a:pPr>
            <a:r>
              <a:rPr lang="en-US" sz="11891" b="1">
                <a:solidFill>
                  <a:srgbClr val="000000"/>
                </a:solidFill>
                <a:latin typeface="HK Grotesk Pro Bold"/>
                <a:ea typeface="HK Grotesk Pro Bold"/>
                <a:cs typeface="HK Grotesk Pro Bold"/>
                <a:sym typeface="HK Grotesk Pro Bold"/>
              </a:rPr>
              <a:t>Guess the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828429" y="6838702"/>
            <a:ext cx="7898911" cy="16378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409"/>
              </a:lnSpc>
            </a:pPr>
            <a:r>
              <a:rPr lang="en-US" sz="14442" b="1">
                <a:solidFill>
                  <a:srgbClr val="000000"/>
                </a:solidFill>
                <a:latin typeface="HK Grotesk Pro Bold"/>
                <a:ea typeface="HK Grotesk Pro Bold"/>
                <a:cs typeface="HK Grotesk Pro Bold"/>
                <a:sym typeface="HK Grotesk Pro Bold"/>
              </a:rPr>
              <a:t>SHAPES</a:t>
            </a:r>
          </a:p>
        </p:txBody>
      </p:sp>
      <p:sp>
        <p:nvSpPr>
          <p:cNvPr id="4" name="Freeform 4"/>
          <p:cNvSpPr/>
          <p:nvPr/>
        </p:nvSpPr>
        <p:spPr>
          <a:xfrm rot="-2280405">
            <a:off x="-5015530" y="4183799"/>
            <a:ext cx="8955493" cy="9715031"/>
          </a:xfrm>
          <a:custGeom>
            <a:avLst/>
            <a:gdLst/>
            <a:ahLst/>
            <a:cxnLst/>
            <a:rect l="l" t="t" r="r" b="b"/>
            <a:pathLst>
              <a:path w="8955493" h="9715031">
                <a:moveTo>
                  <a:pt x="0" y="0"/>
                </a:moveTo>
                <a:lnTo>
                  <a:pt x="8955493" y="0"/>
                </a:lnTo>
                <a:lnTo>
                  <a:pt x="8955493" y="9715031"/>
                </a:lnTo>
                <a:lnTo>
                  <a:pt x="0" y="971503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5" name="Group 5"/>
          <p:cNvGrpSpPr/>
          <p:nvPr/>
        </p:nvGrpSpPr>
        <p:grpSpPr>
          <a:xfrm>
            <a:off x="14059128" y="5276354"/>
            <a:ext cx="6400343" cy="6400343"/>
            <a:chOff x="0" y="0"/>
            <a:chExt cx="8533791" cy="8533791"/>
          </a:xfrm>
        </p:grpSpPr>
        <p:grpSp>
          <p:nvGrpSpPr>
            <p:cNvPr id="6" name="Group 6"/>
            <p:cNvGrpSpPr/>
            <p:nvPr/>
          </p:nvGrpSpPr>
          <p:grpSpPr>
            <a:xfrm>
              <a:off x="0" y="0"/>
              <a:ext cx="8533791" cy="8533791"/>
              <a:chOff x="0" y="0"/>
              <a:chExt cx="1913890" cy="1913890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1913890" cy="1913890"/>
              </a:xfrm>
              <a:custGeom>
                <a:avLst/>
                <a:gdLst/>
                <a:ahLst/>
                <a:cxnLst/>
                <a:rect l="l" t="t" r="r" b="b"/>
                <a:pathLst>
                  <a:path w="1913890" h="1913890">
                    <a:moveTo>
                      <a:pt x="0" y="0"/>
                    </a:moveTo>
                    <a:lnTo>
                      <a:pt x="1913890" y="0"/>
                    </a:lnTo>
                    <a:lnTo>
                      <a:pt x="1913890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E73239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Freeform 8"/>
            <p:cNvSpPr/>
            <p:nvPr/>
          </p:nvSpPr>
          <p:spPr>
            <a:xfrm>
              <a:off x="833212" y="1090507"/>
              <a:ext cx="6867366" cy="6507148"/>
            </a:xfrm>
            <a:custGeom>
              <a:avLst/>
              <a:gdLst/>
              <a:ahLst/>
              <a:cxnLst/>
              <a:rect l="l" t="t" r="r" b="b"/>
              <a:pathLst>
                <a:path w="6867366" h="6507148">
                  <a:moveTo>
                    <a:pt x="0" y="0"/>
                  </a:moveTo>
                  <a:lnTo>
                    <a:pt x="6867367" y="0"/>
                  </a:lnTo>
                  <a:lnTo>
                    <a:pt x="6867367" y="6507148"/>
                  </a:lnTo>
                  <a:lnTo>
                    <a:pt x="0" y="650714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-7429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-1259848" y="-4431721"/>
            <a:ext cx="10636889" cy="10381102"/>
            <a:chOff x="0" y="0"/>
            <a:chExt cx="14182519" cy="13841469"/>
          </a:xfrm>
        </p:grpSpPr>
        <p:grpSp>
          <p:nvGrpSpPr>
            <p:cNvPr id="10" name="Group 10"/>
            <p:cNvGrpSpPr>
              <a:grpSpLocks noChangeAspect="1"/>
            </p:cNvGrpSpPr>
            <p:nvPr/>
          </p:nvGrpSpPr>
          <p:grpSpPr>
            <a:xfrm rot="-9651180">
              <a:off x="1448054" y="1554047"/>
              <a:ext cx="11286410" cy="10733376"/>
              <a:chOff x="0" y="0"/>
              <a:chExt cx="6350000" cy="6038850"/>
            </a:xfrm>
          </p:grpSpPr>
          <p:sp>
            <p:nvSpPr>
              <p:cNvPr id="11" name="Freeform 11"/>
              <p:cNvSpPr/>
              <p:nvPr/>
            </p:nvSpPr>
            <p:spPr>
              <a:xfrm>
                <a:off x="0" y="0"/>
                <a:ext cx="6350000" cy="6038850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038850">
                    <a:moveTo>
                      <a:pt x="1212850" y="6038850"/>
                    </a:moveTo>
                    <a:lnTo>
                      <a:pt x="0" y="2306320"/>
                    </a:lnTo>
                    <a:lnTo>
                      <a:pt x="3175000" y="0"/>
                    </a:lnTo>
                    <a:lnTo>
                      <a:pt x="6350000" y="2306320"/>
                    </a:lnTo>
                    <a:lnTo>
                      <a:pt x="5137150" y="6038850"/>
                    </a:lnTo>
                    <a:lnTo>
                      <a:pt x="1212850" y="6038850"/>
                    </a:lnTo>
                    <a:close/>
                  </a:path>
                </a:pathLst>
              </a:custGeom>
              <a:solidFill>
                <a:srgbClr val="4272BA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Freeform 12"/>
            <p:cNvSpPr/>
            <p:nvPr/>
          </p:nvSpPr>
          <p:spPr>
            <a:xfrm rot="-9651180">
              <a:off x="4520100" y="5203354"/>
              <a:ext cx="5142319" cy="4243193"/>
            </a:xfrm>
            <a:custGeom>
              <a:avLst/>
              <a:gdLst/>
              <a:ahLst/>
              <a:cxnLst/>
              <a:rect l="l" t="t" r="r" b="b"/>
              <a:pathLst>
                <a:path w="5142319" h="4243193">
                  <a:moveTo>
                    <a:pt x="0" y="0"/>
                  </a:moveTo>
                  <a:lnTo>
                    <a:pt x="5142319" y="0"/>
                  </a:lnTo>
                  <a:lnTo>
                    <a:pt x="5142319" y="4243193"/>
                  </a:lnTo>
                  <a:lnTo>
                    <a:pt x="0" y="424319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-238298" t="-11683" r="-132205" b="-43882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9010298" y="-1997204"/>
            <a:ext cx="10097660" cy="6051807"/>
            <a:chOff x="0" y="0"/>
            <a:chExt cx="13463547" cy="8069077"/>
          </a:xfrm>
        </p:grpSpPr>
        <p:grpSp>
          <p:nvGrpSpPr>
            <p:cNvPr id="14" name="Group 14"/>
            <p:cNvGrpSpPr/>
            <p:nvPr/>
          </p:nvGrpSpPr>
          <p:grpSpPr>
            <a:xfrm>
              <a:off x="0" y="0"/>
              <a:ext cx="13463547" cy="8069077"/>
              <a:chOff x="0" y="0"/>
              <a:chExt cx="2862688" cy="1715688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2862688" cy="1715688"/>
              </a:xfrm>
              <a:custGeom>
                <a:avLst/>
                <a:gdLst/>
                <a:ahLst/>
                <a:cxnLst/>
                <a:rect l="l" t="t" r="r" b="b"/>
                <a:pathLst>
                  <a:path w="2862688" h="1715688">
                    <a:moveTo>
                      <a:pt x="0" y="0"/>
                    </a:moveTo>
                    <a:lnTo>
                      <a:pt x="2862688" y="0"/>
                    </a:lnTo>
                    <a:lnTo>
                      <a:pt x="2862688" y="1715688"/>
                    </a:lnTo>
                    <a:lnTo>
                      <a:pt x="0" y="1715688"/>
                    </a:lnTo>
                    <a:close/>
                  </a:path>
                </a:pathLst>
              </a:custGeom>
              <a:solidFill>
                <a:srgbClr val="F0BAD5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Freeform 16"/>
            <p:cNvSpPr/>
            <p:nvPr/>
          </p:nvSpPr>
          <p:spPr>
            <a:xfrm>
              <a:off x="1907073" y="1446402"/>
              <a:ext cx="9649401" cy="5388626"/>
            </a:xfrm>
            <a:custGeom>
              <a:avLst/>
              <a:gdLst/>
              <a:ahLst/>
              <a:cxnLst/>
              <a:rect l="l" t="t" r="r" b="b"/>
              <a:pathLst>
                <a:path w="9649401" h="5388626">
                  <a:moveTo>
                    <a:pt x="0" y="0"/>
                  </a:moveTo>
                  <a:lnTo>
                    <a:pt x="9649401" y="0"/>
                  </a:lnTo>
                  <a:lnTo>
                    <a:pt x="9649401" y="5388627"/>
                  </a:lnTo>
                  <a:lnTo>
                    <a:pt x="0" y="53886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-19470" t="-152476" r="-30668" b="-7095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683915" y="1563270"/>
            <a:ext cx="7160460" cy="7160460"/>
            <a:chOff x="0" y="0"/>
            <a:chExt cx="9547281" cy="9547281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9547281" cy="9547281"/>
              <a:chOff x="0" y="0"/>
              <a:chExt cx="1913890" cy="191389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1913890" cy="1913890"/>
              </a:xfrm>
              <a:custGeom>
                <a:avLst/>
                <a:gdLst/>
                <a:ahLst/>
                <a:cxnLst/>
                <a:rect l="l" t="t" r="r" b="b"/>
                <a:pathLst>
                  <a:path w="1913890" h="1913890">
                    <a:moveTo>
                      <a:pt x="0" y="0"/>
                    </a:moveTo>
                    <a:lnTo>
                      <a:pt x="1913890" y="0"/>
                    </a:lnTo>
                    <a:lnTo>
                      <a:pt x="1913890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E73239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" name="Freeform 5"/>
            <p:cNvSpPr/>
            <p:nvPr/>
          </p:nvSpPr>
          <p:spPr>
            <a:xfrm>
              <a:off x="932166" y="1220018"/>
              <a:ext cx="7682948" cy="7279949"/>
            </a:xfrm>
            <a:custGeom>
              <a:avLst/>
              <a:gdLst/>
              <a:ahLst/>
              <a:cxnLst/>
              <a:rect l="l" t="t" r="r" b="b"/>
              <a:pathLst>
                <a:path w="7682948" h="7279949">
                  <a:moveTo>
                    <a:pt x="0" y="0"/>
                  </a:moveTo>
                  <a:lnTo>
                    <a:pt x="7682948" y="0"/>
                  </a:lnTo>
                  <a:lnTo>
                    <a:pt x="7682948" y="7279949"/>
                  </a:lnTo>
                  <a:lnTo>
                    <a:pt x="0" y="727994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7429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0519288" y="4109205"/>
            <a:ext cx="7440416" cy="21352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304"/>
              </a:lnSpc>
            </a:pPr>
            <a:r>
              <a:rPr lang="en-US" sz="7619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Yes!</a:t>
            </a:r>
          </a:p>
          <a:p>
            <a:pPr algn="l">
              <a:lnSpc>
                <a:spcPts val="8304"/>
              </a:lnSpc>
            </a:pPr>
            <a:r>
              <a:rPr lang="en-US" sz="7619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It's un cuadrado!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28700" y="1459728"/>
            <a:ext cx="8182621" cy="39844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has five points, and you can find this in the sky. </a:t>
            </a:r>
            <a:r>
              <a:rPr lang="en-US" sz="4800" b="1" dirty="0">
                <a:solidFill>
                  <a:srgbClr val="000000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shines very bright and is so far away and you need a telescope to see it up close.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619365" y="7981757"/>
            <a:ext cx="5207005" cy="7840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What shape is it?</a:t>
            </a:r>
          </a:p>
        </p:txBody>
      </p:sp>
      <p:grpSp>
        <p:nvGrpSpPr>
          <p:cNvPr id="4" name="Group 4"/>
          <p:cNvGrpSpPr/>
          <p:nvPr/>
        </p:nvGrpSpPr>
        <p:grpSpPr>
          <a:xfrm rot="-1572816">
            <a:off x="10698824" y="-6778217"/>
            <a:ext cx="14229159" cy="13556434"/>
            <a:chOff x="0" y="0"/>
            <a:chExt cx="18972212" cy="18075245"/>
          </a:xfrm>
        </p:grpSpPr>
        <p:grpSp>
          <p:nvGrpSpPr>
            <p:cNvPr id="5" name="Group 5"/>
            <p:cNvGrpSpPr>
              <a:grpSpLocks noChangeAspect="1"/>
            </p:cNvGrpSpPr>
            <p:nvPr/>
          </p:nvGrpSpPr>
          <p:grpSpPr>
            <a:xfrm>
              <a:off x="0" y="0"/>
              <a:ext cx="18972212" cy="18075245"/>
              <a:chOff x="0" y="0"/>
              <a:chExt cx="1772920" cy="1689100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-8890" y="-5080"/>
                <a:ext cx="1789430" cy="1701800"/>
              </a:xfrm>
              <a:custGeom>
                <a:avLst/>
                <a:gdLst/>
                <a:ahLst/>
                <a:cxnLst/>
                <a:rect l="l" t="t" r="r" b="b"/>
                <a:pathLst>
                  <a:path w="1789430" h="1701800">
                    <a:moveTo>
                      <a:pt x="922020" y="21590"/>
                    </a:moveTo>
                    <a:lnTo>
                      <a:pt x="1172210" y="529590"/>
                    </a:lnTo>
                    <a:cubicBezTo>
                      <a:pt x="1176020" y="538480"/>
                      <a:pt x="1184910" y="544830"/>
                      <a:pt x="1195070" y="546100"/>
                    </a:cubicBezTo>
                    <a:lnTo>
                      <a:pt x="1755140" y="627380"/>
                    </a:lnTo>
                    <a:cubicBezTo>
                      <a:pt x="1779270" y="631190"/>
                      <a:pt x="1789430" y="661670"/>
                      <a:pt x="1771650" y="678180"/>
                    </a:cubicBezTo>
                    <a:lnTo>
                      <a:pt x="1366520" y="1073150"/>
                    </a:lnTo>
                    <a:cubicBezTo>
                      <a:pt x="1358900" y="1079500"/>
                      <a:pt x="1356360" y="1089660"/>
                      <a:pt x="1357630" y="1099820"/>
                    </a:cubicBezTo>
                    <a:lnTo>
                      <a:pt x="1452880" y="1658620"/>
                    </a:lnTo>
                    <a:cubicBezTo>
                      <a:pt x="1456690" y="1682750"/>
                      <a:pt x="1431290" y="1701800"/>
                      <a:pt x="1409700" y="1690370"/>
                    </a:cubicBezTo>
                    <a:lnTo>
                      <a:pt x="908050" y="1426210"/>
                    </a:lnTo>
                    <a:cubicBezTo>
                      <a:pt x="899160" y="1421130"/>
                      <a:pt x="889000" y="1421130"/>
                      <a:pt x="880110" y="1426210"/>
                    </a:cubicBezTo>
                    <a:lnTo>
                      <a:pt x="378460" y="1690370"/>
                    </a:lnTo>
                    <a:cubicBezTo>
                      <a:pt x="356870" y="1701800"/>
                      <a:pt x="331470" y="1682750"/>
                      <a:pt x="335280" y="1658620"/>
                    </a:cubicBezTo>
                    <a:lnTo>
                      <a:pt x="430530" y="1099820"/>
                    </a:lnTo>
                    <a:cubicBezTo>
                      <a:pt x="431800" y="1089660"/>
                      <a:pt x="429260" y="1080770"/>
                      <a:pt x="421640" y="1073150"/>
                    </a:cubicBezTo>
                    <a:lnTo>
                      <a:pt x="17780" y="678180"/>
                    </a:lnTo>
                    <a:cubicBezTo>
                      <a:pt x="0" y="660400"/>
                      <a:pt x="10160" y="631190"/>
                      <a:pt x="34290" y="627380"/>
                    </a:cubicBezTo>
                    <a:lnTo>
                      <a:pt x="594360" y="546100"/>
                    </a:lnTo>
                    <a:cubicBezTo>
                      <a:pt x="604520" y="544830"/>
                      <a:pt x="612140" y="538480"/>
                      <a:pt x="617220" y="529590"/>
                    </a:cubicBezTo>
                    <a:lnTo>
                      <a:pt x="867410" y="21590"/>
                    </a:lnTo>
                    <a:cubicBezTo>
                      <a:pt x="878840" y="0"/>
                      <a:pt x="910590" y="0"/>
                      <a:pt x="922020" y="21590"/>
                    </a:cubicBezTo>
                    <a:close/>
                  </a:path>
                </a:pathLst>
              </a:custGeom>
              <a:solidFill>
                <a:srgbClr val="4272BA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" name="Freeform 7"/>
            <p:cNvSpPr/>
            <p:nvPr/>
          </p:nvSpPr>
          <p:spPr>
            <a:xfrm>
              <a:off x="4871864" y="6830869"/>
              <a:ext cx="9058056" cy="7474269"/>
            </a:xfrm>
            <a:custGeom>
              <a:avLst/>
              <a:gdLst/>
              <a:ahLst/>
              <a:cxnLst/>
              <a:rect l="l" t="t" r="r" b="b"/>
              <a:pathLst>
                <a:path w="9058056" h="7474269">
                  <a:moveTo>
                    <a:pt x="0" y="0"/>
                  </a:moveTo>
                  <a:lnTo>
                    <a:pt x="9058055" y="0"/>
                  </a:lnTo>
                  <a:lnTo>
                    <a:pt x="9058055" y="7474269"/>
                  </a:lnTo>
                  <a:lnTo>
                    <a:pt x="0" y="7474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238298" t="-11683" r="-132205" b="-43882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0" y="4109205"/>
            <a:ext cx="7870188" cy="21352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304"/>
              </a:lnSpc>
            </a:pPr>
            <a:r>
              <a:rPr lang="en-US" sz="7619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Yes!</a:t>
            </a:r>
          </a:p>
          <a:p>
            <a:pPr algn="l">
              <a:lnSpc>
                <a:spcPts val="8304"/>
              </a:lnSpc>
            </a:pPr>
            <a:r>
              <a:rPr lang="en-US" sz="7619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It's una estrella!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877752" y="1569942"/>
            <a:ext cx="6952911" cy="6624192"/>
            <a:chOff x="0" y="0"/>
            <a:chExt cx="9270548" cy="8832256"/>
          </a:xfrm>
        </p:grpSpPr>
        <p:grpSp>
          <p:nvGrpSpPr>
            <p:cNvPr id="4" name="Group 4"/>
            <p:cNvGrpSpPr>
              <a:grpSpLocks noChangeAspect="1"/>
            </p:cNvGrpSpPr>
            <p:nvPr/>
          </p:nvGrpSpPr>
          <p:grpSpPr>
            <a:xfrm>
              <a:off x="0" y="0"/>
              <a:ext cx="9270548" cy="8832256"/>
              <a:chOff x="0" y="0"/>
              <a:chExt cx="1772920" cy="1689100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-8890" y="-5080"/>
                <a:ext cx="1789430" cy="1701800"/>
              </a:xfrm>
              <a:custGeom>
                <a:avLst/>
                <a:gdLst/>
                <a:ahLst/>
                <a:cxnLst/>
                <a:rect l="l" t="t" r="r" b="b"/>
                <a:pathLst>
                  <a:path w="1789430" h="1701800">
                    <a:moveTo>
                      <a:pt x="922020" y="21590"/>
                    </a:moveTo>
                    <a:lnTo>
                      <a:pt x="1172210" y="529590"/>
                    </a:lnTo>
                    <a:cubicBezTo>
                      <a:pt x="1176020" y="538480"/>
                      <a:pt x="1184910" y="544830"/>
                      <a:pt x="1195070" y="546100"/>
                    </a:cubicBezTo>
                    <a:lnTo>
                      <a:pt x="1755140" y="627380"/>
                    </a:lnTo>
                    <a:cubicBezTo>
                      <a:pt x="1779270" y="631190"/>
                      <a:pt x="1789430" y="661670"/>
                      <a:pt x="1771650" y="678180"/>
                    </a:cubicBezTo>
                    <a:lnTo>
                      <a:pt x="1366520" y="1073150"/>
                    </a:lnTo>
                    <a:cubicBezTo>
                      <a:pt x="1358900" y="1079500"/>
                      <a:pt x="1356360" y="1089660"/>
                      <a:pt x="1357630" y="1099820"/>
                    </a:cubicBezTo>
                    <a:lnTo>
                      <a:pt x="1452880" y="1658620"/>
                    </a:lnTo>
                    <a:cubicBezTo>
                      <a:pt x="1456690" y="1682750"/>
                      <a:pt x="1431290" y="1701800"/>
                      <a:pt x="1409700" y="1690370"/>
                    </a:cubicBezTo>
                    <a:lnTo>
                      <a:pt x="908050" y="1426210"/>
                    </a:lnTo>
                    <a:cubicBezTo>
                      <a:pt x="899160" y="1421130"/>
                      <a:pt x="889000" y="1421130"/>
                      <a:pt x="880110" y="1426210"/>
                    </a:cubicBezTo>
                    <a:lnTo>
                      <a:pt x="378460" y="1690370"/>
                    </a:lnTo>
                    <a:cubicBezTo>
                      <a:pt x="356870" y="1701800"/>
                      <a:pt x="331470" y="1682750"/>
                      <a:pt x="335280" y="1658620"/>
                    </a:cubicBezTo>
                    <a:lnTo>
                      <a:pt x="430530" y="1099820"/>
                    </a:lnTo>
                    <a:cubicBezTo>
                      <a:pt x="431800" y="1089660"/>
                      <a:pt x="429260" y="1080770"/>
                      <a:pt x="421640" y="1073150"/>
                    </a:cubicBezTo>
                    <a:lnTo>
                      <a:pt x="17780" y="678180"/>
                    </a:lnTo>
                    <a:cubicBezTo>
                      <a:pt x="0" y="660400"/>
                      <a:pt x="10160" y="631190"/>
                      <a:pt x="34290" y="627380"/>
                    </a:cubicBezTo>
                    <a:lnTo>
                      <a:pt x="594360" y="546100"/>
                    </a:lnTo>
                    <a:cubicBezTo>
                      <a:pt x="604520" y="544830"/>
                      <a:pt x="612140" y="538480"/>
                      <a:pt x="617220" y="529590"/>
                    </a:cubicBezTo>
                    <a:lnTo>
                      <a:pt x="867410" y="21590"/>
                    </a:lnTo>
                    <a:cubicBezTo>
                      <a:pt x="878840" y="0"/>
                      <a:pt x="910590" y="0"/>
                      <a:pt x="922020" y="21590"/>
                    </a:cubicBezTo>
                    <a:close/>
                  </a:path>
                </a:pathLst>
              </a:custGeom>
              <a:solidFill>
                <a:srgbClr val="4272BA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/>
            <p:nvPr/>
          </p:nvSpPr>
          <p:spPr>
            <a:xfrm>
              <a:off x="2380579" y="3337824"/>
              <a:ext cx="4426112" cy="3652214"/>
            </a:xfrm>
            <a:custGeom>
              <a:avLst/>
              <a:gdLst/>
              <a:ahLst/>
              <a:cxnLst/>
              <a:rect l="l" t="t" r="r" b="b"/>
              <a:pathLst>
                <a:path w="4426112" h="3652214">
                  <a:moveTo>
                    <a:pt x="0" y="0"/>
                  </a:moveTo>
                  <a:lnTo>
                    <a:pt x="4426112" y="0"/>
                  </a:lnTo>
                  <a:lnTo>
                    <a:pt x="4426112" y="3652213"/>
                  </a:lnTo>
                  <a:lnTo>
                    <a:pt x="0" y="3652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238298" t="-11683" r="-132205" b="-43882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694524" y="1776625"/>
            <a:ext cx="10867723" cy="100731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613"/>
              </a:lnSpc>
            </a:pPr>
            <a:r>
              <a:rPr lang="en-US" sz="7391" b="1">
                <a:solidFill>
                  <a:srgbClr val="000000"/>
                </a:solidFill>
                <a:latin typeface="HK Grotesk Pro Bold"/>
                <a:ea typeface="HK Grotesk Pro Bold"/>
                <a:cs typeface="HK Grotesk Pro Bold"/>
                <a:sym typeface="HK Grotesk Pro Bold"/>
              </a:rPr>
              <a:t>Great Job!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694524" y="3419877"/>
            <a:ext cx="10572350" cy="4304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859"/>
              </a:lnSpc>
            </a:pPr>
            <a:r>
              <a:rPr lang="en-US" sz="4899">
                <a:solidFill>
                  <a:srgbClr val="000000"/>
                </a:solidFill>
                <a:latin typeface="HK Grotesk Pro"/>
                <a:ea typeface="HK Grotesk Pro"/>
                <a:cs typeface="HK Grotesk Pro"/>
                <a:sym typeface="HK Grotesk Pro"/>
              </a:rPr>
              <a:t>You did an amazing job guessing the shapes! Now you know how to describe shapes and their properties. Keep practicing, and soon you’ll be a shape expert!</a:t>
            </a:r>
          </a:p>
        </p:txBody>
      </p:sp>
      <p:grpSp>
        <p:nvGrpSpPr>
          <p:cNvPr id="4" name="Group 4"/>
          <p:cNvGrpSpPr/>
          <p:nvPr/>
        </p:nvGrpSpPr>
        <p:grpSpPr>
          <a:xfrm rot="-1572816">
            <a:off x="11196721" y="3332130"/>
            <a:ext cx="9280749" cy="8841974"/>
            <a:chOff x="0" y="0"/>
            <a:chExt cx="12374332" cy="11789299"/>
          </a:xfrm>
        </p:grpSpPr>
        <p:grpSp>
          <p:nvGrpSpPr>
            <p:cNvPr id="5" name="Group 5"/>
            <p:cNvGrpSpPr>
              <a:grpSpLocks noChangeAspect="1"/>
            </p:cNvGrpSpPr>
            <p:nvPr/>
          </p:nvGrpSpPr>
          <p:grpSpPr>
            <a:xfrm>
              <a:off x="0" y="0"/>
              <a:ext cx="12374332" cy="11789299"/>
              <a:chOff x="0" y="0"/>
              <a:chExt cx="1772920" cy="1689100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-8890" y="-5080"/>
                <a:ext cx="1789430" cy="1701800"/>
              </a:xfrm>
              <a:custGeom>
                <a:avLst/>
                <a:gdLst/>
                <a:ahLst/>
                <a:cxnLst/>
                <a:rect l="l" t="t" r="r" b="b"/>
                <a:pathLst>
                  <a:path w="1789430" h="1701800">
                    <a:moveTo>
                      <a:pt x="922020" y="21590"/>
                    </a:moveTo>
                    <a:lnTo>
                      <a:pt x="1172210" y="529590"/>
                    </a:lnTo>
                    <a:cubicBezTo>
                      <a:pt x="1176020" y="538480"/>
                      <a:pt x="1184910" y="544830"/>
                      <a:pt x="1195070" y="546100"/>
                    </a:cubicBezTo>
                    <a:lnTo>
                      <a:pt x="1755140" y="627380"/>
                    </a:lnTo>
                    <a:cubicBezTo>
                      <a:pt x="1779270" y="631190"/>
                      <a:pt x="1789430" y="661670"/>
                      <a:pt x="1771650" y="678180"/>
                    </a:cubicBezTo>
                    <a:lnTo>
                      <a:pt x="1366520" y="1073150"/>
                    </a:lnTo>
                    <a:cubicBezTo>
                      <a:pt x="1358900" y="1079500"/>
                      <a:pt x="1356360" y="1089660"/>
                      <a:pt x="1357630" y="1099820"/>
                    </a:cubicBezTo>
                    <a:lnTo>
                      <a:pt x="1452880" y="1658620"/>
                    </a:lnTo>
                    <a:cubicBezTo>
                      <a:pt x="1456690" y="1682750"/>
                      <a:pt x="1431290" y="1701800"/>
                      <a:pt x="1409700" y="1690370"/>
                    </a:cubicBezTo>
                    <a:lnTo>
                      <a:pt x="908050" y="1426210"/>
                    </a:lnTo>
                    <a:cubicBezTo>
                      <a:pt x="899160" y="1421130"/>
                      <a:pt x="889000" y="1421130"/>
                      <a:pt x="880110" y="1426210"/>
                    </a:cubicBezTo>
                    <a:lnTo>
                      <a:pt x="378460" y="1690370"/>
                    </a:lnTo>
                    <a:cubicBezTo>
                      <a:pt x="356870" y="1701800"/>
                      <a:pt x="331470" y="1682750"/>
                      <a:pt x="335280" y="1658620"/>
                    </a:cubicBezTo>
                    <a:lnTo>
                      <a:pt x="430530" y="1099820"/>
                    </a:lnTo>
                    <a:cubicBezTo>
                      <a:pt x="431800" y="1089660"/>
                      <a:pt x="429260" y="1080770"/>
                      <a:pt x="421640" y="1073150"/>
                    </a:cubicBezTo>
                    <a:lnTo>
                      <a:pt x="17780" y="678180"/>
                    </a:lnTo>
                    <a:cubicBezTo>
                      <a:pt x="0" y="660400"/>
                      <a:pt x="10160" y="631190"/>
                      <a:pt x="34290" y="627380"/>
                    </a:cubicBezTo>
                    <a:lnTo>
                      <a:pt x="594360" y="546100"/>
                    </a:lnTo>
                    <a:cubicBezTo>
                      <a:pt x="604520" y="544830"/>
                      <a:pt x="612140" y="538480"/>
                      <a:pt x="617220" y="529590"/>
                    </a:cubicBezTo>
                    <a:lnTo>
                      <a:pt x="867410" y="21590"/>
                    </a:lnTo>
                    <a:cubicBezTo>
                      <a:pt x="878840" y="0"/>
                      <a:pt x="910590" y="0"/>
                      <a:pt x="922020" y="21590"/>
                    </a:cubicBezTo>
                    <a:close/>
                  </a:path>
                </a:pathLst>
              </a:custGeom>
              <a:solidFill>
                <a:srgbClr val="4272BA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" name="Freeform 7"/>
            <p:cNvSpPr/>
            <p:nvPr/>
          </p:nvSpPr>
          <p:spPr>
            <a:xfrm>
              <a:off x="3177598" y="4455329"/>
              <a:ext cx="5907976" cy="4874976"/>
            </a:xfrm>
            <a:custGeom>
              <a:avLst/>
              <a:gdLst/>
              <a:ahLst/>
              <a:cxnLst/>
              <a:rect l="l" t="t" r="r" b="b"/>
              <a:pathLst>
                <a:path w="5907976" h="4874976">
                  <a:moveTo>
                    <a:pt x="0" y="0"/>
                  </a:moveTo>
                  <a:lnTo>
                    <a:pt x="5907976" y="0"/>
                  </a:lnTo>
                  <a:lnTo>
                    <a:pt x="5907976" y="4874976"/>
                  </a:lnTo>
                  <a:lnTo>
                    <a:pt x="0" y="48749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238298" t="-11683" r="-132205" b="-43882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856449" y="1851372"/>
            <a:ext cx="10867723" cy="19895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7725"/>
              </a:lnSpc>
            </a:pPr>
            <a:r>
              <a:rPr lang="en-US" sz="7500" b="1">
                <a:solidFill>
                  <a:srgbClr val="000000"/>
                </a:solidFill>
                <a:latin typeface="HK Grotesk Pro Bold"/>
                <a:ea typeface="HK Grotesk Pro Bold"/>
                <a:cs typeface="HK Grotesk Pro Bold"/>
                <a:sym typeface="HK Grotesk Pro Bold"/>
              </a:rPr>
              <a:t>Welcome to our</a:t>
            </a:r>
          </a:p>
          <a:p>
            <a:pPr algn="l">
              <a:lnSpc>
                <a:spcPts val="7613"/>
              </a:lnSpc>
            </a:pPr>
            <a:r>
              <a:rPr lang="en-US" sz="7391" b="1">
                <a:solidFill>
                  <a:srgbClr val="000000"/>
                </a:solidFill>
                <a:latin typeface="HK Grotesk Pro Bold"/>
                <a:ea typeface="HK Grotesk Pro Bold"/>
                <a:cs typeface="HK Grotesk Pro Bold"/>
                <a:sym typeface="HK Grotesk Pro Bold"/>
              </a:rPr>
              <a:t>Guess the Shape Game! 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856449" y="4826287"/>
            <a:ext cx="13127303" cy="43046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859"/>
              </a:lnSpc>
            </a:pPr>
            <a:r>
              <a:rPr lang="en-US" sz="4899">
                <a:solidFill>
                  <a:srgbClr val="000000"/>
                </a:solidFill>
                <a:latin typeface="HK Grotesk Pro"/>
                <a:ea typeface="HK Grotesk Pro"/>
                <a:cs typeface="HK Grotesk Pro"/>
                <a:sym typeface="HK Grotesk Pro"/>
              </a:rPr>
              <a:t>Today, we’ll have some fun with shapes.</a:t>
            </a:r>
          </a:p>
          <a:p>
            <a:pPr algn="l">
              <a:lnSpc>
                <a:spcPts val="6859"/>
              </a:lnSpc>
            </a:pPr>
            <a:r>
              <a:rPr lang="en-US" sz="4899">
                <a:solidFill>
                  <a:srgbClr val="000000"/>
                </a:solidFill>
                <a:latin typeface="HK Grotesk Pro"/>
                <a:ea typeface="HK Grotesk Pro"/>
                <a:cs typeface="HK Grotesk Pro"/>
                <a:sym typeface="HK Grotesk Pro"/>
              </a:rPr>
              <a:t>Let’s read the descriptions, think carefully,</a:t>
            </a:r>
          </a:p>
          <a:p>
            <a:pPr algn="l">
              <a:lnSpc>
                <a:spcPts val="6859"/>
              </a:lnSpc>
            </a:pPr>
            <a:r>
              <a:rPr lang="en-US" sz="4899">
                <a:solidFill>
                  <a:srgbClr val="000000"/>
                </a:solidFill>
                <a:latin typeface="HK Grotesk Pro"/>
                <a:ea typeface="HK Grotesk Pro"/>
                <a:cs typeface="HK Grotesk Pro"/>
                <a:sym typeface="HK Grotesk Pro"/>
              </a:rPr>
              <a:t>and try to guess in Spanish what shape is being described.</a:t>
            </a:r>
          </a:p>
          <a:p>
            <a:pPr algn="l">
              <a:lnSpc>
                <a:spcPts val="6859"/>
              </a:lnSpc>
            </a:pPr>
            <a:r>
              <a:rPr lang="en-US" sz="4899">
                <a:solidFill>
                  <a:srgbClr val="000000"/>
                </a:solidFill>
                <a:latin typeface="HK Grotesk Pro"/>
                <a:ea typeface="HK Grotesk Pro"/>
                <a:cs typeface="HK Grotesk Pro"/>
                <a:sym typeface="HK Grotesk Pro"/>
              </a:rPr>
              <a:t>Are you ready to test your shape knowledge?</a:t>
            </a:r>
          </a:p>
        </p:txBody>
      </p:sp>
      <p:sp>
        <p:nvSpPr>
          <p:cNvPr id="4" name="Freeform 4"/>
          <p:cNvSpPr/>
          <p:nvPr/>
        </p:nvSpPr>
        <p:spPr>
          <a:xfrm rot="-2422966">
            <a:off x="13631011" y="894293"/>
            <a:ext cx="6505959" cy="6103773"/>
          </a:xfrm>
          <a:custGeom>
            <a:avLst/>
            <a:gdLst/>
            <a:ahLst/>
            <a:cxnLst/>
            <a:rect l="l" t="t" r="r" b="b"/>
            <a:pathLst>
              <a:path w="6505959" h="6103773">
                <a:moveTo>
                  <a:pt x="0" y="0"/>
                </a:moveTo>
                <a:lnTo>
                  <a:pt x="6505959" y="0"/>
                </a:lnTo>
                <a:lnTo>
                  <a:pt x="6505959" y="6103772"/>
                </a:lnTo>
                <a:lnTo>
                  <a:pt x="0" y="610377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0" y="3207451"/>
            <a:ext cx="7409310" cy="23842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has 3 sides and 3 angles.</a:t>
            </a:r>
          </a:p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looks like a pizza slice or a piece of cheese.</a:t>
            </a:r>
          </a:p>
        </p:txBody>
      </p:sp>
      <p:sp>
        <p:nvSpPr>
          <p:cNvPr id="3" name="Freeform 3"/>
          <p:cNvSpPr/>
          <p:nvPr/>
        </p:nvSpPr>
        <p:spPr>
          <a:xfrm rot="-959886">
            <a:off x="-10337762" y="-3834485"/>
            <a:ext cx="18794801" cy="20388838"/>
          </a:xfrm>
          <a:custGeom>
            <a:avLst/>
            <a:gdLst/>
            <a:ahLst/>
            <a:cxnLst/>
            <a:rect l="l" t="t" r="r" b="b"/>
            <a:pathLst>
              <a:path w="18794801" h="20388838">
                <a:moveTo>
                  <a:pt x="0" y="0"/>
                </a:moveTo>
                <a:lnTo>
                  <a:pt x="18794801" y="0"/>
                </a:lnTo>
                <a:lnTo>
                  <a:pt x="18794801" y="20388838"/>
                </a:lnTo>
                <a:lnTo>
                  <a:pt x="0" y="2038883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9144000" y="6302784"/>
            <a:ext cx="7409310" cy="7840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What shape is it?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144000" y="3991916"/>
            <a:ext cx="7409310" cy="21352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304"/>
              </a:lnSpc>
            </a:pPr>
            <a:r>
              <a:rPr lang="en-US" sz="7619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Yes!</a:t>
            </a:r>
          </a:p>
          <a:p>
            <a:pPr algn="l">
              <a:lnSpc>
                <a:spcPts val="8304"/>
              </a:lnSpc>
            </a:pPr>
            <a:r>
              <a:rPr lang="en-US" sz="7619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It's un triángulo!</a:t>
            </a:r>
          </a:p>
        </p:txBody>
      </p:sp>
      <p:sp>
        <p:nvSpPr>
          <p:cNvPr id="3" name="Freeform 3"/>
          <p:cNvSpPr/>
          <p:nvPr/>
        </p:nvSpPr>
        <p:spPr>
          <a:xfrm rot="-263966">
            <a:off x="693816" y="1630226"/>
            <a:ext cx="6801252" cy="7378084"/>
          </a:xfrm>
          <a:custGeom>
            <a:avLst/>
            <a:gdLst/>
            <a:ahLst/>
            <a:cxnLst/>
            <a:rect l="l" t="t" r="r" b="b"/>
            <a:pathLst>
              <a:path w="6801252" h="7378084">
                <a:moveTo>
                  <a:pt x="0" y="0"/>
                </a:moveTo>
                <a:lnTo>
                  <a:pt x="6801252" y="0"/>
                </a:lnTo>
                <a:lnTo>
                  <a:pt x="6801252" y="7378084"/>
                </a:lnTo>
                <a:lnTo>
                  <a:pt x="0" y="737808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 rot="336258">
            <a:off x="-685264" y="-3381346"/>
            <a:ext cx="22190518" cy="22190518"/>
            <a:chOff x="0" y="0"/>
            <a:chExt cx="29587357" cy="29587357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29587357" cy="29587357"/>
              <a:chOff x="0" y="0"/>
              <a:chExt cx="812800" cy="81280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4272B7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lIns="756319" tIns="756319" rIns="756319" bIns="756319" rtlCol="0" anchor="ctr"/>
              <a:lstStyle/>
              <a:p>
                <a:pPr algn="ctr">
                  <a:lnSpc>
                    <a:spcPts val="1960"/>
                  </a:lnSpc>
                </a:pPr>
                <a:endParaRPr/>
              </a:p>
            </p:txBody>
          </p:sp>
        </p:grpSp>
        <p:sp>
          <p:nvSpPr>
            <p:cNvPr id="6" name="Freeform 6"/>
            <p:cNvSpPr/>
            <p:nvPr/>
          </p:nvSpPr>
          <p:spPr>
            <a:xfrm>
              <a:off x="9093385" y="4885443"/>
              <a:ext cx="11877821" cy="7275165"/>
            </a:xfrm>
            <a:custGeom>
              <a:avLst/>
              <a:gdLst/>
              <a:ahLst/>
              <a:cxnLst/>
              <a:rect l="l" t="t" r="r" b="b"/>
              <a:pathLst>
                <a:path w="11877821" h="7275165">
                  <a:moveTo>
                    <a:pt x="0" y="0"/>
                  </a:moveTo>
                  <a:lnTo>
                    <a:pt x="11877821" y="0"/>
                  </a:lnTo>
                  <a:lnTo>
                    <a:pt x="11877821" y="7275165"/>
                  </a:lnTo>
                  <a:lnTo>
                    <a:pt x="0" y="72751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53840" t="-42871" r="-66314" b="-21525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1448862" y="4798340"/>
            <a:ext cx="5713937" cy="240630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 dirty="0">
                <a:solidFill>
                  <a:srgbClr val="F7DFF1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has no sides.</a:t>
            </a:r>
          </a:p>
          <a:p>
            <a:pPr algn="l">
              <a:lnSpc>
                <a:spcPts val="6336"/>
              </a:lnSpc>
            </a:pPr>
            <a:r>
              <a:rPr lang="en-US" sz="4800" b="1" dirty="0">
                <a:solidFill>
                  <a:srgbClr val="F7DFF1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looks like a pizza, a ball or an orange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1448863" y="7856512"/>
            <a:ext cx="5207005" cy="7840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F7DFF1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What shape is it?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62726" y="4109205"/>
            <a:ext cx="6217484" cy="21352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8304"/>
              </a:lnSpc>
            </a:pPr>
            <a:r>
              <a:rPr lang="en-US" sz="7619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Yes!</a:t>
            </a:r>
          </a:p>
          <a:p>
            <a:pPr algn="l">
              <a:lnSpc>
                <a:spcPts val="8304"/>
              </a:lnSpc>
            </a:pPr>
            <a:r>
              <a:rPr lang="en-US" sz="7619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It's un círculo!</a:t>
            </a:r>
          </a:p>
        </p:txBody>
      </p:sp>
      <p:grpSp>
        <p:nvGrpSpPr>
          <p:cNvPr id="3" name="Group 3"/>
          <p:cNvGrpSpPr/>
          <p:nvPr/>
        </p:nvGrpSpPr>
        <p:grpSpPr>
          <a:xfrm rot="336258">
            <a:off x="9455799" y="1786413"/>
            <a:ext cx="6714175" cy="6714175"/>
            <a:chOff x="0" y="0"/>
            <a:chExt cx="8952233" cy="8952233"/>
          </a:xfrm>
        </p:grpSpPr>
        <p:grpSp>
          <p:nvGrpSpPr>
            <p:cNvPr id="4" name="Group 4"/>
            <p:cNvGrpSpPr/>
            <p:nvPr/>
          </p:nvGrpSpPr>
          <p:grpSpPr>
            <a:xfrm>
              <a:off x="0" y="0"/>
              <a:ext cx="8952233" cy="8952233"/>
              <a:chOff x="0" y="0"/>
              <a:chExt cx="812800" cy="812800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4272B7"/>
              </a:solidFill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TextBox 6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</p:spPr>
            <p:txBody>
              <a:bodyPr lIns="756319" tIns="756319" rIns="756319" bIns="756319" rtlCol="0" anchor="ctr"/>
              <a:lstStyle/>
              <a:p>
                <a:pPr algn="ctr">
                  <a:lnSpc>
                    <a:spcPts val="1960"/>
                  </a:lnSpc>
                </a:pPr>
                <a:endParaRPr/>
              </a:p>
            </p:txBody>
          </p:sp>
        </p:grpSp>
        <p:sp>
          <p:nvSpPr>
            <p:cNvPr id="7" name="Freeform 7"/>
            <p:cNvSpPr/>
            <p:nvPr/>
          </p:nvSpPr>
          <p:spPr>
            <a:xfrm>
              <a:off x="2751381" y="1478186"/>
              <a:ext cx="3593867" cy="2201243"/>
            </a:xfrm>
            <a:custGeom>
              <a:avLst/>
              <a:gdLst/>
              <a:ahLst/>
              <a:cxnLst/>
              <a:rect l="l" t="t" r="r" b="b"/>
              <a:pathLst>
                <a:path w="3593867" h="2201243">
                  <a:moveTo>
                    <a:pt x="0" y="0"/>
                  </a:moveTo>
                  <a:lnTo>
                    <a:pt x="3593867" y="0"/>
                  </a:lnTo>
                  <a:lnTo>
                    <a:pt x="3593867" y="2201244"/>
                  </a:lnTo>
                  <a:lnTo>
                    <a:pt x="0" y="220124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53840" t="-42871" r="-66314" b="-21525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2451966" y="971550"/>
            <a:ext cx="13355170" cy="15841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has four sides, but only two of them are long. </a:t>
            </a:r>
          </a:p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looks like a door or a book.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-519143" y="2933700"/>
            <a:ext cx="19326286" cy="12920856"/>
            <a:chOff x="0" y="0"/>
            <a:chExt cx="25768381" cy="17227808"/>
          </a:xfrm>
        </p:grpSpPr>
        <p:grpSp>
          <p:nvGrpSpPr>
            <p:cNvPr id="4" name="Group 4"/>
            <p:cNvGrpSpPr/>
            <p:nvPr/>
          </p:nvGrpSpPr>
          <p:grpSpPr>
            <a:xfrm>
              <a:off x="0" y="0"/>
              <a:ext cx="25768381" cy="17227808"/>
              <a:chOff x="0" y="0"/>
              <a:chExt cx="2862688" cy="1913890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0" y="0"/>
                <a:ext cx="2862688" cy="1913890"/>
              </a:xfrm>
              <a:custGeom>
                <a:avLst/>
                <a:gdLst/>
                <a:ahLst/>
                <a:cxnLst/>
                <a:rect l="l" t="t" r="r" b="b"/>
                <a:pathLst>
                  <a:path w="2862688" h="1913890">
                    <a:moveTo>
                      <a:pt x="0" y="0"/>
                    </a:moveTo>
                    <a:lnTo>
                      <a:pt x="2862688" y="0"/>
                    </a:lnTo>
                    <a:lnTo>
                      <a:pt x="2862688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FFD834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/>
            <p:nvPr/>
          </p:nvSpPr>
          <p:spPr>
            <a:xfrm>
              <a:off x="3650018" y="2768323"/>
              <a:ext cx="18468346" cy="10313492"/>
            </a:xfrm>
            <a:custGeom>
              <a:avLst/>
              <a:gdLst/>
              <a:ahLst/>
              <a:cxnLst/>
              <a:rect l="l" t="t" r="r" b="b"/>
              <a:pathLst>
                <a:path w="18468346" h="10313492">
                  <a:moveTo>
                    <a:pt x="0" y="0"/>
                  </a:moveTo>
                  <a:lnTo>
                    <a:pt x="18468345" y="0"/>
                  </a:lnTo>
                  <a:lnTo>
                    <a:pt x="18468345" y="10313491"/>
                  </a:lnTo>
                  <a:lnTo>
                    <a:pt x="0" y="1031349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9470" t="-152476" r="-30668" b="-7095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TextBox 7"/>
          <p:cNvSpPr txBox="1"/>
          <p:nvPr/>
        </p:nvSpPr>
        <p:spPr>
          <a:xfrm>
            <a:off x="2451966" y="3906676"/>
            <a:ext cx="5419109" cy="7840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What shape is it?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4289902" y="1047750"/>
            <a:ext cx="9708196" cy="6490549"/>
            <a:chOff x="0" y="0"/>
            <a:chExt cx="12944261" cy="8654065"/>
          </a:xfrm>
        </p:grpSpPr>
        <p:grpSp>
          <p:nvGrpSpPr>
            <p:cNvPr id="3" name="Group 3"/>
            <p:cNvGrpSpPr/>
            <p:nvPr/>
          </p:nvGrpSpPr>
          <p:grpSpPr>
            <a:xfrm>
              <a:off x="0" y="0"/>
              <a:ext cx="12944261" cy="8654065"/>
              <a:chOff x="0" y="0"/>
              <a:chExt cx="2862688" cy="191389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862688" cy="1913890"/>
              </a:xfrm>
              <a:custGeom>
                <a:avLst/>
                <a:gdLst/>
                <a:ahLst/>
                <a:cxnLst/>
                <a:rect l="l" t="t" r="r" b="b"/>
                <a:pathLst>
                  <a:path w="2862688" h="1913890">
                    <a:moveTo>
                      <a:pt x="0" y="0"/>
                    </a:moveTo>
                    <a:lnTo>
                      <a:pt x="2862688" y="0"/>
                    </a:lnTo>
                    <a:lnTo>
                      <a:pt x="2862688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FFD834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" name="Freeform 5"/>
            <p:cNvSpPr/>
            <p:nvPr/>
          </p:nvSpPr>
          <p:spPr>
            <a:xfrm>
              <a:off x="1833518" y="1390615"/>
              <a:ext cx="9277225" cy="5180788"/>
            </a:xfrm>
            <a:custGeom>
              <a:avLst/>
              <a:gdLst/>
              <a:ahLst/>
              <a:cxnLst/>
              <a:rect l="l" t="t" r="r" b="b"/>
              <a:pathLst>
                <a:path w="9277225" h="5180788">
                  <a:moveTo>
                    <a:pt x="0" y="0"/>
                  </a:moveTo>
                  <a:lnTo>
                    <a:pt x="9277225" y="0"/>
                  </a:lnTo>
                  <a:lnTo>
                    <a:pt x="9277225" y="5180788"/>
                  </a:lnTo>
                  <a:lnTo>
                    <a:pt x="0" y="51807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19470" t="-152476" r="-30668" b="-7095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3841349" y="8189834"/>
            <a:ext cx="10605301" cy="10875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304"/>
              </a:lnSpc>
            </a:pPr>
            <a:r>
              <a:rPr lang="en-US" sz="7619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Yes! It's un rectángulo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0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648613" y="1369309"/>
            <a:ext cx="6118543" cy="31843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has four equal sides and four corners.</a:t>
            </a:r>
          </a:p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Medium"/>
                <a:ea typeface="HK Grotesk Pro Medium"/>
                <a:cs typeface="HK Grotesk Pro Medium"/>
                <a:sym typeface="HK Grotesk Pro Medium"/>
              </a:rPr>
              <a:t>It looks like a window or a present.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648613" y="8219986"/>
            <a:ext cx="5207005" cy="7840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6336"/>
              </a:lnSpc>
            </a:pPr>
            <a:r>
              <a:rPr lang="en-US" sz="4800" b="1">
                <a:solidFill>
                  <a:srgbClr val="000000"/>
                </a:solidFill>
                <a:latin typeface="HK Grotesk Pro Semi-Bold"/>
                <a:ea typeface="HK Grotesk Pro Semi-Bold"/>
                <a:cs typeface="HK Grotesk Pro Semi-Bold"/>
                <a:sym typeface="HK Grotesk Pro Semi-Bold"/>
              </a:rPr>
              <a:t>What shape is it?</a:t>
            </a:r>
          </a:p>
        </p:txBody>
      </p:sp>
      <p:grpSp>
        <p:nvGrpSpPr>
          <p:cNvPr id="4" name="Group 4"/>
          <p:cNvGrpSpPr/>
          <p:nvPr/>
        </p:nvGrpSpPr>
        <p:grpSpPr>
          <a:xfrm rot="-2173043">
            <a:off x="9673894" y="1639957"/>
            <a:ext cx="13274359" cy="13274359"/>
            <a:chOff x="0" y="0"/>
            <a:chExt cx="17699146" cy="17699146"/>
          </a:xfrm>
        </p:grpSpPr>
        <p:grpSp>
          <p:nvGrpSpPr>
            <p:cNvPr id="5" name="Group 5"/>
            <p:cNvGrpSpPr/>
            <p:nvPr/>
          </p:nvGrpSpPr>
          <p:grpSpPr>
            <a:xfrm>
              <a:off x="0" y="0"/>
              <a:ext cx="17699146" cy="17699146"/>
              <a:chOff x="0" y="0"/>
              <a:chExt cx="1913890" cy="1913890"/>
            </a:xfrm>
          </p:grpSpPr>
          <p:sp>
            <p:nvSpPr>
              <p:cNvPr id="6" name="Freeform 6"/>
              <p:cNvSpPr/>
              <p:nvPr/>
            </p:nvSpPr>
            <p:spPr>
              <a:xfrm>
                <a:off x="0" y="0"/>
                <a:ext cx="1913890" cy="1913890"/>
              </a:xfrm>
              <a:custGeom>
                <a:avLst/>
                <a:gdLst/>
                <a:ahLst/>
                <a:cxnLst/>
                <a:rect l="l" t="t" r="r" b="b"/>
                <a:pathLst>
                  <a:path w="1913890" h="1913890">
                    <a:moveTo>
                      <a:pt x="0" y="0"/>
                    </a:moveTo>
                    <a:lnTo>
                      <a:pt x="1913890" y="0"/>
                    </a:lnTo>
                    <a:lnTo>
                      <a:pt x="1913890" y="1913890"/>
                    </a:lnTo>
                    <a:lnTo>
                      <a:pt x="0" y="1913890"/>
                    </a:lnTo>
                    <a:close/>
                  </a:path>
                </a:pathLst>
              </a:custGeom>
              <a:solidFill>
                <a:srgbClr val="E73239"/>
              </a:solidFill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" name="Freeform 7"/>
            <p:cNvSpPr/>
            <p:nvPr/>
          </p:nvSpPr>
          <p:spPr>
            <a:xfrm>
              <a:off x="1728089" y="2261719"/>
              <a:ext cx="14242968" cy="13495873"/>
            </a:xfrm>
            <a:custGeom>
              <a:avLst/>
              <a:gdLst/>
              <a:ahLst/>
              <a:cxnLst/>
              <a:rect l="l" t="t" r="r" b="b"/>
              <a:pathLst>
                <a:path w="14242968" h="13495873">
                  <a:moveTo>
                    <a:pt x="0" y="0"/>
                  </a:moveTo>
                  <a:lnTo>
                    <a:pt x="14242968" y="0"/>
                  </a:lnTo>
                  <a:lnTo>
                    <a:pt x="14242968" y="13495873"/>
                  </a:lnTo>
                  <a:lnTo>
                    <a:pt x="0" y="1349587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-74297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Custom</PresentationFormat>
  <Paragraphs>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HK Grotesk Pro Bold</vt:lpstr>
      <vt:lpstr>Arial</vt:lpstr>
      <vt:lpstr>HK Grotesk Pro</vt:lpstr>
      <vt:lpstr>Calibri</vt:lpstr>
      <vt:lpstr>HK Grotesk Pro Medium</vt:lpstr>
      <vt:lpstr>HK Grotesk Pro Semi-Bold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Guess the shape</dc:title>
  <cp:lastModifiedBy>Futura Texas</cp:lastModifiedBy>
  <cp:revision>1</cp:revision>
  <dcterms:created xsi:type="dcterms:W3CDTF">2006-08-16T00:00:00Z</dcterms:created>
  <dcterms:modified xsi:type="dcterms:W3CDTF">2025-05-29T15:03:34Z</dcterms:modified>
  <dc:identifier>DAGoUplt9Dw</dc:identifier>
</cp:coreProperties>
</file>