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269" r:id="rId3"/>
    <p:sldId id="270" r:id="rId4"/>
    <p:sldId id="268" r:id="rId5"/>
    <p:sldId id="289" r:id="rId6"/>
    <p:sldId id="299" r:id="rId7"/>
    <p:sldId id="309" r:id="rId8"/>
    <p:sldId id="285" r:id="rId9"/>
    <p:sldId id="355" r:id="rId10"/>
    <p:sldId id="305" r:id="rId11"/>
    <p:sldId id="306" r:id="rId12"/>
    <p:sldId id="35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BAC3-3712-440E-87D4-44F3BB1FFF1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00A05-8C53-47E9-9D62-8102DD8D2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00A05-8C53-47E9-9D62-8102DD8D2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BC84A3-CA28-4CEB-A74E-06EA33DBA4B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7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2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61" y="2882040"/>
            <a:ext cx="3119476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LOS NÚMEROS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E8E7F-C2B9-B6EE-70DA-FB4AA527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21" y="534924"/>
            <a:ext cx="8647038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97" y="3339240"/>
            <a:ext cx="4446219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Los </a:t>
            </a:r>
            <a:r>
              <a:rPr lang="en-US" sz="4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Colores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Spanish Colors - Chart and Activities">
            <a:extLst>
              <a:ext uri="{FF2B5EF4-FFF2-40B4-BE49-F238E27FC236}">
                <a16:creationId xmlns:a16="http://schemas.microsoft.com/office/drawing/2014/main" id="{C8DA5A89-4E18-9487-265D-CA12863EB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6032"/>
          <a:stretch>
            <a:fillRect/>
          </a:stretch>
        </p:blipFill>
        <p:spPr bwMode="auto">
          <a:xfrm>
            <a:off x="5016574" y="333413"/>
            <a:ext cx="6020233" cy="61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D0706-8C56-B4ED-398C-C9D8929C21A2}"/>
              </a:ext>
            </a:extLst>
          </p:cNvPr>
          <p:cNvSpPr txBox="1"/>
          <p:nvPr/>
        </p:nvSpPr>
        <p:spPr>
          <a:xfrm>
            <a:off x="3117413" y="876495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/>
            <a:r>
              <a:rPr lang="es-GT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CULTURAL</a:t>
            </a:r>
            <a:endParaRPr lang="en-US" sz="5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D6570-27F5-AA78-A7B8-96C0463CBC1C}"/>
              </a:ext>
            </a:extLst>
          </p:cNvPr>
          <p:cNvSpPr/>
          <p:nvPr/>
        </p:nvSpPr>
        <p:spPr>
          <a:xfrm>
            <a:off x="3117413" y="2114354"/>
            <a:ext cx="5245514" cy="2482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2">
                  <a:lumMod val="75000"/>
                  <a:lumOff val="2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Screen share the Word document with the correct cultural note for fall or spring.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ómo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vives?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Estoy________.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(bien, mal, más o menos)</a:t>
            </a:r>
          </a:p>
          <a:p>
            <a:pPr marL="0" indent="0">
              <a:buNone/>
            </a:pP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 am ________. (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so)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Vivo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REPASO -Vocabulary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llamas?</a:t>
            </a:r>
          </a:p>
          <a:p>
            <a:r>
              <a:rPr lang="en-US" sz="2000" b="1" dirty="0"/>
              <a:t>Me </a:t>
            </a:r>
            <a:r>
              <a:rPr lang="en-US" sz="2000" b="1" dirty="0" err="1"/>
              <a:t>llamo</a:t>
            </a:r>
            <a:r>
              <a:rPr lang="en-US" sz="2000" b="1" dirty="0"/>
              <a:t>…</a:t>
            </a:r>
          </a:p>
          <a:p>
            <a:r>
              <a:rPr lang="en-US" sz="2000" b="1" dirty="0"/>
              <a:t>¿De 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Soy de ... </a:t>
            </a:r>
          </a:p>
          <a:p>
            <a:r>
              <a:rPr lang="en-US" sz="2000" b="1" dirty="0"/>
              <a:t>Vivo </a:t>
            </a:r>
            <a:r>
              <a:rPr lang="en-US" sz="2000" b="1" dirty="0" err="1"/>
              <a:t>en</a:t>
            </a:r>
            <a:r>
              <a:rPr lang="en-US" sz="2000" b="1" dirty="0"/>
              <a:t> ...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Estoy</a:t>
            </a:r>
            <a:r>
              <a:rPr lang="en-US" sz="2000" b="1" dirty="0"/>
              <a:t> (bien, mal, </a:t>
            </a:r>
            <a:r>
              <a:rPr lang="en-US" sz="2000" b="1" dirty="0" err="1"/>
              <a:t>más</a:t>
            </a:r>
            <a:r>
              <a:rPr lang="en-US" sz="2000" b="1" dirty="0"/>
              <a:t> o </a:t>
            </a:r>
            <a:r>
              <a:rPr lang="en-US" sz="2000" b="1" dirty="0" err="1"/>
              <a:t>menos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Tengo ...</a:t>
            </a:r>
            <a:r>
              <a:rPr lang="en-US" sz="2000" b="1" dirty="0" err="1"/>
              <a:t>años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What's your name?</a:t>
            </a:r>
          </a:p>
          <a:p>
            <a:r>
              <a:rPr lang="en-US" sz="2000" b="1" dirty="0"/>
              <a:t>My name is...</a:t>
            </a:r>
          </a:p>
          <a:p>
            <a:r>
              <a:rPr lang="en-US" sz="2000" b="1" dirty="0"/>
              <a:t>Where are you from?</a:t>
            </a:r>
          </a:p>
          <a:p>
            <a:r>
              <a:rPr lang="en-US" sz="2000" b="1" dirty="0"/>
              <a:t>I’m from...</a:t>
            </a:r>
          </a:p>
          <a:p>
            <a:r>
              <a:rPr lang="en-US" sz="2000" b="1" dirty="0"/>
              <a:t>I live in...</a:t>
            </a:r>
          </a:p>
          <a:p>
            <a:r>
              <a:rPr lang="en-US" sz="2000" b="1" dirty="0"/>
              <a:t>How are you?</a:t>
            </a:r>
          </a:p>
          <a:p>
            <a:r>
              <a:rPr lang="en-US" sz="2000" b="1" dirty="0"/>
              <a:t>I’m (good, bad, more or less)</a:t>
            </a:r>
          </a:p>
          <a:p>
            <a:r>
              <a:rPr lang="en-US" sz="2000" b="1" dirty="0"/>
              <a:t>How old are you?</a:t>
            </a:r>
          </a:p>
          <a:p>
            <a:r>
              <a:rPr lang="en-US" sz="2000" b="1" dirty="0"/>
              <a:t>I am … years old</a:t>
            </a:r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REPASO – Vocabulary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vives?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vivo </a:t>
            </a:r>
            <a:r>
              <a:rPr lang="en-US" sz="2000" b="1" dirty="0" err="1"/>
              <a:t>en</a:t>
            </a:r>
            <a:r>
              <a:rPr lang="en-US" sz="2000" b="1" dirty="0"/>
              <a:t> …… 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Donde</a:t>
            </a:r>
            <a:r>
              <a:rPr lang="en-US" sz="2000" b="1" dirty="0"/>
              <a:t> </a:t>
            </a:r>
            <a:r>
              <a:rPr lang="en-US" sz="2000" b="1" dirty="0" err="1"/>
              <a:t>trabajas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trabajo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</a:t>
            </a:r>
          </a:p>
          <a:p>
            <a:r>
              <a:rPr lang="en-US" sz="2000" b="1" dirty="0" err="1"/>
              <a:t>Mucho</a:t>
            </a:r>
            <a:r>
              <a:rPr lang="en-US" sz="2000" b="1" dirty="0"/>
              <a:t> gusto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/>
          </a:bodyPr>
          <a:lstStyle/>
          <a:p>
            <a:r>
              <a:rPr lang="en-US" sz="2000" b="1" dirty="0"/>
              <a:t>Where do you live?</a:t>
            </a:r>
          </a:p>
          <a:p>
            <a:r>
              <a:rPr lang="en-US" sz="2000" b="1" dirty="0"/>
              <a:t>I live in….</a:t>
            </a:r>
          </a:p>
          <a:p>
            <a:r>
              <a:rPr lang="en-US" sz="2000" b="1" dirty="0"/>
              <a:t>Where do you work?.</a:t>
            </a:r>
          </a:p>
          <a:p>
            <a:r>
              <a:rPr lang="en-US" sz="2000" b="1" dirty="0"/>
              <a:t>I work in….</a:t>
            </a:r>
          </a:p>
          <a:p>
            <a:r>
              <a:rPr lang="en-US" sz="2000" b="1" dirty="0"/>
              <a:t>Nice to meet you</a:t>
            </a:r>
          </a:p>
          <a:p>
            <a:r>
              <a:rPr lang="en-US" sz="2000" b="1" dirty="0"/>
              <a:t>Good morning</a:t>
            </a:r>
          </a:p>
          <a:p>
            <a:r>
              <a:rPr lang="en-US" sz="2000" b="1" dirty="0"/>
              <a:t>Good afternoon</a:t>
            </a:r>
          </a:p>
          <a:p>
            <a:r>
              <a:rPr lang="en-US" sz="2000" b="1" dirty="0"/>
              <a:t>Good evening /night</a:t>
            </a:r>
          </a:p>
        </p:txBody>
      </p:sp>
    </p:spTree>
    <p:extLst>
      <p:ext uri="{BB962C8B-B14F-4D97-AF65-F5344CB8AC3E}">
        <p14:creationId xmlns:p14="http://schemas.microsoft.com/office/powerpoint/2010/main" val="40746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76" y="2616864"/>
            <a:ext cx="4135540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EL ALFABETO</a:t>
            </a:r>
          </a:p>
        </p:txBody>
      </p:sp>
      <p:pic>
        <p:nvPicPr>
          <p:cNvPr id="3" name="Picture 2" descr="A close up of a chart&#10;&#10;Description automatically generated">
            <a:extLst>
              <a:ext uri="{FF2B5EF4-FFF2-40B4-BE49-F238E27FC236}">
                <a16:creationId xmlns:a16="http://schemas.microsoft.com/office/drawing/2014/main" id="{68694DB4-3812-0EE4-BF0C-1175A2693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06206"/>
            <a:ext cx="5407216" cy="64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779E-101D-71EF-7F27-4E26482D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742936"/>
            <a:ext cx="3547533" cy="1618396"/>
          </a:xfrm>
        </p:spPr>
        <p:txBody>
          <a:bodyPr/>
          <a:lstStyle/>
          <a:p>
            <a:r>
              <a:rPr lang="es-GT" sz="3200" dirty="0"/>
              <a:t>PRONUNCIATION ACTIVITY</a:t>
            </a:r>
            <a:br>
              <a:rPr lang="es-GT" dirty="0"/>
            </a:br>
            <a:br>
              <a:rPr lang="es-GT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12A4-BD84-72E0-446F-FA06DD72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399" y="1840716"/>
            <a:ext cx="5588193" cy="2655953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Did you know that brand names are pronounced differently in Spanish-speaking countries? Let’s find out!</a:t>
            </a:r>
          </a:p>
          <a:p>
            <a:endParaRPr lang="en-US" dirty="0"/>
          </a:p>
        </p:txBody>
      </p:sp>
      <p:pic>
        <p:nvPicPr>
          <p:cNvPr id="5" name="image8.png" descr="A red and white logo&#10;&#10;Description automatically generated">
            <a:extLst>
              <a:ext uri="{FF2B5EF4-FFF2-40B4-BE49-F238E27FC236}">
                <a16:creationId xmlns:a16="http://schemas.microsoft.com/office/drawing/2014/main" id="{A3C6AA0C-3978-D9E7-0258-39EB3650D05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6" y1="43556" x2="57995" y2="45185"/>
                        <a14:foregroundMark x1="57995" y1="45185" x2="63198" y2="58519"/>
                        <a14:foregroundMark x1="34264" y1="56296" x2="41497" y2="33630"/>
                        <a14:foregroundMark x1="44670" y1="64889" x2="45558" y2="55259"/>
                        <a14:foregroundMark x1="55076" y1="60741" x2="35660" y2="56296"/>
                        <a14:foregroundMark x1="75508" y1="44444" x2="69162" y2="38963"/>
                        <a14:foregroundMark x1="70431" y1="44889" x2="48731" y2="45333"/>
                        <a14:foregroundMark x1="75888" y1="38963" x2="55076" y2="41333"/>
                        <a14:foregroundMark x1="53680" y1="43556" x2="36929" y2="41333"/>
                        <a14:foregroundMark x1="49239" y1="48593" x2="33376" y2="50815"/>
                        <a14:foregroundMark x1="37944" y1="42667" x2="25254" y2="36296"/>
                        <a14:foregroundMark x1="77792" y1="38519" x2="75000" y2="38074"/>
                        <a14:foregroundMark x1="76396" y1="44444" x2="74619" y2="376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0843" y="4241626"/>
            <a:ext cx="2437002" cy="2616374"/>
          </a:xfrm>
          <a:prstGeom prst="rect">
            <a:avLst/>
          </a:prstGeom>
          <a:ln/>
        </p:spPr>
      </p:pic>
      <p:pic>
        <p:nvPicPr>
          <p:cNvPr id="6" name="image6.png" descr="A box of cough syrup&#10;&#10;Description automatically generated">
            <a:extLst>
              <a:ext uri="{FF2B5EF4-FFF2-40B4-BE49-F238E27FC236}">
                <a16:creationId xmlns:a16="http://schemas.microsoft.com/office/drawing/2014/main" id="{580ED956-82F0-CA36-B5FD-DEE7E9AC7CD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33830" y="243947"/>
            <a:ext cx="2437002" cy="2616374"/>
          </a:xfrm>
          <a:prstGeom prst="rect">
            <a:avLst/>
          </a:prstGeom>
          <a:ln/>
        </p:spPr>
      </p:pic>
      <p:pic>
        <p:nvPicPr>
          <p:cNvPr id="7" name="Picture 6" descr="Nike Sportswear">
            <a:extLst>
              <a:ext uri="{FF2B5EF4-FFF2-40B4-BE49-F238E27FC236}">
                <a16:creationId xmlns:a16="http://schemas.microsoft.com/office/drawing/2014/main" id="{32A1B41F-A518-84D6-E44B-78D39EF72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31" y="372114"/>
            <a:ext cx="2248743" cy="22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antene Logo and symbol, meaning, history, PNG, brand">
            <a:extLst>
              <a:ext uri="{FF2B5EF4-FFF2-40B4-BE49-F238E27FC236}">
                <a16:creationId xmlns:a16="http://schemas.microsoft.com/office/drawing/2014/main" id="{C60BDA08-7930-1696-73AD-5048C1B2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75" y="2691108"/>
            <a:ext cx="3398177" cy="17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isney Logo PNG Transparent &amp; SVG Vector - Freebie Supply">
            <a:extLst>
              <a:ext uri="{FF2B5EF4-FFF2-40B4-BE49-F238E27FC236}">
                <a16:creationId xmlns:a16="http://schemas.microsoft.com/office/drawing/2014/main" id="{433AEAB7-CD23-96DE-3334-DFE4AF183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18856"/>
          <a:stretch>
            <a:fillRect/>
          </a:stretch>
        </p:blipFill>
        <p:spPr bwMode="auto">
          <a:xfrm>
            <a:off x="9095104" y="4736677"/>
            <a:ext cx="2805497" cy="171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124839-85B6-A3E3-5B57-07FB5435DC53}"/>
              </a:ext>
            </a:extLst>
          </p:cNvPr>
          <p:cNvSpPr txBox="1"/>
          <p:nvPr/>
        </p:nvSpPr>
        <p:spPr>
          <a:xfrm>
            <a:off x="291399" y="3958101"/>
            <a:ext cx="5451033" cy="2498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Spanish language it is very common to find accent marks above certain vowels. Words can have a different meaning with an accent mark. For example: </a:t>
            </a:r>
          </a:p>
          <a:p>
            <a:pPr marL="228600" marR="0">
              <a:lnSpc>
                <a:spcPct val="115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s-MX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papá vs papa / ánimo vs animó / bebé vs bebe / hábito vs habito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3333F-07CB-4DFB-BD37-A2B4AC9F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6" y="1352427"/>
            <a:ext cx="10989000" cy="41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365</Words>
  <Application>Microsoft Office PowerPoint</Application>
  <PresentationFormat>Widescreen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Century Gothic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REPASO -Vocabulary Review</vt:lpstr>
      <vt:lpstr>REPASO – Vocabulary Review</vt:lpstr>
      <vt:lpstr>EL ALFABETO</vt:lpstr>
      <vt:lpstr>PRONUNCIATION ACTIVITY  </vt:lpstr>
      <vt:lpstr>¡Vamos a Conversar!  </vt:lpstr>
      <vt:lpstr>PowerPoint Presentation</vt:lpstr>
      <vt:lpstr>LOS NÚMEROS</vt:lpstr>
      <vt:lpstr>Los Colores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2</cp:revision>
  <dcterms:created xsi:type="dcterms:W3CDTF">2025-06-17T13:56:56Z</dcterms:created>
  <dcterms:modified xsi:type="dcterms:W3CDTF">2025-06-17T16:55:43Z</dcterms:modified>
</cp:coreProperties>
</file>