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07" r:id="rId2"/>
    <p:sldId id="269" r:id="rId3"/>
    <p:sldId id="270" r:id="rId4"/>
    <p:sldId id="329" r:id="rId5"/>
    <p:sldId id="330" r:id="rId6"/>
    <p:sldId id="285" r:id="rId7"/>
    <p:sldId id="331" r:id="rId8"/>
    <p:sldId id="332" r:id="rId9"/>
    <p:sldId id="288" r:id="rId10"/>
    <p:sldId id="333" r:id="rId11"/>
    <p:sldId id="334" r:id="rId12"/>
    <p:sldId id="341" r:id="rId13"/>
    <p:sldId id="336" r:id="rId14"/>
    <p:sldId id="335" r:id="rId15"/>
    <p:sldId id="337" r:id="rId16"/>
    <p:sldId id="340" r:id="rId17"/>
    <p:sldId id="338" r:id="rId18"/>
    <p:sldId id="29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882C0-CEE9-4643-AEB2-4FAA1386DA69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95991-4180-405C-9FB7-9F0F9D08F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7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0410-9804-4B4D-8D66-D12207376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0410-9804-4B4D-8D66-D12207376E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2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9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44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99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00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2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1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9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6172-168E-4D87-B9D2-6D497024000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B9F6172-168E-4D87-B9D2-6D497024000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8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B9F6172-168E-4D87-B9D2-6D497024000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5BADB739-806C-4F91-AE52-CF34C1B3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11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sasdeconcha.blogspot.com/2021/04/aprendemos-los-dias-de-la-semana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a-clase-de-laura.blogspot.com/2015/01/los-meses-del-ano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fever-hot-temp-thermometer-1300516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openclipart.org/detail/176488/mallory_square-by-nkinkade-177657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pixabay.com/en/cloud-blue-sky-nature-weather-309024/" TargetMode="External"/><Relationship Id="rId4" Type="http://schemas.openxmlformats.org/officeDocument/2006/relationships/hyperlink" Target="https://pixabay.com/es/vectors/nube-viento-aire-1414824/" TargetMode="Externa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emperature-thermometer-cold-winter-1300515/" TargetMode="External"/><Relationship Id="rId7" Type="http://schemas.openxmlformats.org/officeDocument/2006/relationships/hyperlink" Target="https://openclipart.org/detail/214449/snow---coloured-by-frankes-21444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hyperlink" Target="https://openclipart.org/detail/214409/rain%20-%20coloured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https://www.pexels.com/photo/nature-red-forest-leaves-33109/" TargetMode="External"/><Relationship Id="rId7" Type="http://schemas.openxmlformats.org/officeDocument/2006/relationships/hyperlink" Target="https://www.juku.it/summer-holidays-vmworld-and-tech-field-day-extra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hyperlink" Target="https://deepfryedmind.blogspot.com/2015/10/weather-special-preliminary-2015-16.html" TargetMode="External"/><Relationship Id="rId4" Type="http://schemas.openxmlformats.org/officeDocument/2006/relationships/image" Target="../media/image14.jpg"/><Relationship Id="rId9" Type="http://schemas.openxmlformats.org/officeDocument/2006/relationships/hyperlink" Target="https://www.flickr.com/photos/22250296@N08/4060498181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169" y="1147395"/>
            <a:ext cx="10572000" cy="2971051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Adult Conversational Spanish: Beginner Part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/>
              <a:t>Day 3</a:t>
            </a:r>
          </a:p>
        </p:txBody>
      </p:sp>
      <p:pic>
        <p:nvPicPr>
          <p:cNvPr id="4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BB339B9C-B709-EBAF-41C6-D5A7CD92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" y="321019"/>
            <a:ext cx="2548954" cy="10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21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FF91B-A7D7-5F63-FF7F-CCFA3A7C6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PREGUNTA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AF1F5-E408-83E6-43AB-3232869A8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105" y="3052637"/>
            <a:ext cx="5394960" cy="310991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Cuándo</a:t>
            </a:r>
            <a:r>
              <a:rPr lang="en-US" sz="2000" b="1" dirty="0"/>
              <a:t> </a:t>
            </a:r>
            <a:r>
              <a:rPr lang="en-US" sz="2000" b="1" dirty="0" err="1"/>
              <a:t>hace</a:t>
            </a:r>
            <a:r>
              <a:rPr lang="en-US" sz="2000" b="1" dirty="0"/>
              <a:t> </a:t>
            </a:r>
            <a:r>
              <a:rPr lang="en-US" sz="2000" b="1" dirty="0" err="1"/>
              <a:t>calor</a:t>
            </a:r>
            <a:r>
              <a:rPr lang="en-US" sz="2000" b="1" dirty="0"/>
              <a:t>? </a:t>
            </a:r>
            <a:r>
              <a:rPr lang="en-US" sz="2000" dirty="0"/>
              <a:t>When is it hot?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Cuándo</a:t>
            </a:r>
            <a:r>
              <a:rPr lang="en-US" sz="2000" b="1" dirty="0"/>
              <a:t> </a:t>
            </a:r>
            <a:r>
              <a:rPr lang="en-US" sz="2000" b="1" dirty="0" err="1"/>
              <a:t>hace</a:t>
            </a:r>
            <a:r>
              <a:rPr lang="en-US" sz="2000" b="1" dirty="0"/>
              <a:t> </a:t>
            </a:r>
            <a:r>
              <a:rPr lang="en-US" sz="2000" b="1" dirty="0" err="1"/>
              <a:t>frío</a:t>
            </a:r>
            <a:r>
              <a:rPr lang="en-US" sz="2000" b="1" dirty="0"/>
              <a:t>? </a:t>
            </a:r>
            <a:r>
              <a:rPr lang="en-US" sz="2000" dirty="0"/>
              <a:t>When is it cold?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Cuándo</a:t>
            </a:r>
            <a:r>
              <a:rPr lang="en-US" sz="2000" b="1" dirty="0"/>
              <a:t> </a:t>
            </a:r>
            <a:r>
              <a:rPr lang="en-US" sz="2000" b="1" dirty="0" err="1"/>
              <a:t>llueve</a:t>
            </a:r>
            <a:r>
              <a:rPr lang="en-US" sz="2000" b="1" dirty="0"/>
              <a:t>? </a:t>
            </a:r>
            <a:r>
              <a:rPr lang="en-US" sz="2000" dirty="0"/>
              <a:t>When does it rain?</a:t>
            </a:r>
            <a:endParaRPr lang="en-US" sz="2000" b="1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/>
              <a:t>¿</a:t>
            </a:r>
            <a:r>
              <a:rPr lang="en-US" b="1" dirty="0" err="1"/>
              <a:t>Cuándo</a:t>
            </a:r>
            <a:r>
              <a:rPr lang="en-US" b="1" dirty="0"/>
              <a:t> hay </a:t>
            </a:r>
            <a:r>
              <a:rPr lang="en-US" b="1" dirty="0" err="1"/>
              <a:t>mucho</a:t>
            </a:r>
            <a:r>
              <a:rPr lang="en-US" b="1" dirty="0"/>
              <a:t> </a:t>
            </a:r>
            <a:r>
              <a:rPr lang="en-US" b="1" dirty="0" err="1"/>
              <a:t>viento</a:t>
            </a:r>
            <a:r>
              <a:rPr lang="en-US" b="1" dirty="0"/>
              <a:t>? </a:t>
            </a:r>
            <a:r>
              <a:rPr lang="en-US" dirty="0"/>
              <a:t>When is it very windy?</a:t>
            </a:r>
            <a:r>
              <a:rPr lang="en-US" b="1" dirty="0"/>
              <a:t>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s-GT" b="1" dirty="0"/>
              <a:t>¿Cuál es tu estación favorita? </a:t>
            </a:r>
            <a:r>
              <a:rPr lang="en-US" dirty="0"/>
              <a:t>What is your favorite season?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2B0D7-B6FD-3BB2-3FC1-75F2AB3DA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 dirty="0"/>
              <a:t>RESPUESTA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71BAB-F630-A8DD-7DCB-F8C16E8D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9" y="3034602"/>
            <a:ext cx="5922290" cy="310991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 err="1"/>
              <a:t>Hace</a:t>
            </a:r>
            <a:r>
              <a:rPr lang="en-US" sz="2000" b="1" dirty="0"/>
              <a:t> </a:t>
            </a:r>
            <a:r>
              <a:rPr lang="en-US" sz="2000" b="1" dirty="0" err="1"/>
              <a:t>calor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… </a:t>
            </a:r>
            <a:r>
              <a:rPr lang="en-US" sz="2000" dirty="0"/>
              <a:t>It is hot in….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 err="1"/>
              <a:t>Hace</a:t>
            </a:r>
            <a:r>
              <a:rPr lang="en-US" sz="2000" b="1" dirty="0"/>
              <a:t> </a:t>
            </a:r>
            <a:r>
              <a:rPr lang="en-US" sz="2000" b="1" dirty="0" err="1"/>
              <a:t>frío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…..  </a:t>
            </a:r>
            <a:r>
              <a:rPr lang="en-US" sz="2000" dirty="0"/>
              <a:t>It is cold in….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 err="1"/>
              <a:t>Llueve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…… </a:t>
            </a:r>
            <a:r>
              <a:rPr lang="en-US" sz="2000" dirty="0"/>
              <a:t>It rains in….</a:t>
            </a:r>
            <a:r>
              <a:rPr lang="en-US" sz="2000" b="1" dirty="0"/>
              <a:t>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Hay </a:t>
            </a:r>
            <a:r>
              <a:rPr lang="en-US" sz="2000" b="1" dirty="0" err="1"/>
              <a:t>mucho</a:t>
            </a:r>
            <a:r>
              <a:rPr lang="en-US" sz="2000" b="1" dirty="0"/>
              <a:t> </a:t>
            </a:r>
            <a:r>
              <a:rPr lang="en-US" sz="2000" b="1" dirty="0" err="1"/>
              <a:t>viento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… </a:t>
            </a:r>
            <a:r>
              <a:rPr lang="en-US" sz="2000" dirty="0"/>
              <a:t>It is windy in….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Mi </a:t>
            </a:r>
            <a:r>
              <a:rPr lang="en-US" sz="2000" b="1" dirty="0" err="1"/>
              <a:t>estación</a:t>
            </a:r>
            <a:r>
              <a:rPr lang="en-US" sz="2000" b="1" dirty="0"/>
              <a:t> </a:t>
            </a:r>
            <a:r>
              <a:rPr lang="en-US" sz="2000" b="1" dirty="0" err="1"/>
              <a:t>favorita</a:t>
            </a:r>
            <a:r>
              <a:rPr lang="en-US" sz="2000" b="1" dirty="0"/>
              <a:t> es… </a:t>
            </a:r>
            <a:r>
              <a:rPr lang="en-US" sz="2000" dirty="0"/>
              <a:t>My favorite season is…</a:t>
            </a: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C87C31-766A-1C13-E11F-C4E3F8E1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66" y="447188"/>
            <a:ext cx="10571998" cy="970450"/>
          </a:xfrm>
        </p:spPr>
        <p:txBody>
          <a:bodyPr/>
          <a:lstStyle/>
          <a:p>
            <a:r>
              <a:rPr lang="es-GT" sz="4800" dirty="0"/>
              <a:t>WHOLE CLASS CONVERSATION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563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BA214-292E-3D5D-D61F-C4CFB666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504986"/>
            <a:ext cx="11036941" cy="970450"/>
          </a:xfrm>
        </p:spPr>
        <p:txBody>
          <a:bodyPr/>
          <a:lstStyle/>
          <a:p>
            <a:r>
              <a:rPr lang="en-US" sz="5400" dirty="0"/>
              <a:t>LOS DÍAS DE LA SEMANA – </a:t>
            </a:r>
            <a:r>
              <a:rPr lang="en-US" sz="1800" dirty="0"/>
              <a:t>days of the week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6D293-FB24-387B-38E7-CB5C2EEAC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DÍAS DE LA SEMANA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CD893B-6669-4374-7C43-16CFD7979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 dirty="0"/>
              <a:t>DAYS OF THE WEEK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DDD143-3856-4A6E-003A-19D20601E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4" y="2751137"/>
            <a:ext cx="5303520" cy="3200400"/>
          </a:xfrm>
        </p:spPr>
        <p:txBody>
          <a:bodyPr>
            <a:noAutofit/>
          </a:bodyPr>
          <a:lstStyle/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Sunday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0" i="0" u="none" strike="noStrike" dirty="0">
                <a:effectLst/>
              </a:rPr>
              <a:t>Monday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Tuesday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0" i="0" u="none" strike="noStrike" dirty="0">
                <a:effectLst/>
              </a:rPr>
              <a:t>Wednesday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Thursday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0" i="0" u="none" strike="noStrike" dirty="0">
                <a:effectLst/>
              </a:rPr>
              <a:t>Friday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Saturday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400" b="0" i="0" u="none" strike="noStrike" dirty="0">
              <a:effectLst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354C0EB-77F5-17D6-A291-04FCDB207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7"/>
            <a:ext cx="5212080" cy="3200400"/>
          </a:xfrm>
        </p:spPr>
        <p:txBody>
          <a:bodyPr>
            <a:normAutofit/>
          </a:bodyPr>
          <a:lstStyle/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domingo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lunes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martes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miércoles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jueves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viernes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sábado</a:t>
            </a:r>
            <a:endParaRPr lang="en-US" sz="2400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DAABD04-CFE5-A0BA-A98B-AD8F476EA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080" b="5064"/>
          <a:stretch>
            <a:fillRect/>
          </a:stretch>
        </p:blipFill>
        <p:spPr>
          <a:xfrm>
            <a:off x="9226296" y="4026838"/>
            <a:ext cx="2758810" cy="22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4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ña joven con vestimenta tradicional con flores de colores en el cabello mostrando patrones vibrantes en una ilustración vectorial de estilo de diseño plano">
            <a:extLst>
              <a:ext uri="{FF2B5EF4-FFF2-40B4-BE49-F238E27FC236}">
                <a16:creationId xmlns:a16="http://schemas.microsoft.com/office/drawing/2014/main" id="{1194842D-C45F-D58E-EEFB-87E24B5AE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4" t="11385" r="34300" b="11844"/>
          <a:stretch>
            <a:fillRect/>
          </a:stretch>
        </p:blipFill>
        <p:spPr bwMode="auto">
          <a:xfrm>
            <a:off x="8603996" y="716242"/>
            <a:ext cx="2349754" cy="568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3">
            <a:extLst>
              <a:ext uri="{FF2B5EF4-FFF2-40B4-BE49-F238E27FC236}">
                <a16:creationId xmlns:a16="http://schemas.microsoft.com/office/drawing/2014/main" id="{4E85A500-AA48-6CC3-42D4-26123954C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866775"/>
            <a:ext cx="4838700" cy="5124450"/>
          </a:xfrm>
          <a:prstGeom prst="wedgeRoundRectCallout">
            <a:avLst>
              <a:gd name="adj1" fmla="val 117801"/>
              <a:gd name="adj2" fmla="val -29652"/>
              <a:gd name="adj3" fmla="val 16667"/>
            </a:avLst>
          </a:prstGeom>
          <a:solidFill>
            <a:srgbClr val="FFFFFF"/>
          </a:solidFill>
          <a:ln w="38100">
            <a:solidFill>
              <a:srgbClr val="D86DC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A02B9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NOTA CULTURAL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Spanish days of the week and Spanish months of the year are always written in lowercase, unless they are at the beginning of a sentence.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2319F4-477B-23F0-BAA9-63062A565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78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A2457-F20C-4172-99E7-80BB9932B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D816E-861D-1D2A-6F1D-09B55CA0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22F29-EAB7-6A3B-B16A-355D8F8435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65423651-55D8-CD43-6274-9EE92510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99788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030DF-3B8B-0661-33A7-B1B2E467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BREAKOUT ROOMS #2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AF1F5-E408-83E6-43AB-3232869A8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472" y="2333456"/>
            <a:ext cx="5918303" cy="411480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b="1" dirty="0"/>
              <a:t>¿</a:t>
            </a:r>
            <a:r>
              <a:rPr lang="en-US" b="1" dirty="0" err="1"/>
              <a:t>Qué</a:t>
            </a:r>
            <a:r>
              <a:rPr lang="en-US" b="1" dirty="0"/>
              <a:t> día es hoy? </a:t>
            </a:r>
            <a:r>
              <a:rPr lang="en-US" dirty="0"/>
              <a:t>What day is today?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/>
              <a:t>¿</a:t>
            </a:r>
            <a:r>
              <a:rPr lang="en-US" b="1" dirty="0" err="1"/>
              <a:t>Qué</a:t>
            </a:r>
            <a:r>
              <a:rPr lang="en-US" b="1" dirty="0"/>
              <a:t> día es </a:t>
            </a:r>
            <a:r>
              <a:rPr lang="en-US" b="1" dirty="0" err="1"/>
              <a:t>mañana</a:t>
            </a:r>
            <a:r>
              <a:rPr lang="en-US" b="1" dirty="0"/>
              <a:t>? </a:t>
            </a:r>
            <a:r>
              <a:rPr lang="en-US" dirty="0"/>
              <a:t>What day is tomorrow?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/>
              <a:t>¿</a:t>
            </a:r>
            <a:r>
              <a:rPr lang="en-US" b="1" dirty="0" err="1"/>
              <a:t>Qué</a:t>
            </a:r>
            <a:r>
              <a:rPr lang="en-US" b="1" dirty="0"/>
              <a:t> día </a:t>
            </a:r>
            <a:r>
              <a:rPr lang="en-US" b="1" dirty="0" err="1"/>
              <a:t>fue</a:t>
            </a:r>
            <a:r>
              <a:rPr lang="en-US" b="1" dirty="0"/>
              <a:t> </a:t>
            </a:r>
            <a:r>
              <a:rPr lang="en-US" b="1" dirty="0" err="1"/>
              <a:t>ayer</a:t>
            </a:r>
            <a:r>
              <a:rPr lang="en-US" b="1" dirty="0"/>
              <a:t>? </a:t>
            </a:r>
            <a:r>
              <a:rPr lang="en-US" dirty="0"/>
              <a:t>What day was yesterday?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/>
              <a:t>¿</a:t>
            </a:r>
            <a:r>
              <a:rPr lang="en-US" b="1" dirty="0" err="1"/>
              <a:t>Qué</a:t>
            </a:r>
            <a:r>
              <a:rPr lang="en-US" b="1" dirty="0"/>
              <a:t> día </a:t>
            </a:r>
            <a:r>
              <a:rPr lang="en-US" b="1" dirty="0" err="1"/>
              <a:t>fue</a:t>
            </a:r>
            <a:r>
              <a:rPr lang="en-US" b="1" dirty="0"/>
              <a:t> </a:t>
            </a:r>
            <a:r>
              <a:rPr lang="en-US" b="1" dirty="0" err="1"/>
              <a:t>anteayer</a:t>
            </a:r>
            <a:r>
              <a:rPr lang="en-US" b="1" dirty="0"/>
              <a:t>? </a:t>
            </a:r>
            <a:r>
              <a:rPr lang="en-US" dirty="0"/>
              <a:t>What day was the day before yesterday?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s-MX" b="1" dirty="0"/>
              <a:t>¿Qué día es pasado mañana? </a:t>
            </a:r>
            <a:r>
              <a:rPr lang="en-US" dirty="0"/>
              <a:t>What day is the day after tomorrow?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/>
              <a:t>¿</a:t>
            </a:r>
            <a:r>
              <a:rPr lang="en-US" b="1" dirty="0" err="1"/>
              <a:t>Qué</a:t>
            </a:r>
            <a:r>
              <a:rPr lang="en-US" b="1" dirty="0"/>
              <a:t> días </a:t>
            </a:r>
            <a:r>
              <a:rPr lang="en-US" b="1" dirty="0" err="1"/>
              <a:t>trabaja</a:t>
            </a:r>
            <a:r>
              <a:rPr lang="en-US" b="1" dirty="0"/>
              <a:t>? </a:t>
            </a:r>
            <a:r>
              <a:rPr lang="en-US" dirty="0"/>
              <a:t>What days do you work?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/>
              <a:t>¿</a:t>
            </a:r>
            <a:r>
              <a:rPr lang="en-US" b="1" dirty="0" err="1"/>
              <a:t>Cuándo</a:t>
            </a:r>
            <a:r>
              <a:rPr lang="en-US" b="1" dirty="0"/>
              <a:t> </a:t>
            </a:r>
            <a:r>
              <a:rPr lang="en-US" b="1" dirty="0" err="1"/>
              <a:t>descansas</a:t>
            </a:r>
            <a:r>
              <a:rPr lang="en-US" b="1" dirty="0"/>
              <a:t>? </a:t>
            </a:r>
            <a:r>
              <a:rPr lang="en-US" dirty="0"/>
              <a:t>When are you off?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71BAB-F630-A8DD-7DCB-F8C16E8D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0584" y="2333456"/>
            <a:ext cx="5671415" cy="420624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b="1" dirty="0"/>
              <a:t>Hoy es……</a:t>
            </a:r>
            <a:r>
              <a:rPr lang="en-US" dirty="0"/>
              <a:t> Today is...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 err="1"/>
              <a:t>Mañana</a:t>
            </a:r>
            <a:r>
              <a:rPr lang="en-US" b="1" dirty="0"/>
              <a:t> es….. </a:t>
            </a:r>
            <a:r>
              <a:rPr lang="en-US" dirty="0"/>
              <a:t>Tomorrow is..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/>
              <a:t>Ayer </a:t>
            </a:r>
            <a:r>
              <a:rPr lang="en-US" b="1" dirty="0" err="1"/>
              <a:t>fue</a:t>
            </a:r>
            <a:r>
              <a:rPr lang="en-US" b="1" dirty="0"/>
              <a:t>….. </a:t>
            </a:r>
            <a:r>
              <a:rPr lang="en-US" dirty="0"/>
              <a:t>Yesterday was…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/>
              <a:t>Antier </a:t>
            </a:r>
            <a:r>
              <a:rPr lang="en-US" b="1" dirty="0" err="1"/>
              <a:t>fué</a:t>
            </a:r>
            <a:r>
              <a:rPr lang="en-US" b="1" dirty="0"/>
              <a:t>... </a:t>
            </a:r>
            <a:r>
              <a:rPr lang="en-US" dirty="0"/>
              <a:t>The day before yesterday was…</a:t>
            </a:r>
          </a:p>
          <a:p>
            <a:pPr marL="0" lvl="0" indent="0">
              <a:buNone/>
            </a:pP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s-MX" b="1" dirty="0"/>
              <a:t>Pasado mañana </a:t>
            </a:r>
            <a:r>
              <a:rPr lang="en-US" b="1" dirty="0"/>
              <a:t>es…. </a:t>
            </a:r>
            <a:r>
              <a:rPr lang="en-US" sz="1400" dirty="0"/>
              <a:t>The day after tomorrow is...</a:t>
            </a:r>
            <a:endParaRPr lang="es-MX" b="1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s-MX" b="1" dirty="0"/>
              <a:t>Yo trabajo los….. </a:t>
            </a:r>
            <a:r>
              <a:rPr lang="es-MX" dirty="0"/>
              <a:t>I work on….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/>
              <a:t>Descanso </a:t>
            </a:r>
            <a:r>
              <a:rPr lang="en-US" b="1" dirty="0" err="1"/>
              <a:t>los</a:t>
            </a:r>
            <a:r>
              <a:rPr lang="en-US" b="1" dirty="0"/>
              <a:t>…. </a:t>
            </a:r>
            <a:r>
              <a:rPr lang="en-US" dirty="0"/>
              <a:t>I am off the….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BA214-292E-3D5D-D61F-C4CFB666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92" y="543929"/>
            <a:ext cx="11129633" cy="970450"/>
          </a:xfrm>
        </p:spPr>
        <p:txBody>
          <a:bodyPr/>
          <a:lstStyle/>
          <a:p>
            <a:r>
              <a:rPr lang="en-US" sz="6000" dirty="0"/>
              <a:t>LOS MESES DEL AÑO – </a:t>
            </a:r>
            <a:r>
              <a:rPr lang="en-US" sz="2000" dirty="0"/>
              <a:t>months of the year</a:t>
            </a: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6D293-FB24-387B-38E7-CB5C2EEAC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sz="2400" b="1" dirty="0"/>
              <a:t>MES</a:t>
            </a:r>
            <a:endParaRPr lang="en-US" sz="2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CD893B-6669-4374-7C43-16CFD7979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 dirty="0"/>
              <a:t>MONTH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DDD143-3856-4A6E-003A-19D20601E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4" y="2751137"/>
            <a:ext cx="5212080" cy="3840480"/>
          </a:xfrm>
        </p:spPr>
        <p:txBody>
          <a:bodyPr>
            <a:noAutofit/>
          </a:bodyPr>
          <a:lstStyle/>
          <a:p>
            <a:pPr marL="0" marR="0" algn="l" rtl="0" eaLnBrk="1" fontAlgn="t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January</a:t>
            </a:r>
          </a:p>
          <a:p>
            <a:pPr marL="0" marR="0" algn="l" rtl="0" eaLnBrk="1" fontAlgn="t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February</a:t>
            </a:r>
          </a:p>
          <a:p>
            <a:pPr marL="0" marR="0" algn="l" rtl="0" eaLnBrk="1" fontAlgn="t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March</a:t>
            </a:r>
          </a:p>
          <a:p>
            <a:pPr marL="0" marR="0" algn="l" rtl="0" eaLnBrk="1" fontAlgn="t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April</a:t>
            </a:r>
          </a:p>
          <a:p>
            <a:pPr marL="0" marR="0" algn="l" rtl="0" eaLnBrk="1" fontAlgn="t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May</a:t>
            </a:r>
          </a:p>
          <a:p>
            <a:pPr marL="0" marR="0" algn="l" rtl="0" eaLnBrk="1" fontAlgn="t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June</a:t>
            </a:r>
          </a:p>
          <a:p>
            <a:pPr marL="0" marR="0" algn="l" rtl="0" eaLnBrk="1" fontAlgn="t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July</a:t>
            </a:r>
          </a:p>
          <a:p>
            <a:pPr marL="0" marR="0" algn="l" rtl="0" eaLnBrk="1" fontAlgn="t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August</a:t>
            </a:r>
          </a:p>
          <a:p>
            <a:pPr marL="0" marR="0" algn="l" rtl="0" eaLnBrk="1" fontAlgn="t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September</a:t>
            </a:r>
          </a:p>
          <a:p>
            <a:pPr marL="0" marR="0" algn="l" rtl="0" eaLnBrk="1" fontAlgn="t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October</a:t>
            </a:r>
          </a:p>
          <a:p>
            <a:pPr marL="0" marR="0" algn="l" rtl="0" eaLnBrk="1" fontAlgn="t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November</a:t>
            </a:r>
          </a:p>
          <a:p>
            <a:pPr marL="0" marR="0" algn="l" rtl="0" eaLnBrk="1" fontAlgn="t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December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400" b="0" i="0" u="none" strike="noStrike" dirty="0">
              <a:effectLst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354C0EB-77F5-17D6-A291-04FCDB207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7"/>
            <a:ext cx="5212080" cy="3840480"/>
          </a:xfrm>
        </p:spPr>
        <p:txBody>
          <a:bodyPr>
            <a:normAutofit fontScale="85000" lnSpcReduction="20000"/>
          </a:bodyPr>
          <a:lstStyle/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enero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febrero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marzo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abril</a:t>
            </a:r>
            <a:r>
              <a:rPr lang="en-US" sz="2400" dirty="0"/>
              <a:t> 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mayo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junio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julio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agosto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septiembre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octubre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noviembre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diciembre</a:t>
            </a:r>
            <a:endParaRPr lang="en-US" sz="2400" dirty="0"/>
          </a:p>
        </p:txBody>
      </p:sp>
      <p:pic>
        <p:nvPicPr>
          <p:cNvPr id="8" name="Picture 7" descr="A picture containing text, slot machine, can&#10;&#10;Description automatically generated">
            <a:extLst>
              <a:ext uri="{FF2B5EF4-FFF2-40B4-BE49-F238E27FC236}">
                <a16:creationId xmlns:a16="http://schemas.microsoft.com/office/drawing/2014/main" id="{36BE5676-260A-16FE-21FF-4C544A725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22113" y="3229695"/>
            <a:ext cx="2743200" cy="2883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149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75C32-026B-131F-5137-477CA7DA1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9A80-7957-4AAB-CDBF-0095A122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31" y="489746"/>
            <a:ext cx="3547533" cy="1618396"/>
          </a:xfrm>
        </p:spPr>
        <p:txBody>
          <a:bodyPr/>
          <a:lstStyle/>
          <a:p>
            <a:pPr algn="ctr"/>
            <a:r>
              <a:rPr lang="es-GT" sz="3600" dirty="0"/>
              <a:t>WHOLE CLASS ACTIVITY! </a:t>
            </a:r>
            <a:br>
              <a:rPr lang="es-GT" sz="36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C5D62-A33A-8B0A-1554-C24B6CB25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884" y="364912"/>
            <a:ext cx="6700604" cy="3600311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Ask questions using the builder phrases and share your answers in Spanish. </a:t>
            </a:r>
          </a:p>
          <a:p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/>
          </a:p>
          <a:p>
            <a:endParaRPr lang="es-GT" dirty="0"/>
          </a:p>
          <a:p>
            <a:endParaRPr lang="en-US" dirty="0"/>
          </a:p>
        </p:txBody>
      </p:sp>
      <p:pic>
        <p:nvPicPr>
          <p:cNvPr id="12290" name="Picture 2" descr="Personajes pensativos Personajes de tormenta de ideas">
            <a:extLst>
              <a:ext uri="{FF2B5EF4-FFF2-40B4-BE49-F238E27FC236}">
                <a16:creationId xmlns:a16="http://schemas.microsoft.com/office/drawing/2014/main" id="{0C9FBDEA-704B-B8CA-338A-1CE4FEB5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94" y="2548171"/>
            <a:ext cx="8017002" cy="3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4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AF1F5-E408-83E6-43AB-3232869A8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6285" y="2974967"/>
            <a:ext cx="5669280" cy="3566160"/>
          </a:xfrm>
        </p:spPr>
        <p:txBody>
          <a:bodyPr>
            <a:normAutofit fontScale="25000" lnSpcReduction="20000"/>
          </a:bodyPr>
          <a:lstStyle/>
          <a:p>
            <a:pPr lvl="0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s-MX" sz="7200" b="1" dirty="0"/>
              <a:t>¿Cuándo es tu cumpleaños?                      </a:t>
            </a:r>
            <a:r>
              <a:rPr lang="en-US" sz="7200" dirty="0"/>
              <a:t>When is your birthday?</a:t>
            </a:r>
          </a:p>
          <a:p>
            <a:pPr lvl="0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s-MX" sz="7200" b="1" dirty="0"/>
              <a:t>¿Cuándo es navidad? </a:t>
            </a:r>
            <a:r>
              <a:rPr lang="es-MX" sz="7200" dirty="0"/>
              <a:t>When </a:t>
            </a:r>
            <a:r>
              <a:rPr lang="es-MX" sz="7200" dirty="0" err="1"/>
              <a:t>is</a:t>
            </a:r>
            <a:r>
              <a:rPr lang="es-MX" sz="7200" dirty="0"/>
              <a:t> Christmas?</a:t>
            </a:r>
            <a:endParaRPr lang="en-US" sz="7200" dirty="0"/>
          </a:p>
          <a:p>
            <a:pPr lvl="0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n-US" sz="7200" b="1" dirty="0"/>
              <a:t>¿</a:t>
            </a:r>
            <a:r>
              <a:rPr lang="en-US" sz="7200" b="1" dirty="0" err="1"/>
              <a:t>En</a:t>
            </a:r>
            <a:r>
              <a:rPr lang="en-US" sz="7200" b="1" dirty="0"/>
              <a:t> </a:t>
            </a:r>
            <a:r>
              <a:rPr lang="en-US" sz="7200" b="1" dirty="0" err="1"/>
              <a:t>qué</a:t>
            </a:r>
            <a:r>
              <a:rPr lang="en-US" sz="7200" b="1" dirty="0"/>
              <a:t> </a:t>
            </a:r>
            <a:r>
              <a:rPr lang="en-US" sz="7200" b="1" dirty="0" err="1"/>
              <a:t>mes</a:t>
            </a:r>
            <a:r>
              <a:rPr lang="en-US" sz="7200" b="1" dirty="0"/>
              <a:t> </a:t>
            </a:r>
            <a:r>
              <a:rPr lang="en-US" sz="7200" b="1" dirty="0" err="1"/>
              <a:t>estamos</a:t>
            </a:r>
            <a:r>
              <a:rPr lang="en-US" sz="7200" b="1" dirty="0"/>
              <a:t>?                                </a:t>
            </a:r>
            <a:r>
              <a:rPr lang="en-US" sz="7200" dirty="0"/>
              <a:t>What month are we in?</a:t>
            </a:r>
          </a:p>
          <a:p>
            <a:pPr lvl="0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s-MX" sz="7200" b="1" dirty="0"/>
              <a:t>¿Cuándo son vacaciones?                          </a:t>
            </a:r>
            <a:r>
              <a:rPr lang="es-MX" sz="7200" dirty="0"/>
              <a:t>When is vacation?</a:t>
            </a:r>
            <a:endParaRPr lang="en-US" sz="7200" dirty="0"/>
          </a:p>
          <a:p>
            <a:pPr lvl="0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s-MX" sz="7200" b="1" dirty="0"/>
              <a:t>¿En qué meses hace frío?                                  </a:t>
            </a:r>
            <a:r>
              <a:rPr lang="en-US" sz="7200" dirty="0"/>
              <a:t>In what months is cold?</a:t>
            </a:r>
          </a:p>
          <a:p>
            <a:pPr lvl="0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s-MX" sz="7200" b="1" dirty="0"/>
              <a:t>¿En qué meses hay tornados?                           </a:t>
            </a:r>
            <a:r>
              <a:rPr lang="en-US" sz="7200" dirty="0"/>
              <a:t>In which months are there tornadoes?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71BAB-F630-A8DD-7DCB-F8C16E8D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30340" y="2968621"/>
            <a:ext cx="5394960" cy="3566160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n-US" b="1" dirty="0"/>
              <a:t>Mi </a:t>
            </a:r>
            <a:r>
              <a:rPr lang="en-US" b="1" dirty="0" err="1"/>
              <a:t>cumpleaños</a:t>
            </a:r>
            <a:r>
              <a:rPr lang="en-US" b="1" dirty="0"/>
              <a:t> es </a:t>
            </a:r>
            <a:r>
              <a:rPr lang="en-US" b="1" dirty="0" err="1"/>
              <a:t>en</a:t>
            </a:r>
            <a:r>
              <a:rPr lang="en-US" b="1" dirty="0"/>
              <a:t> …</a:t>
            </a:r>
            <a:r>
              <a:rPr lang="en-US" dirty="0"/>
              <a:t>                              My birthday is in ….</a:t>
            </a:r>
          </a:p>
          <a:p>
            <a:pPr lvl="0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s-MX" b="1" dirty="0"/>
              <a:t>Navidad es en…..</a:t>
            </a:r>
            <a:r>
              <a:rPr lang="es-MX" dirty="0"/>
              <a:t> Christmas </a:t>
            </a:r>
            <a:r>
              <a:rPr lang="en-US" dirty="0"/>
              <a:t>is in…..</a:t>
            </a:r>
          </a:p>
          <a:p>
            <a:pPr lvl="0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n-US" b="1" dirty="0"/>
              <a:t>Estamos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mes</a:t>
            </a:r>
            <a:r>
              <a:rPr lang="en-US" b="1" dirty="0"/>
              <a:t> de ……</a:t>
            </a:r>
            <a:r>
              <a:rPr lang="en-US" dirty="0"/>
              <a:t>                          We are in the month of ….. </a:t>
            </a:r>
          </a:p>
          <a:p>
            <a:pPr lvl="0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s-MX" b="1" dirty="0"/>
              <a:t>Las vacaciones son en……                 </a:t>
            </a:r>
            <a:r>
              <a:rPr lang="en-US" dirty="0"/>
              <a:t>Vacations are in….. </a:t>
            </a:r>
          </a:p>
          <a:p>
            <a:pPr lvl="0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s-MX" b="1" dirty="0"/>
              <a:t>Hace frío en los meses de …                          </a:t>
            </a:r>
            <a:r>
              <a:rPr lang="en-US" dirty="0"/>
              <a:t>Is cold in…</a:t>
            </a:r>
          </a:p>
          <a:p>
            <a:pPr lvl="0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s-MX" b="1" dirty="0"/>
              <a:t>Hay tornados en ….                                  </a:t>
            </a:r>
            <a:r>
              <a:rPr lang="en-US" dirty="0"/>
              <a:t>There are tornadoes in… 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449E679-C524-6847-0971-9D9293B75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/>
          <a:lstStyle/>
          <a:p>
            <a:r>
              <a:rPr lang="en-US" sz="2400" b="1" dirty="0"/>
              <a:t>PREGUNTA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6AFC1B3-0438-FCDC-DA1C-83F60E8FB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/>
          <a:lstStyle/>
          <a:p>
            <a:r>
              <a:rPr lang="en-US" sz="2400" b="1" dirty="0"/>
              <a:t>RESPUESTA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33243AE-983B-FF02-E574-7673A6BE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66" y="447188"/>
            <a:ext cx="10571998" cy="970450"/>
          </a:xfrm>
        </p:spPr>
        <p:txBody>
          <a:bodyPr/>
          <a:lstStyle/>
          <a:p>
            <a:r>
              <a:rPr lang="es-GT" sz="4800" dirty="0"/>
              <a:t>WHOLE CLASS CONVERSATION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5199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C1C0-2F52-EC5D-0057-ADFAE503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/>
              <a:t>LA DESPEDIDA 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DD62B-4A07-948B-7741-B432520DBA7C}"/>
              </a:ext>
            </a:extLst>
          </p:cNvPr>
          <p:cNvSpPr/>
          <p:nvPr/>
        </p:nvSpPr>
        <p:spPr>
          <a:xfrm>
            <a:off x="5084215" y="2454373"/>
            <a:ext cx="202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adiós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4B336-0D8E-0388-B321-A7FFC047D096}"/>
              </a:ext>
            </a:extLst>
          </p:cNvPr>
          <p:cNvSpPr/>
          <p:nvPr/>
        </p:nvSpPr>
        <p:spPr>
          <a:xfrm>
            <a:off x="3020275" y="5607164"/>
            <a:ext cx="6575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próxima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78428-8F34-0A2E-BA80-5060520B16AB}"/>
              </a:ext>
            </a:extLst>
          </p:cNvPr>
          <p:cNvSpPr/>
          <p:nvPr/>
        </p:nvSpPr>
        <p:spPr>
          <a:xfrm>
            <a:off x="6711187" y="1995390"/>
            <a:ext cx="535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¡Hasta la vista!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4EABE-24AB-F601-8B10-BC93BBA001E8}"/>
              </a:ext>
            </a:extLst>
          </p:cNvPr>
          <p:cNvSpPr/>
          <p:nvPr/>
        </p:nvSpPr>
        <p:spPr>
          <a:xfrm>
            <a:off x="248611" y="2278330"/>
            <a:ext cx="485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¡Hasta pronto!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AF5308-7217-8393-596F-C480D047C750}"/>
              </a:ext>
            </a:extLst>
          </p:cNvPr>
          <p:cNvSpPr/>
          <p:nvPr/>
        </p:nvSpPr>
        <p:spPr>
          <a:xfrm>
            <a:off x="7261433" y="4369538"/>
            <a:ext cx="4257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¡Nos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vemos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F9E81A-1B95-FB0A-8CBF-994C56D8D943}"/>
              </a:ext>
            </a:extLst>
          </p:cNvPr>
          <p:cNvSpPr/>
          <p:nvPr/>
        </p:nvSpPr>
        <p:spPr>
          <a:xfrm>
            <a:off x="419644" y="4055242"/>
            <a:ext cx="626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¡Que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vaya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bien!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122A4-8D69-F084-6E87-0E56FE3F9ACF}"/>
              </a:ext>
            </a:extLst>
          </p:cNvPr>
          <p:cNvSpPr/>
          <p:nvPr/>
        </p:nvSpPr>
        <p:spPr>
          <a:xfrm>
            <a:off x="4428522" y="3139022"/>
            <a:ext cx="3334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¡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Cuídate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55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129" y="546672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</a:p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¿C</a:t>
            </a:r>
            <a:r>
              <a:rPr lang="es-GT" sz="40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uál</a:t>
            </a:r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 tu color favorito</a:t>
            </a:r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favorite color?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¿Dónde trabajas?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Where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298" y="255588"/>
            <a:ext cx="6968702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 color favorito es________. </a:t>
            </a:r>
            <a:r>
              <a:rPr lang="es-MX" sz="14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favorite color </a:t>
            </a:r>
            <a:r>
              <a:rPr lang="es-MX" sz="14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_____________.</a:t>
            </a:r>
            <a:endParaRPr lang="es-MX" sz="12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GT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Trabajo en_____. 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</a:t>
            </a:r>
            <a:r>
              <a:rPr lang="es-GT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________________________.</a:t>
            </a:r>
          </a:p>
          <a:p>
            <a:pPr marL="400050" lvl="1" indent="0">
              <a:buNone/>
            </a:pPr>
            <a:endParaRPr lang="es-GT" sz="1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BA214-292E-3D5D-D61F-C4CFB666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82" y="533341"/>
            <a:ext cx="10571998" cy="970450"/>
          </a:xfrm>
        </p:spPr>
        <p:txBody>
          <a:bodyPr/>
          <a:lstStyle/>
          <a:p>
            <a:r>
              <a:rPr lang="en-US" sz="6000" dirty="0"/>
              <a:t>EL CLIMA -weather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159C3-364E-1A76-9514-E3CDC66A0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616" y="2362848"/>
            <a:ext cx="5303520" cy="3566160"/>
          </a:xfrm>
        </p:spPr>
        <p:txBody>
          <a:bodyPr>
            <a:noAutofit/>
          </a:bodyPr>
          <a:lstStyle/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 err="1">
                <a:effectLst/>
                <a:latin typeface="Century Gothic" panose="020B0502020202020204" pitchFamily="34" charset="0"/>
              </a:rPr>
              <a:t>está</a:t>
            </a: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 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 err="1">
                <a:effectLst/>
                <a:latin typeface="Century Gothic" panose="020B0502020202020204" pitchFamily="34" charset="0"/>
              </a:rPr>
              <a:t>muy</a:t>
            </a: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, </a:t>
            </a:r>
            <a:r>
              <a:rPr lang="en-US" sz="2000" b="0" i="0" u="none" strike="noStrike" kern="1200" dirty="0" err="1">
                <a:effectLst/>
                <a:latin typeface="Century Gothic" panose="020B0502020202020204" pitchFamily="34" charset="0"/>
              </a:rPr>
              <a:t>mucho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 err="1">
                <a:effectLst/>
                <a:latin typeface="Century Gothic" panose="020B0502020202020204" pitchFamily="34" charset="0"/>
              </a:rPr>
              <a:t>viento</a:t>
            </a: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 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MX" sz="2000" b="0" i="0" u="none" strike="noStrike" kern="1200" dirty="0">
                <a:effectLst/>
                <a:latin typeface="Century Gothic" panose="020B0502020202020204" pitchFamily="34" charset="0"/>
              </a:rPr>
              <a:t>está ventoso - está muy ventoso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sol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MX" sz="2000" b="0" i="0" u="none" strike="noStrike" kern="1200" dirty="0">
                <a:effectLst/>
                <a:latin typeface="Century Gothic" panose="020B0502020202020204" pitchFamily="34" charset="0"/>
              </a:rPr>
              <a:t>está soleado - está muy soleado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 err="1">
                <a:effectLst/>
                <a:latin typeface="Century Gothic" panose="020B0502020202020204" pitchFamily="34" charset="0"/>
              </a:rPr>
              <a:t>nube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MX" sz="2000" b="0" i="0" u="none" strike="noStrike" kern="1200" dirty="0">
                <a:effectLst/>
                <a:latin typeface="Century Gothic" panose="020B0502020202020204" pitchFamily="34" charset="0"/>
              </a:rPr>
              <a:t>está nublado - está muy nublado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 err="1">
                <a:effectLst/>
                <a:latin typeface="Century Gothic" panose="020B0502020202020204" pitchFamily="34" charset="0"/>
              </a:rPr>
              <a:t>calor</a:t>
            </a: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 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MX" sz="2000" b="0" i="0" u="none" strike="noStrike" kern="1200" dirty="0">
                <a:effectLst/>
                <a:latin typeface="Century Gothic" panose="020B0502020202020204" pitchFamily="34" charset="0"/>
              </a:rPr>
              <a:t>está caluroso - está muy caluroso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DDD143-3856-4A6E-003A-19D20601E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2866" y="2362848"/>
            <a:ext cx="5303520" cy="3566160"/>
          </a:xfrm>
        </p:spPr>
        <p:txBody>
          <a:bodyPr>
            <a:noAutofit/>
          </a:bodyPr>
          <a:lstStyle/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it is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equivalent for weather  “very”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wind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it's windy – it’s very windy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sun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it's sunny – it’s very sunny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cloud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it's cloudy . it's very cloudy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hot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0" i="0" u="none" strike="noStrike" kern="1200" dirty="0">
                <a:effectLst/>
                <a:latin typeface="Century Gothic" panose="020B0502020202020204" pitchFamily="34" charset="0"/>
              </a:rPr>
              <a:t>it´s hot - it's very hot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EE1C086-313D-AE50-9A0A-4C51E96C0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32492" y="2034858"/>
            <a:ext cx="2286000" cy="1143000"/>
          </a:xfrm>
          <a:prstGeom prst="rect">
            <a:avLst/>
          </a:prstGeom>
        </p:spPr>
      </p:pic>
      <p:pic>
        <p:nvPicPr>
          <p:cNvPr id="10" name="Picture 9" descr="A picture containing plant, leaf, gear, vector graphics&#10;&#10;Description automatically generated">
            <a:extLst>
              <a:ext uri="{FF2B5EF4-FFF2-40B4-BE49-F238E27FC236}">
                <a16:creationId xmlns:a16="http://schemas.microsoft.com/office/drawing/2014/main" id="{DC879BB2-E2C5-9CF8-6220-E83771CBC6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833358" y="2101952"/>
            <a:ext cx="1097280" cy="1097280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0D0193D-6A5B-CCC3-B1E3-7136C91AEC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851101" y="5344630"/>
            <a:ext cx="1097280" cy="1066182"/>
          </a:xfrm>
          <a:prstGeom prst="rect">
            <a:avLst/>
          </a:prstGeom>
        </p:spPr>
      </p:pic>
      <p:pic>
        <p:nvPicPr>
          <p:cNvPr id="19" name="Picture 18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AE310468-6A95-AC80-C86E-6C970B483B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949244" y="5079207"/>
            <a:ext cx="2011680" cy="112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DDD143-3856-4A6E-003A-19D20601E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90334" y="2567084"/>
            <a:ext cx="5303520" cy="3566160"/>
          </a:xfrm>
        </p:spPr>
        <p:txBody>
          <a:bodyPr>
            <a:noAutofit/>
          </a:bodyPr>
          <a:lstStyle/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c</a:t>
            </a:r>
            <a:r>
              <a:rPr lang="en-US" sz="2400" b="0" i="0" u="none" strike="noStrike" dirty="0">
                <a:effectLst/>
              </a:rPr>
              <a:t>old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it’s cold – it’s very cold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c</a:t>
            </a:r>
            <a:r>
              <a:rPr lang="en-US" sz="2400" b="0" i="0" u="none" strike="noStrike" dirty="0">
                <a:effectLst/>
              </a:rPr>
              <a:t>hilly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it’s chilly – it’s very chilly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r</a:t>
            </a:r>
            <a:r>
              <a:rPr lang="en-US" sz="2400" b="0" i="0" u="none" strike="noStrike" dirty="0">
                <a:effectLst/>
              </a:rPr>
              <a:t>ain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it’s raining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s</a:t>
            </a:r>
            <a:r>
              <a:rPr lang="en-US" sz="2400" b="0" i="0" u="none" strike="noStrike" dirty="0">
                <a:effectLst/>
              </a:rPr>
              <a:t>now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it’s snowing</a:t>
            </a:r>
            <a:endParaRPr lang="en-US" sz="2400" b="0" i="0" u="none" strike="noStrike" dirty="0">
              <a:effectLst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354C0EB-77F5-17D6-A291-04FCDB207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0" y="2495105"/>
            <a:ext cx="5212080" cy="3566160"/>
          </a:xfrm>
        </p:spPr>
        <p:txBody>
          <a:bodyPr>
            <a:normAutofit/>
          </a:bodyPr>
          <a:lstStyle/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frío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frío</a:t>
            </a:r>
            <a:r>
              <a:rPr lang="en-US" sz="2400" dirty="0"/>
              <a:t> –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muy</a:t>
            </a:r>
            <a:r>
              <a:rPr lang="en-US" sz="2400" dirty="0"/>
              <a:t> </a:t>
            </a:r>
            <a:r>
              <a:rPr lang="en-US" sz="2400" dirty="0" err="1"/>
              <a:t>frío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fresco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está</a:t>
            </a:r>
            <a:r>
              <a:rPr lang="en-US" sz="2400" dirty="0"/>
              <a:t> fresco –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muy</a:t>
            </a:r>
            <a:r>
              <a:rPr lang="en-US" sz="2400" dirty="0"/>
              <a:t> fresco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lluvia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lloviendo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nieve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nevando</a:t>
            </a:r>
            <a:endParaRPr lang="en-US" sz="2400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340A410-A9DF-2D34-1064-C5626B4D1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69668" y="2163768"/>
            <a:ext cx="1280160" cy="1296365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122C6997-15D0-87DE-5CF4-C925D2016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06789" y="4425162"/>
            <a:ext cx="1502532" cy="1555014"/>
          </a:xfrm>
          <a:prstGeom prst="rect">
            <a:avLst/>
          </a:prstGeom>
        </p:spPr>
      </p:pic>
      <p:pic>
        <p:nvPicPr>
          <p:cNvPr id="21" name="Picture 20" descr="A picture containing vector graphics, porcelain&#10;&#10;Description automatically generated">
            <a:extLst>
              <a:ext uri="{FF2B5EF4-FFF2-40B4-BE49-F238E27FC236}">
                <a16:creationId xmlns:a16="http://schemas.microsoft.com/office/drawing/2014/main" id="{18BD2D32-EC3F-7173-9502-76EE15771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760137" y="4659185"/>
            <a:ext cx="1463040" cy="14020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78E2EF-D102-D6DF-6AE2-136ED0994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z="6000" dirty="0"/>
              <a:t>EL CLIMA -weather</a:t>
            </a:r>
          </a:p>
        </p:txBody>
      </p:sp>
    </p:spTree>
    <p:extLst>
      <p:ext uri="{BB962C8B-B14F-4D97-AF65-F5344CB8AC3E}">
        <p14:creationId xmlns:p14="http://schemas.microsoft.com/office/powerpoint/2010/main" val="140158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57D9-139B-1E1B-5E58-EDB80539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4DAFC-CE53-FCE7-001C-200B0019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40B02804-08D1-10AF-2138-996C6865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85959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030DF-3B8B-0661-33A7-B1B2E467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4800" dirty="0"/>
              <a:t>B</a:t>
            </a:r>
            <a:r>
              <a:rPr lang="en-US" sz="4800" dirty="0"/>
              <a:t>REAKOUT ROOMS #1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FF91B-A7D7-5F63-FF7F-CCFA3A7C6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err="1"/>
              <a:t>Español</a:t>
            </a:r>
            <a:endParaRPr lang="en-US" sz="2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AF1F5-E408-83E6-43AB-3232869A82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¿</a:t>
            </a:r>
            <a:r>
              <a:rPr lang="es-MX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Cómo está el clima? </a:t>
            </a:r>
            <a:endParaRPr lang="en-US" sz="2000" u="none" strike="noStrike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MX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¿Qué tiempo hace hoy? </a:t>
            </a:r>
            <a:endParaRPr lang="en-US" sz="2000" u="none" strike="noStrike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000" b="1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gusta</a:t>
            </a: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_____?</a:t>
            </a: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¿No </a:t>
            </a:r>
            <a:r>
              <a:rPr lang="en-US" sz="2000" b="1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gusta</a:t>
            </a: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___?</a:t>
            </a: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n-US" sz="2000" b="1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gusta</a:t>
            </a: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______.</a:t>
            </a: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No me </a:t>
            </a:r>
            <a:r>
              <a:rPr lang="en-US" sz="2000" b="1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gusta</a:t>
            </a: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000" b="1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Tienes</a:t>
            </a: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frío</a:t>
            </a: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sz="2000" b="1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calor</a:t>
            </a: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Tengo </a:t>
            </a:r>
            <a:r>
              <a:rPr lang="en-US" sz="2000" b="1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frío</a:t>
            </a: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sz="2000" b="1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calor</a:t>
            </a:r>
            <a:r>
              <a:rPr lang="en-US" sz="2000" b="1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2B0D7-B6FD-3BB2-3FC1-75F2AB3DA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 dirty="0" err="1"/>
              <a:t>Inglés</a:t>
            </a:r>
            <a:endParaRPr lang="en-US" sz="24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71BAB-F630-A8DD-7DCB-F8C16E8D1C1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How is the weather like today? </a:t>
            </a:r>
            <a:endParaRPr lang="es-MX" sz="2000" b="1" u="none" strike="noStrike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MX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What’s the </a:t>
            </a:r>
            <a:r>
              <a:rPr lang="es-MX" sz="2000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MX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u="none" strike="noStrike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es-MX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u="none" strike="noStrike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Do you like the___?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You don't like the...?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I like it.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I don't like it.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Are you cold/ hot?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I'm cold/hot.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BA214-292E-3D5D-D61F-C4CFB6669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LAS ESTACIONES - seasons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6D293-FB24-387B-38E7-CB5C2EEAC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ESTACIÓN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CD893B-6669-4374-7C43-16CFD7979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 dirty="0"/>
              <a:t>SEASON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DDD143-3856-4A6E-003A-19D20601E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4" y="2751137"/>
            <a:ext cx="5303520" cy="3566160"/>
          </a:xfrm>
        </p:spPr>
        <p:txBody>
          <a:bodyPr>
            <a:noAutofit/>
          </a:bodyPr>
          <a:lstStyle/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spring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s</a:t>
            </a:r>
            <a:r>
              <a:rPr lang="en-US" sz="2400" b="0" i="0" u="none" strike="noStrike" dirty="0">
                <a:effectLst/>
              </a:rPr>
              <a:t>ummer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fall /autumn</a:t>
            </a:r>
          </a:p>
          <a:p>
            <a:pPr marL="0" marR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0" i="0" u="none" strike="noStrike" dirty="0">
                <a:effectLst/>
              </a:rPr>
              <a:t>winter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354C0EB-77F5-17D6-A291-04FCDB207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7"/>
            <a:ext cx="5212080" cy="3566160"/>
          </a:xfrm>
        </p:spPr>
        <p:txBody>
          <a:bodyPr>
            <a:normAutofit/>
          </a:bodyPr>
          <a:lstStyle/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la primavera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verano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otoño</a:t>
            </a:r>
            <a:endParaRPr lang="en-US" sz="2400" dirty="0"/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invierno</a:t>
            </a:r>
            <a:endParaRPr lang="en-US" sz="2400" dirty="0"/>
          </a:p>
        </p:txBody>
      </p:sp>
      <p:pic>
        <p:nvPicPr>
          <p:cNvPr id="11" name="Picture 10" descr="A picture containing grass, tree, outdoor, plant&#10;&#10;Description automatically generated">
            <a:extLst>
              <a:ext uri="{FF2B5EF4-FFF2-40B4-BE49-F238E27FC236}">
                <a16:creationId xmlns:a16="http://schemas.microsoft.com/office/drawing/2014/main" id="{BBDA9EFC-0A00-11A8-44E6-7A6A095F3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91800" y="4763890"/>
            <a:ext cx="2651760" cy="1767840"/>
          </a:xfrm>
          <a:prstGeom prst="rect">
            <a:avLst/>
          </a:prstGeom>
        </p:spPr>
      </p:pic>
      <p:pic>
        <p:nvPicPr>
          <p:cNvPr id="14" name="Picture 13" descr="A snowy road with trees on either side of it&#10;&#10;Description automatically generated with medium confidence">
            <a:extLst>
              <a:ext uri="{FF2B5EF4-FFF2-40B4-BE49-F238E27FC236}">
                <a16:creationId xmlns:a16="http://schemas.microsoft.com/office/drawing/2014/main" id="{9C5A6E50-4492-8DFF-9EF8-96BE30765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08551" y="4763890"/>
            <a:ext cx="2740152" cy="1712595"/>
          </a:xfrm>
          <a:prstGeom prst="rect">
            <a:avLst/>
          </a:prstGeom>
        </p:spPr>
      </p:pic>
      <p:pic>
        <p:nvPicPr>
          <p:cNvPr id="19" name="Picture 18" descr="A picture containing sky, water, outdoor, nature&#10;&#10;Description automatically generated">
            <a:extLst>
              <a:ext uri="{FF2B5EF4-FFF2-40B4-BE49-F238E27FC236}">
                <a16:creationId xmlns:a16="http://schemas.microsoft.com/office/drawing/2014/main" id="{BF338447-3E9C-971E-4F39-D5C33D250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307674" y="4765615"/>
            <a:ext cx="2651760" cy="1766115"/>
          </a:xfrm>
          <a:prstGeom prst="rect">
            <a:avLst/>
          </a:prstGeom>
        </p:spPr>
      </p:pic>
      <p:pic>
        <p:nvPicPr>
          <p:cNvPr id="23" name="Picture 22" descr="A field of tulips&#10;&#10;Description automatically generated">
            <a:extLst>
              <a:ext uri="{FF2B5EF4-FFF2-40B4-BE49-F238E27FC236}">
                <a16:creationId xmlns:a16="http://schemas.microsoft.com/office/drawing/2014/main" id="{51C9F4C6-014C-A15D-E108-325C070F4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23548" y="4765615"/>
            <a:ext cx="2651760" cy="176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5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5BD25-F195-7E5C-611C-8991C88E2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9A3C-B4DB-ABB4-6A3E-F8112CFB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31" y="489746"/>
            <a:ext cx="3547533" cy="1618396"/>
          </a:xfrm>
        </p:spPr>
        <p:txBody>
          <a:bodyPr/>
          <a:lstStyle/>
          <a:p>
            <a:pPr algn="ctr"/>
            <a:r>
              <a:rPr lang="es-GT" sz="3600" dirty="0"/>
              <a:t>WHOLE CLASS ACTIVITY! </a:t>
            </a:r>
            <a:br>
              <a:rPr lang="es-GT" sz="36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638A3-EF07-8249-5EF7-CA212EC2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884" y="364912"/>
            <a:ext cx="6700604" cy="3600311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Ask questions using the builder phrases and share your answers in Spanish. </a:t>
            </a:r>
          </a:p>
          <a:p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/>
          </a:p>
          <a:p>
            <a:endParaRPr lang="es-GT" dirty="0"/>
          </a:p>
          <a:p>
            <a:endParaRPr lang="en-US" dirty="0"/>
          </a:p>
        </p:txBody>
      </p:sp>
      <p:pic>
        <p:nvPicPr>
          <p:cNvPr id="12290" name="Picture 2" descr="Personajes pensativos Personajes de tormenta de ideas">
            <a:extLst>
              <a:ext uri="{FF2B5EF4-FFF2-40B4-BE49-F238E27FC236}">
                <a16:creationId xmlns:a16="http://schemas.microsoft.com/office/drawing/2014/main" id="{C4FD4803-84A0-35FB-963E-78C75C266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94" y="2548171"/>
            <a:ext cx="8017002" cy="3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2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142</TotalTime>
  <Words>875</Words>
  <Application>Microsoft Office PowerPoint</Application>
  <PresentationFormat>Widescreen</PresentationFormat>
  <Paragraphs>192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Century Gothic</vt:lpstr>
      <vt:lpstr>Wingdings</vt:lpstr>
      <vt:lpstr>Wingdings 2</vt:lpstr>
      <vt:lpstr>Quotable</vt:lpstr>
      <vt:lpstr>Adult Conversational Spanish: Beginner Part I</vt:lpstr>
      <vt:lpstr>¡A romper el hielo! Icebreaker</vt:lpstr>
      <vt:lpstr>¡A romper el hielo! Icebreaker</vt:lpstr>
      <vt:lpstr>EL CLIMA -weather</vt:lpstr>
      <vt:lpstr>EL CLIMA -weather</vt:lpstr>
      <vt:lpstr>¡Vamos a Conversar!  </vt:lpstr>
      <vt:lpstr>BREAKOUT ROOMS #1</vt:lpstr>
      <vt:lpstr>LAS ESTACIONES - seasons</vt:lpstr>
      <vt:lpstr>WHOLE CLASS ACTIVITY!  </vt:lpstr>
      <vt:lpstr>WHOLE CLASS CONVERSATION</vt:lpstr>
      <vt:lpstr>LOS DÍAS DE LA SEMANA – days of the week</vt:lpstr>
      <vt:lpstr>PowerPoint Presentation</vt:lpstr>
      <vt:lpstr>¡Vamos a Conversar!  </vt:lpstr>
      <vt:lpstr>BREAKOUT ROOMS #2</vt:lpstr>
      <vt:lpstr>LOS MESES DEL AÑO – months of the year</vt:lpstr>
      <vt:lpstr>WHOLE CLASS ACTIVITY!  </vt:lpstr>
      <vt:lpstr>WHOLE CLASS CONVERSATION</vt:lpstr>
      <vt:lpstr>LA DESPEDIDA 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Valeska Anderson</dc:creator>
  <cp:lastModifiedBy>Valeska Anderson</cp:lastModifiedBy>
  <cp:revision>4</cp:revision>
  <dcterms:created xsi:type="dcterms:W3CDTF">2025-06-17T14:36:56Z</dcterms:created>
  <dcterms:modified xsi:type="dcterms:W3CDTF">2025-06-17T16:59:02Z</dcterms:modified>
</cp:coreProperties>
</file>