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69" r:id="rId3"/>
    <p:sldId id="270" r:id="rId4"/>
    <p:sldId id="306" r:id="rId5"/>
    <p:sldId id="284" r:id="rId6"/>
    <p:sldId id="308" r:id="rId7"/>
    <p:sldId id="324" r:id="rId8"/>
    <p:sldId id="325" r:id="rId9"/>
    <p:sldId id="326" r:id="rId10"/>
    <p:sldId id="327" r:id="rId11"/>
    <p:sldId id="285" r:id="rId12"/>
    <p:sldId id="328" r:id="rId13"/>
    <p:sldId id="329" r:id="rId14"/>
    <p:sldId id="258" r:id="rId15"/>
    <p:sldId id="299" r:id="rId16"/>
    <p:sldId id="300" r:id="rId17"/>
    <p:sldId id="301" r:id="rId18"/>
    <p:sldId id="302" r:id="rId19"/>
    <p:sldId id="291" r:id="rId20"/>
    <p:sldId id="330" r:id="rId21"/>
    <p:sldId id="333" r:id="rId22"/>
    <p:sldId id="331" r:id="rId23"/>
    <p:sldId id="332" r:id="rId24"/>
    <p:sldId id="29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67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0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3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4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7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3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0E5570-67BC-41E1-9EE4-7AD0F96CAB5F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21A5C4C-B21C-4BBD-8A16-E0F60BE14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05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pngall.com/dollar-png" TargetMode="External"/><Relationship Id="rId7" Type="http://schemas.openxmlformats.org/officeDocument/2006/relationships/hyperlink" Target="https://pixabay.com/vectors/boy-young-man-1456758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https://openclipart.org/detail/184848/sale-tags" TargetMode="External"/><Relationship Id="rId10" Type="http://schemas.openxmlformats.org/officeDocument/2006/relationships/hyperlink" Target="https://creativecommons.org/licenses/by-nc/3.0/" TargetMode="External"/><Relationship Id="rId4" Type="http://schemas.openxmlformats.org/officeDocument/2006/relationships/image" Target="../media/image28.png"/><Relationship Id="rId9" Type="http://schemas.openxmlformats.org/officeDocument/2006/relationships/hyperlink" Target="https://www.pngall.com/animation-png/download/1423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d/bola-sepak-bola-olahraga-refleksi-306820/" TargetMode="External"/><Relationship Id="rId7" Type="http://schemas.openxmlformats.org/officeDocument/2006/relationships/hyperlink" Target="https://pixabay.com/en/dog-puppy-cute-2992549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hyperlink" Target="https://www.pexels.com/fr-fr/photo/amusement-balle-ballon-de-foot-ballon-de-football-364308/" TargetMode="Externa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aprofealice.blogspot.com/2017/02/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orientacionandujar.es/2019/03/15/aprendemos-jugando-empareja-cada-tarjeta-con-su-antonima/" TargetMode="Externa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ko/%EC%9E%A5%EB%AF%B8-%EA%BD%83-%EB%B9%A8%EA%B0%84-%EC%9E%A5%EB%AF%B8-%EA%BD%83-%EC%9E%A5%EB%AF%B8-%ED%96%A5%EA%B8%B0-%EB%B7%B0%ED%8B%B0-%EB%B4%84-%EB%A1%9C%EB%A7%A8%ED%8B%B1-%EB%B9%A8%EA%B0%95-771609/" TargetMode="External"/><Relationship Id="rId7" Type="http://schemas.openxmlformats.org/officeDocument/2006/relationships/hyperlink" Target="https://desdeelexilio.com/2016/10/14/de-la-obligatoriedad-de-las-cosas-buenas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hyperlink" Target="https://pixabay.com/photos/rose-withered-wildflower-ugly-289911/" TargetMode="Externa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ok-bored-college-education-15584/" TargetMode="External"/><Relationship Id="rId7" Type="http://schemas.openxmlformats.org/officeDocument/2006/relationships/hyperlink" Target="https://www.orientacionandujar.es/2013/05/13/aprendemos-los-contrarios-videos-actividades-interactivas-y-tarjetas/cerca-lejos/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g"/><Relationship Id="rId5" Type="http://schemas.openxmlformats.org/officeDocument/2006/relationships/hyperlink" Target="https://www.pexels.com/photo/focused-woman-reading-interesting-book-in-hardcover-4467617/" TargetMode="Externa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1184/term%C3%83%C2%B4metro-quente-thermometer-hot-by-aristoteles-211184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maxpixel.net/Thermometer-Cold-Freezing-Temperature-Winter-1300515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estrosanblas.blogspot.com/2014/05/pronombres-personales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lrincondecelestecielo.blogspot.com/2014/02/trazo-de-manga-murcielago.html" TargetMode="External"/><Relationship Id="rId13" Type="http://schemas.openxmlformats.org/officeDocument/2006/relationships/image" Target="../media/image12.jpg"/><Relationship Id="rId3" Type="http://schemas.openxmlformats.org/officeDocument/2006/relationships/hyperlink" Target="https://untipoconclase.blogspot.com/2012/10/camisa-de-franela-de-uniqlo.html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s://clotheshorse-diaryofaclotheshorse.blogspot.com/2012/02/bomber-jacke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ltallerdeqqchi.blogspot.com/2009/02/tipos-de-faldas.html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g"/><Relationship Id="rId15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foottalk.blogspot.com/2005/05/social-history-of-t-shirt.html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wearabletrends.blogspot.com/2011/08/fashion-winter-coats-for-less-than-100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zapatosdefantasia.blogspot.com/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://ijirst.org/Sports-Outdoor-Clothing-item-26649/" TargetMode="External"/><Relationship Id="rId7" Type="http://schemas.openxmlformats.org/officeDocument/2006/relationships/image" Target="../media/image15.jpg"/><Relationship Id="rId12" Type="http://schemas.openxmlformats.org/officeDocument/2006/relationships/hyperlink" Target="http://almaauun.org/w-Seals-O-Rings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uentosinfantilesoriginales.blogspot.com/2011/05/el-sombrero-magico-de-juan.html" TargetMode="External"/><Relationship Id="rId11" Type="http://schemas.openxmlformats.org/officeDocument/2006/relationships/image" Target="../media/image17.jpg"/><Relationship Id="rId5" Type="http://schemas.openxmlformats.org/officeDocument/2006/relationships/image" Target="../media/image14.jpg"/><Relationship Id="rId10" Type="http://schemas.openxmlformats.org/officeDocument/2006/relationships/hyperlink" Target="http://narmo.milne-library.org/Road-Running-411362/2-Running-Shoe-Women&amp;39;s-Fila/" TargetMode="External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16.jpg"/><Relationship Id="rId14" Type="http://schemas.openxmlformats.org/officeDocument/2006/relationships/hyperlink" Target="https://freepngimg.com/png/41333-winter-gloves-picture-free-download-png-h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hyperlink" Target="https://entrezapatosyvestidos.blogspot.com/2013/05/combinacion9-pantalon-blanco.html" TargetMode="External"/><Relationship Id="rId7" Type="http://schemas.openxmlformats.org/officeDocument/2006/relationships/hyperlink" Target="https://www.knittingpirate.com/patterns/cakewalk-socks/" TargetMode="External"/><Relationship Id="rId12" Type="http://schemas.openxmlformats.org/officeDocument/2006/relationships/hyperlink" Target="https://www.flickr.com/photos/93882601@N06/9645192906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11" Type="http://schemas.openxmlformats.org/officeDocument/2006/relationships/image" Target="../media/image23.jpg"/><Relationship Id="rId5" Type="http://schemas.openxmlformats.org/officeDocument/2006/relationships/hyperlink" Target="https://www.pngall.com/shorts-png" TargetMode="External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://revistalamiscelanea.wordpress.com/2012/07/25/lista-para-el-verano-trajes-de-bano-de-todos-colores-y-para-todo-tipo-de-cuerp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9D0A7-7890-351E-9FD2-245D30298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169" y="1147395"/>
            <a:ext cx="10572000" cy="2971051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>Adult Conversational Spanish: Beginner Part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58851-56FD-78E6-4F02-BDA8E2C88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4</a:t>
            </a:r>
          </a:p>
        </p:txBody>
      </p:sp>
      <p:pic>
        <p:nvPicPr>
          <p:cNvPr id="4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BB339B9C-B709-EBAF-41C6-D5A7CD92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" y="321019"/>
            <a:ext cx="2548954" cy="10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21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8D048-1311-4FD3-9185-B93B5104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BUILDER PHRASES: CLOTHING</a:t>
            </a:r>
            <a:endParaRPr lang="en-US" sz="54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1887C7-3571-3554-93B5-93344FCC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87" y="2097892"/>
            <a:ext cx="5189856" cy="45720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¿Tiene …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talla</a:t>
            </a:r>
            <a:r>
              <a:rPr lang="en-US" sz="2000" b="1" dirty="0"/>
              <a:t>....?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Cuanto</a:t>
            </a:r>
            <a:r>
              <a:rPr lang="en-US" sz="2000" b="1" dirty="0"/>
              <a:t> cuesta?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Cuánto</a:t>
            </a:r>
            <a:r>
              <a:rPr lang="en-US" sz="2000" b="1" dirty="0"/>
              <a:t> </a:t>
            </a:r>
            <a:r>
              <a:rPr lang="en-US" sz="2000" b="1" dirty="0" err="1"/>
              <a:t>cuestan</a:t>
            </a:r>
            <a:r>
              <a:rPr lang="en-US" sz="2000" b="1" dirty="0"/>
              <a:t>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 err="1"/>
              <a:t>grande</a:t>
            </a:r>
            <a:r>
              <a:rPr lang="en-US" sz="2000" b="1" dirty="0"/>
              <a:t> </a:t>
            </a:r>
            <a:r>
              <a:rPr lang="en-US" sz="2000" dirty="0"/>
              <a:t>/</a:t>
            </a:r>
            <a:r>
              <a:rPr lang="en-US" sz="2000" b="1" dirty="0"/>
              <a:t> </a:t>
            </a:r>
            <a:r>
              <a:rPr lang="en-US" sz="2000" b="1" dirty="0" err="1"/>
              <a:t>mediano</a:t>
            </a:r>
            <a:r>
              <a:rPr lang="en-US" sz="2000" b="1" dirty="0"/>
              <a:t> / </a:t>
            </a:r>
            <a:r>
              <a:rPr lang="en-US" sz="2000" b="1" dirty="0" err="1"/>
              <a:t>pequeño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¿Que </a:t>
            </a:r>
            <a:r>
              <a:rPr lang="en-US" sz="2000" b="1" dirty="0" err="1"/>
              <a:t>colores</a:t>
            </a:r>
            <a:r>
              <a:rPr lang="en-US" sz="2000" b="1" dirty="0"/>
              <a:t> </a:t>
            </a:r>
            <a:r>
              <a:rPr lang="en-US" sz="2000" b="1" dirty="0" err="1"/>
              <a:t>tiene</a:t>
            </a:r>
            <a:r>
              <a:rPr lang="en-US" sz="2000" b="1" dirty="0"/>
              <a:t>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Color…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¿</a:t>
            </a:r>
            <a:r>
              <a:rPr lang="en-US" sz="2000" b="1" dirty="0" err="1"/>
              <a:t>Dónde</a:t>
            </a:r>
            <a:r>
              <a:rPr lang="en-US" sz="2000" b="1" dirty="0"/>
              <a:t> </a:t>
            </a:r>
            <a:r>
              <a:rPr lang="en-US" sz="2000" b="1" dirty="0" err="1"/>
              <a:t>está</a:t>
            </a:r>
            <a:r>
              <a:rPr lang="en-US" sz="2000" b="1" dirty="0"/>
              <a:t> </a:t>
            </a:r>
            <a:r>
              <a:rPr lang="en-US" sz="2000" b="1" dirty="0" err="1"/>
              <a:t>el</a:t>
            </a:r>
            <a:r>
              <a:rPr lang="en-US" sz="2000" b="1" dirty="0"/>
              <a:t> </a:t>
            </a:r>
            <a:r>
              <a:rPr lang="en-US" sz="2000" b="1" dirty="0" err="1"/>
              <a:t>probador</a:t>
            </a:r>
            <a:r>
              <a:rPr lang="en-US" sz="2000" b="1" dirty="0"/>
              <a:t>?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Me </a:t>
            </a:r>
            <a:r>
              <a:rPr lang="en-US" sz="2000" b="1" dirty="0" err="1"/>
              <a:t>queda</a:t>
            </a:r>
            <a:r>
              <a:rPr lang="en-US" sz="2000" b="1" dirty="0"/>
              <a:t> ..(</a:t>
            </a:r>
            <a:r>
              <a:rPr lang="en-US" sz="2000" b="1" dirty="0" err="1"/>
              <a:t>pequeño</a:t>
            </a:r>
            <a:r>
              <a:rPr lang="en-US" sz="2000" b="1" dirty="0"/>
              <a:t>, </a:t>
            </a:r>
            <a:r>
              <a:rPr lang="en-US" sz="2000" b="1" dirty="0" err="1"/>
              <a:t>grande</a:t>
            </a:r>
            <a:r>
              <a:rPr lang="en-US" sz="2000" b="1" dirty="0"/>
              <a:t>)</a:t>
            </a:r>
            <a:endParaRPr lang="en-US" sz="2000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b="1" dirty="0"/>
              <a:t>Me da …. </a:t>
            </a:r>
            <a:r>
              <a:rPr lang="en-US" sz="2000" b="1" dirty="0" err="1"/>
              <a:t>por</a:t>
            </a:r>
            <a:r>
              <a:rPr lang="en-US" sz="2000" b="1" dirty="0"/>
              <a:t> favor.</a:t>
            </a:r>
            <a:endParaRPr lang="en-US" sz="2000" dirty="0"/>
          </a:p>
          <a:p>
            <a:pPr marR="0" lv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BCFD546-7A1B-8892-2CA4-D5EFDB4E1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959" y="2097892"/>
            <a:ext cx="5194583" cy="45720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Do you have….in size….?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How much is it?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How much are these?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large / </a:t>
            </a:r>
            <a:r>
              <a:rPr lang="en-US" sz="2000" b="1" dirty="0"/>
              <a:t> </a:t>
            </a:r>
            <a:r>
              <a:rPr lang="en-US" sz="2000" dirty="0"/>
              <a:t>medium / small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In what colors do you have?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Color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Where is the fitting room?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It is..(small, big) for me.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000" dirty="0"/>
              <a:t>Give me …. please.</a:t>
            </a:r>
          </a:p>
          <a:p>
            <a:pPr marR="0" lv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2000" u="none" strike="noStrike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4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57D9-139B-1E1B-5E58-EDB80539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4DAFC-CE53-FCE7-001C-200B0019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40B02804-08D1-10AF-2138-996C6865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85959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1CF41-08FF-5967-615C-16F032C9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05"/>
          <a:stretch>
            <a:fillRect/>
          </a:stretch>
        </p:blipFill>
        <p:spPr>
          <a:xfrm>
            <a:off x="1237558" y="123825"/>
            <a:ext cx="10059092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51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DB0A5-3D72-E1E2-490E-10CE3D0D8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250" y="1587471"/>
            <a:ext cx="8830907" cy="496321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DB6F1E-5204-5358-5723-2BDF27FE9E40}"/>
              </a:ext>
            </a:extLst>
          </p:cNvPr>
          <p:cNvSpPr txBox="1">
            <a:spLocks/>
          </p:cNvSpPr>
          <p:nvPr/>
        </p:nvSpPr>
        <p:spPr>
          <a:xfrm>
            <a:off x="269364" y="516741"/>
            <a:ext cx="11653272" cy="9704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/>
              <a:t>ADJETIVOS SIMPLES – </a:t>
            </a:r>
            <a:r>
              <a:rPr lang="en-US" sz="320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5755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D8A2C43-1EC7-B471-453E-FEED5B441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5631" y="3201599"/>
            <a:ext cx="2377440" cy="2377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760283" y="2646367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caro</a:t>
            </a:r>
            <a:r>
              <a:rPr lang="en-US" sz="3200" b="1" dirty="0"/>
              <a:t>/a</a:t>
            </a:r>
          </a:p>
        </p:txBody>
      </p:sp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73F59733-4EFF-EDBD-B60C-331AF8A03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04842" y="3231143"/>
            <a:ext cx="2377440" cy="25912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4A2F9-5AAF-552F-666C-31CEA98AF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25891" y="2942294"/>
            <a:ext cx="1463040" cy="2926080"/>
          </a:xfrm>
          <a:prstGeom prst="rect">
            <a:avLst/>
          </a:prstGeom>
        </p:spPr>
      </p:pic>
      <p:pic>
        <p:nvPicPr>
          <p:cNvPr id="24" name="Picture 23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32FF50BF-EB25-03DB-1933-F7B278C845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105102" y="3806803"/>
            <a:ext cx="1005840" cy="206157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F7967E6-760D-C94E-3AB4-DD5014264714}"/>
              </a:ext>
            </a:extLst>
          </p:cNvPr>
          <p:cNvSpPr txBox="1"/>
          <p:nvPr/>
        </p:nvSpPr>
        <p:spPr>
          <a:xfrm>
            <a:off x="9773241" y="9343655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www.pngall.com/animation-png/download/1423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404842" y="2636416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barato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065294" y="234402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alto/a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241958" y="2350773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bajo/a</a:t>
            </a:r>
          </a:p>
        </p:txBody>
      </p:sp>
    </p:spTree>
    <p:extLst>
      <p:ext uri="{BB962C8B-B14F-4D97-AF65-F5344CB8AC3E}">
        <p14:creationId xmlns:p14="http://schemas.microsoft.com/office/powerpoint/2010/main" val="17217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220710" y="313661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nuevo/a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2367150" y="313661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viejo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5116813" y="3148070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chico/a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7111618" y="2611501"/>
            <a:ext cx="2583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mediano</a:t>
            </a:r>
            <a:r>
              <a:rPr lang="en-US" sz="3200" b="1" dirty="0"/>
              <a:t>/a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C6E40-FCF9-6064-1B55-46F0D24BF11F}"/>
              </a:ext>
            </a:extLst>
          </p:cNvPr>
          <p:cNvSpPr txBox="1"/>
          <p:nvPr/>
        </p:nvSpPr>
        <p:spPr>
          <a:xfrm rot="10800000" flipH="1" flipV="1">
            <a:off x="9550148" y="2373529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grande</a:t>
            </a:r>
            <a:endParaRPr lang="en-US" sz="3200" b="1" dirty="0"/>
          </a:p>
        </p:txBody>
      </p:sp>
      <p:pic>
        <p:nvPicPr>
          <p:cNvPr id="5" name="Picture 4" descr="A close-up of a computer mouse&#10;&#10;Description automatically generated with medium confidence">
            <a:extLst>
              <a:ext uri="{FF2B5EF4-FFF2-40B4-BE49-F238E27FC236}">
                <a16:creationId xmlns:a16="http://schemas.microsoft.com/office/drawing/2014/main" id="{B1E91FBF-2AA7-75BD-3A06-6D962F345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350" y="3975648"/>
            <a:ext cx="1554480" cy="1526915"/>
          </a:xfrm>
          <a:prstGeom prst="rect">
            <a:avLst/>
          </a:prstGeom>
        </p:spPr>
      </p:pic>
      <p:pic>
        <p:nvPicPr>
          <p:cNvPr id="7" name="Picture 6" descr="A football ball on a wooden surface&#10;&#10;Description automatically generated with medium confidence">
            <a:extLst>
              <a:ext uri="{FF2B5EF4-FFF2-40B4-BE49-F238E27FC236}">
                <a16:creationId xmlns:a16="http://schemas.microsoft.com/office/drawing/2014/main" id="{8FC00791-E5B7-543B-0CD9-269C9E87CF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144" t="3095" r="6430" b="15823"/>
          <a:stretch/>
        </p:blipFill>
        <p:spPr>
          <a:xfrm>
            <a:off x="2560980" y="3975648"/>
            <a:ext cx="1645920" cy="1634668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A72C03C1-6D70-0B95-7DB7-133AC79066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886469" y="4124170"/>
            <a:ext cx="1188720" cy="156217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4F9D9C8A-CFBF-FF26-9E39-A68F00727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635093" y="3690937"/>
            <a:ext cx="1554480" cy="2042849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C5E16C52-3683-C59B-EC48-8C8C098855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9593468" y="3148070"/>
            <a:ext cx="2103120" cy="276385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9DAEBF0-1474-A67C-98EA-55DC8028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16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683180" y="259701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largo/a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126130" y="2490877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corto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129302" y="249087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lleno</a:t>
            </a:r>
            <a:r>
              <a:rPr lang="en-US" sz="3200" b="1" dirty="0"/>
              <a:t>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319061" y="2543948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vacío</a:t>
            </a:r>
            <a:r>
              <a:rPr lang="en-US" sz="3200" b="1" dirty="0"/>
              <a:t>/a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18B15A-9815-DCC7-D5E6-54664868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912" y="3181794"/>
            <a:ext cx="5029200" cy="282892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B7317DC7-0C20-B44F-D084-D55CF697B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46320" y="3181794"/>
            <a:ext cx="4762500" cy="26765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C582DF-B95B-D506-5510-66EE5536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693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760283" y="2844225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bonito/a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849259" y="281952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feo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129302" y="264079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bueno/a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319061" y="2640792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malo</a:t>
            </a:r>
            <a:r>
              <a:rPr lang="en-US" sz="3200" b="1" dirty="0"/>
              <a:t>/a</a:t>
            </a:r>
          </a:p>
        </p:txBody>
      </p:sp>
      <p:pic>
        <p:nvPicPr>
          <p:cNvPr id="5" name="Picture 4" descr="A close up of a red rose&#10;&#10;Description automatically generated">
            <a:extLst>
              <a:ext uri="{FF2B5EF4-FFF2-40B4-BE49-F238E27FC236}">
                <a16:creationId xmlns:a16="http://schemas.microsoft.com/office/drawing/2014/main" id="{8180D5A1-C043-BAA4-0310-5DC557D6A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853" y="3746090"/>
            <a:ext cx="2834640" cy="1697355"/>
          </a:xfrm>
          <a:prstGeom prst="rect">
            <a:avLst/>
          </a:prstGeom>
        </p:spPr>
      </p:pic>
      <p:pic>
        <p:nvPicPr>
          <p:cNvPr id="8" name="Picture 7" descr="A picture containing ground, outdoor, fungus, gyromitra&#10;&#10;Description automatically generated">
            <a:extLst>
              <a:ext uri="{FF2B5EF4-FFF2-40B4-BE49-F238E27FC236}">
                <a16:creationId xmlns:a16="http://schemas.microsoft.com/office/drawing/2014/main" id="{8C0BD49E-E62A-9785-7798-29C8834D5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849259" y="3746090"/>
            <a:ext cx="2469245" cy="1851934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AC07AF5-DC2B-C944-9310-2B5B51CF89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412308" y="3473178"/>
            <a:ext cx="4023360" cy="239775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DBAA14-AC00-E9FB-50B8-CDB5717B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071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4C7704C-878D-57B3-B38D-170AEF797C37}"/>
              </a:ext>
            </a:extLst>
          </p:cNvPr>
          <p:cNvSpPr txBox="1"/>
          <p:nvPr/>
        </p:nvSpPr>
        <p:spPr>
          <a:xfrm rot="10800000" flipH="1" flipV="1">
            <a:off x="637024" y="2461701"/>
            <a:ext cx="2475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interesante</a:t>
            </a:r>
            <a:endParaRPr lang="en-US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56C29-6302-7DE4-14FE-B12391FE24BC}"/>
              </a:ext>
            </a:extLst>
          </p:cNvPr>
          <p:cNvSpPr txBox="1"/>
          <p:nvPr/>
        </p:nvSpPr>
        <p:spPr>
          <a:xfrm rot="10800000" flipH="1" flipV="1">
            <a:off x="3550522" y="2818316"/>
            <a:ext cx="2475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aburrido</a:t>
            </a:r>
            <a:r>
              <a:rPr lang="en-US" sz="3200" b="1" dirty="0"/>
              <a:t>/a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E8E845-9778-244F-977A-291BFE373D21}"/>
              </a:ext>
            </a:extLst>
          </p:cNvPr>
          <p:cNvSpPr txBox="1"/>
          <p:nvPr/>
        </p:nvSpPr>
        <p:spPr>
          <a:xfrm rot="10800000" flipH="1" flipV="1">
            <a:off x="7357902" y="2371565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cerca</a:t>
            </a:r>
            <a:endParaRPr lang="en-US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EF80B-2044-7EA0-1CDD-A11D761EE85B}"/>
              </a:ext>
            </a:extLst>
          </p:cNvPr>
          <p:cNvSpPr txBox="1"/>
          <p:nvPr/>
        </p:nvSpPr>
        <p:spPr>
          <a:xfrm rot="10800000" flipH="1" flipV="1">
            <a:off x="9255053" y="2360576"/>
            <a:ext cx="218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lejos</a:t>
            </a:r>
            <a:endParaRPr lang="en-US" sz="3200" b="1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0B2E1C5-34F4-329C-9931-2D56AA52A4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3958" y="3519136"/>
            <a:ext cx="3108960" cy="2072640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446787E-505F-4DC1-446E-8C088E389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0540" y="3110704"/>
            <a:ext cx="1828800" cy="2743200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7EE2EDA-7FE5-E862-2690-FBAACB8D2F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325" r="7178"/>
          <a:stretch/>
        </p:blipFill>
        <p:spPr>
          <a:xfrm>
            <a:off x="7215941" y="3076254"/>
            <a:ext cx="4480560" cy="295840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04AD424-BA73-B4CE-8F9B-13DA9795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4" y="516741"/>
            <a:ext cx="11653272" cy="970450"/>
          </a:xfrm>
        </p:spPr>
        <p:txBody>
          <a:bodyPr/>
          <a:lstStyle/>
          <a:p>
            <a:r>
              <a:rPr lang="en-US" sz="6000" dirty="0"/>
              <a:t>ADJETIVOS SIMPLES – </a:t>
            </a:r>
            <a:r>
              <a:rPr lang="en-US" sz="3200" dirty="0"/>
              <a:t>simple adjectives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830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7B64-DE7A-AA3C-A5DD-778CCCB6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/>
              <a:t>Vocabulario</a:t>
            </a:r>
            <a:r>
              <a:rPr lang="en-US" sz="4400" dirty="0"/>
              <a:t>: </a:t>
            </a:r>
            <a:r>
              <a:rPr lang="en-US" sz="4400" dirty="0" err="1"/>
              <a:t>Adjetivos</a:t>
            </a:r>
            <a:r>
              <a:rPr lang="en-US" sz="4400" dirty="0"/>
              <a:t> simples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D5DC-5A74-CD8F-B79D-2E204D23E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err="1"/>
              <a:t>frío</a:t>
            </a:r>
            <a:r>
              <a:rPr lang="en-US" sz="3200" b="1" dirty="0"/>
              <a:t>/a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A06B5-27F5-E4EF-EFB2-BC4373A58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b="1" dirty="0"/>
              <a:t>caliente</a:t>
            </a:r>
          </a:p>
        </p:txBody>
      </p:sp>
      <p:pic>
        <p:nvPicPr>
          <p:cNvPr id="13" name="Content Placeholder 12" descr="Logo&#10;&#10;Description automatically generated">
            <a:extLst>
              <a:ext uri="{FF2B5EF4-FFF2-40B4-BE49-F238E27FC236}">
                <a16:creationId xmlns:a16="http://schemas.microsoft.com/office/drawing/2014/main" id="{649C196D-0186-5AFB-7A99-2CAE4B7884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3722" y="3046105"/>
            <a:ext cx="3201967" cy="3109912"/>
          </a:xfrm>
        </p:spPr>
      </p:pic>
      <p:pic>
        <p:nvPicPr>
          <p:cNvPr id="18" name="Content Placeholder 17" descr="Logo&#10;&#10;Description automatically generated">
            <a:extLst>
              <a:ext uri="{FF2B5EF4-FFF2-40B4-BE49-F238E27FC236}">
                <a16:creationId xmlns:a16="http://schemas.microsoft.com/office/drawing/2014/main" id="{E9C4EF19-F6F7-F579-4AA4-394BEEB5AE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75628" y="3046105"/>
            <a:ext cx="3073467" cy="3109912"/>
          </a:xfrm>
        </p:spPr>
      </p:pic>
    </p:spTree>
    <p:extLst>
      <p:ext uri="{BB962C8B-B14F-4D97-AF65-F5344CB8AC3E}">
        <p14:creationId xmlns:p14="http://schemas.microsoft.com/office/powerpoint/2010/main" val="36013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29" y="546672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</a:p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¿C</a:t>
            </a:r>
            <a:r>
              <a:rPr lang="es-GT" sz="40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ómo</a:t>
            </a:r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 el clima hoy</a:t>
            </a:r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weather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like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today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es-MX" sz="4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¿En qué mes estamos?   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month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MX" sz="1200" b="1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s-MX" sz="1200" b="1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in?</a:t>
            </a:r>
          </a:p>
          <a:p>
            <a:endParaRPr lang="es-GT" sz="12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8E4FF-41B3-BB82-973B-EBA5E077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9B8D-338B-6B74-D419-B26A17124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B90B0-AC65-731F-380C-1A1338D8F5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2878" y="4247578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BC046BE-98A8-7BA5-18A2-BED2F1C6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03" y="1771649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42098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7611E41-42CD-E734-4C57-2C1A6FB29580}"/>
              </a:ext>
            </a:extLst>
          </p:cNvPr>
          <p:cNvSpPr/>
          <p:nvPr/>
        </p:nvSpPr>
        <p:spPr>
          <a:xfrm>
            <a:off x="1441559" y="2462403"/>
            <a:ext cx="9625874" cy="3280029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****Note that the adjectives in Spanish are after the noun: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 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s-GT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La </a:t>
            </a:r>
            <a:r>
              <a:rPr lang="es-GT" sz="24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camiseta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GT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vieja</a:t>
            </a:r>
            <a:r>
              <a:rPr lang="es-GT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	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		     </a:t>
            </a:r>
            <a:r>
              <a:rPr lang="es-GT" sz="2400" b="1" dirty="0" err="1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The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GT" sz="2400" b="1" dirty="0" err="1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old</a:t>
            </a:r>
            <a:r>
              <a:rPr lang="es-GT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s-GT" sz="24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t-</a:t>
            </a:r>
            <a:r>
              <a:rPr lang="es-GT" sz="24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shirt</a:t>
            </a:r>
            <a:r>
              <a:rPr lang="es-GT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El </a:t>
            </a:r>
            <a:r>
              <a:rPr lang="en-US" sz="24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vestido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bonito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	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    The </a:t>
            </a:r>
            <a:r>
              <a:rPr lang="en-US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pretty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dress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buNone/>
            </a:pP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Los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guantes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grandes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	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	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     The </a:t>
            </a:r>
            <a:r>
              <a:rPr lang="en-US" sz="2400" b="1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big</a:t>
            </a:r>
            <a:r>
              <a:rPr lang="en-US" sz="2400" b="1" dirty="0">
                <a:solidFill>
                  <a:srgbClr val="4C113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ea typeface="Arial" panose="020B0604020202020204" pitchFamily="34" charset="0"/>
              </a:rPr>
              <a:t>gloves</a:t>
            </a:r>
            <a:r>
              <a:rPr lang="en-US" sz="2400" b="1" dirty="0">
                <a:solidFill>
                  <a:schemeClr val="tx1"/>
                </a:solidFill>
                <a:effectLst/>
                <a:ea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</a:pP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AB9DA-9EB1-A89B-D066-6E9FE93A6838}"/>
              </a:ext>
            </a:extLst>
          </p:cNvPr>
          <p:cNvSpPr txBox="1"/>
          <p:nvPr/>
        </p:nvSpPr>
        <p:spPr>
          <a:xfrm>
            <a:off x="731520" y="707427"/>
            <a:ext cx="11045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Taking turns, “person 1” will say a Spanish adjective from their chart below. Then “person 2” will</a:t>
            </a:r>
            <a:r>
              <a:rPr lang="en-US" sz="2400" b="1" kern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0" dirty="0">
                <a:effectLst/>
                <a:latin typeface="Aptos" panose="020B00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read the sentences that belong to each adjective. Keep going until you say and read all the information from both charts.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9172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F10246-0793-AF9F-09CD-17ADAEA10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12" b="-1"/>
          <a:stretch>
            <a:fillRect/>
          </a:stretch>
        </p:blipFill>
        <p:spPr>
          <a:xfrm>
            <a:off x="905256" y="361875"/>
            <a:ext cx="10572369" cy="61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3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8F6315-9047-5FF1-174E-DA6CE9A8E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8E1E9C-C4C8-21C8-7793-C442264BB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21" y="383935"/>
            <a:ext cx="11525948" cy="60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5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C1C0-2F52-EC5D-0057-ADFAE5034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b="1" dirty="0"/>
              <a:t>LA DESPEDIDA ….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2DD62B-4A07-948B-7741-B432520DBA7C}"/>
              </a:ext>
            </a:extLst>
          </p:cNvPr>
          <p:cNvSpPr/>
          <p:nvPr/>
        </p:nvSpPr>
        <p:spPr>
          <a:xfrm>
            <a:off x="5084215" y="2454373"/>
            <a:ext cx="202356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adiós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4B336-0D8E-0388-B321-A7FFC047D096}"/>
              </a:ext>
            </a:extLst>
          </p:cNvPr>
          <p:cNvSpPr/>
          <p:nvPr/>
        </p:nvSpPr>
        <p:spPr>
          <a:xfrm>
            <a:off x="3020275" y="5607164"/>
            <a:ext cx="6575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próxima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278428-8F34-0A2E-BA80-5060520B16AB}"/>
              </a:ext>
            </a:extLst>
          </p:cNvPr>
          <p:cNvSpPr/>
          <p:nvPr/>
        </p:nvSpPr>
        <p:spPr>
          <a:xfrm>
            <a:off x="6711187" y="1995390"/>
            <a:ext cx="5357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Lef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¡Hasta la vista!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34EABE-24AB-F601-8B10-BC93BBA001E8}"/>
              </a:ext>
            </a:extLst>
          </p:cNvPr>
          <p:cNvSpPr/>
          <p:nvPr/>
        </p:nvSpPr>
        <p:spPr>
          <a:xfrm>
            <a:off x="248611" y="2278330"/>
            <a:ext cx="4854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¡Hasta pronto!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F5308-7217-8393-596F-C480D047C750}"/>
              </a:ext>
            </a:extLst>
          </p:cNvPr>
          <p:cNvSpPr/>
          <p:nvPr/>
        </p:nvSpPr>
        <p:spPr>
          <a:xfrm>
            <a:off x="7261433" y="4369538"/>
            <a:ext cx="425706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¡Nos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vemos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F9E81A-1B95-FB0A-8CBF-994C56D8D943}"/>
              </a:ext>
            </a:extLst>
          </p:cNvPr>
          <p:cNvSpPr/>
          <p:nvPr/>
        </p:nvSpPr>
        <p:spPr>
          <a:xfrm>
            <a:off x="419644" y="4055242"/>
            <a:ext cx="626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¡Que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te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vaya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bien!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122A4-8D69-F084-6E87-0E56FE3F9ACF}"/>
              </a:ext>
            </a:extLst>
          </p:cNvPr>
          <p:cNvSpPr/>
          <p:nvPr/>
        </p:nvSpPr>
        <p:spPr>
          <a:xfrm>
            <a:off x="4428522" y="3139022"/>
            <a:ext cx="3334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¡</a:t>
            </a:r>
            <a:r>
              <a:rPr lang="en-US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Cuídate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555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298" y="255588"/>
            <a:ext cx="6968702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Está __________.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400" b="1" i="1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es-MX" sz="14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_____________.</a:t>
            </a:r>
            <a:endParaRPr lang="es-MX" sz="12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GT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Estamos en_____. </a:t>
            </a:r>
            <a:r>
              <a:rPr lang="es-GT" sz="12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________________________.</a:t>
            </a:r>
          </a:p>
          <a:p>
            <a:pPr marL="400050" lvl="1" indent="0">
              <a:buNone/>
            </a:pPr>
            <a:endParaRPr lang="es-GT" sz="1000" b="1" i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PRONOMBRES PERSONALES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5A2A79F-C021-460B-944B-4931AC02C2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3003467"/>
              </p:ext>
            </p:extLst>
          </p:nvPr>
        </p:nvGraphicFramePr>
        <p:xfrm>
          <a:off x="839788" y="2509153"/>
          <a:ext cx="5024436" cy="3748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140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3011296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77517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SINGULAR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yo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I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545362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tú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(informal)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81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él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ella</a:t>
                      </a:r>
                      <a:endParaRPr lang="en-US" sz="32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</a:t>
                      </a:r>
                      <a:endParaRPr lang="en-US" sz="32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he</a:t>
                      </a:r>
                    </a:p>
                    <a:p>
                      <a:pPr algn="ctr"/>
                      <a:r>
                        <a:rPr lang="en-US" sz="2800" b="1" dirty="0"/>
                        <a:t>she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(formal)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2C85568-48E7-4246-B53F-23B5562D373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327778" y="2491961"/>
          <a:ext cx="5035550" cy="3766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249">
                  <a:extLst>
                    <a:ext uri="{9D8B030D-6E8A-4147-A177-3AD203B41FA5}">
                      <a16:colId xmlns:a16="http://schemas.microsoft.com/office/drawing/2014/main" val="1752257596"/>
                    </a:ext>
                  </a:extLst>
                </a:gridCol>
                <a:gridCol w="3205301">
                  <a:extLst>
                    <a:ext uri="{9D8B030D-6E8A-4147-A177-3AD203B41FA5}">
                      <a16:colId xmlns:a16="http://schemas.microsoft.com/office/drawing/2014/main" val="2924116178"/>
                    </a:ext>
                  </a:extLst>
                </a:gridCol>
              </a:tblGrid>
              <a:tr h="84988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PLURAL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555245313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nosotros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we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61123438"/>
                  </a:ext>
                </a:extLst>
              </a:tr>
              <a:tr h="622551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vosotros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you all (informal)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976478784"/>
                  </a:ext>
                </a:extLst>
              </a:tr>
              <a:tr h="1671059"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ellos</a:t>
                      </a:r>
                      <a:endParaRPr lang="en-US" sz="3200" b="1" dirty="0"/>
                    </a:p>
                    <a:p>
                      <a:r>
                        <a:rPr lang="en-US" sz="3200" b="1" dirty="0" err="1"/>
                        <a:t>ellas</a:t>
                      </a:r>
                      <a:endParaRPr lang="en-US" sz="3200" b="1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/>
                        <a:t>ustedes</a:t>
                      </a:r>
                      <a:endParaRPr lang="en-US" sz="32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they </a:t>
                      </a:r>
                      <a:r>
                        <a:rPr lang="en-US" sz="1800" b="1" dirty="0"/>
                        <a:t>(masculine OR mix)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they (feminine)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you all (formal)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5952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54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602D7-B7CC-A3E9-EBDA-427FE0E7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b="1" dirty="0"/>
              <a:t>NOTA CULTURAL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FA5CA-5303-B163-ED53-3DA1D0D1C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022" y="2274581"/>
            <a:ext cx="7484039" cy="4450654"/>
          </a:xfrm>
        </p:spPr>
        <p:txBody>
          <a:bodyPr>
            <a:noAutofit/>
          </a:bodyPr>
          <a:lstStyle/>
          <a:p>
            <a:r>
              <a:rPr lang="en-US" sz="2000" dirty="0"/>
              <a:t>“</a:t>
            </a:r>
            <a:r>
              <a:rPr lang="en-US" sz="2000" dirty="0" err="1"/>
              <a:t>Yo</a:t>
            </a:r>
            <a:r>
              <a:rPr lang="en-US" sz="2000" dirty="0"/>
              <a:t>,” the word for “I,” is only capitalized at the beginning of a sentence. </a:t>
            </a:r>
          </a:p>
          <a:p>
            <a:pPr lvl="0"/>
            <a:r>
              <a:rPr lang="en-US" sz="2000" b="1" i="1" dirty="0"/>
              <a:t>Tú</a:t>
            </a:r>
            <a:r>
              <a:rPr lang="en-US" sz="2000" b="1" dirty="0"/>
              <a:t> </a:t>
            </a:r>
            <a:r>
              <a:rPr lang="en-US" sz="2000" dirty="0"/>
              <a:t>(You informal) is used for people you have confidence in or are your same age.</a:t>
            </a:r>
          </a:p>
          <a:p>
            <a:pPr lvl="0"/>
            <a:r>
              <a:rPr lang="en-US" sz="2000" b="1" i="1" dirty="0" err="1"/>
              <a:t>Usted</a:t>
            </a:r>
            <a:r>
              <a:rPr lang="en-US" sz="2000" dirty="0"/>
              <a:t> (You Formal) for people older than you or to show respect (your doctor, a priest, your boss, etc.)</a:t>
            </a:r>
          </a:p>
          <a:p>
            <a:r>
              <a:rPr lang="en-US" sz="2000" b="1" dirty="0" err="1"/>
              <a:t>Ellos</a:t>
            </a:r>
            <a:r>
              <a:rPr lang="en-US" sz="2000" dirty="0"/>
              <a:t> could include all males or a mixture of males and females. </a:t>
            </a:r>
          </a:p>
          <a:p>
            <a:r>
              <a:rPr lang="en-US" sz="2000" b="1" dirty="0"/>
              <a:t>Ellas </a:t>
            </a:r>
            <a:r>
              <a:rPr lang="en-US" sz="2000" dirty="0"/>
              <a:t>only includes all females.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“</a:t>
            </a:r>
            <a:r>
              <a:rPr lang="en-US" sz="2000" b="1" dirty="0" err="1"/>
              <a:t>vosotros</a:t>
            </a:r>
            <a:r>
              <a:rPr lang="en-US" sz="2000" b="1" dirty="0"/>
              <a:t>” </a:t>
            </a:r>
            <a:r>
              <a:rPr lang="en-US" sz="2000" dirty="0"/>
              <a:t>form is only used in Spain. Everywhere else, the </a:t>
            </a:r>
            <a:r>
              <a:rPr lang="en-US" sz="2000" b="1" dirty="0" err="1"/>
              <a:t>ustedes</a:t>
            </a:r>
            <a:r>
              <a:rPr lang="en-US" sz="2000" dirty="0"/>
              <a:t> form is used for formal or informal “you all.” </a:t>
            </a:r>
          </a:p>
          <a:p>
            <a:endParaRPr lang="en-US" sz="2000" dirty="0"/>
          </a:p>
        </p:txBody>
      </p:sp>
      <p:pic>
        <p:nvPicPr>
          <p:cNvPr id="4" name="Picture 3" descr="A picture containing text, cartoon, screenshot, slot machine&#10;&#10;Description automatically generated">
            <a:extLst>
              <a:ext uri="{FF2B5EF4-FFF2-40B4-BE49-F238E27FC236}">
                <a16:creationId xmlns:a16="http://schemas.microsoft.com/office/drawing/2014/main" id="{AED7DE55-218C-1865-2460-712F44367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347" r="-10" b="8895"/>
          <a:stretch/>
        </p:blipFill>
        <p:spPr>
          <a:xfrm>
            <a:off x="810000" y="2473518"/>
            <a:ext cx="3108960" cy="33395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26853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0FFB06-25D7-334E-F9C1-8E8362EA6C87}"/>
              </a:ext>
            </a:extLst>
          </p:cNvPr>
          <p:cNvSpPr txBox="1"/>
          <p:nvPr/>
        </p:nvSpPr>
        <p:spPr>
          <a:xfrm>
            <a:off x="9142476" y="1365729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nosotros</a:t>
            </a:r>
            <a:r>
              <a:rPr lang="en-US" sz="2400" b="1" u="sng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</a:t>
            </a: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nosotras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lla</a:t>
            </a:r>
            <a:endParaRPr lang="en-US" sz="2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Aft>
                <a:spcPts val="800"/>
              </a:spcAft>
            </a:pPr>
            <a:r>
              <a:rPr lang="en-US" sz="2400" b="1" u="sng" strike="noStrike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ellas</a:t>
            </a:r>
            <a:endParaRPr lang="en-US" sz="2400" u="none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3E47F-8266-A703-F480-A17FE8CDF594}"/>
              </a:ext>
            </a:extLst>
          </p:cNvPr>
          <p:cNvSpPr txBox="1"/>
          <p:nvPr/>
        </p:nvSpPr>
        <p:spPr>
          <a:xfrm>
            <a:off x="5538343" y="1365729"/>
            <a:ext cx="6099048" cy="3875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and Becky             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Myself                                       </a:t>
            </a:r>
            <a:r>
              <a:rPr lang="en-US" sz="2400" b="1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u="sng" strike="noStrik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Sophia &amp; me                           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&amp; Paul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sister</a:t>
            </a:r>
          </a:p>
          <a:p>
            <a:pPr marL="342900" marR="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u="none" strike="noStrik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Gloria &amp; Susan</a:t>
            </a:r>
          </a:p>
        </p:txBody>
      </p:sp>
    </p:spTree>
    <p:extLst>
      <p:ext uri="{BB962C8B-B14F-4D97-AF65-F5344CB8AC3E}">
        <p14:creationId xmlns:p14="http://schemas.microsoft.com/office/powerpoint/2010/main" val="2778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CA36-E804-8CE5-2C91-2AEE78919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1" y="1812006"/>
            <a:ext cx="42976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LA ROPA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CD6B0C-4AE1-1306-009B-344F8E9A0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34067"/>
              </p:ext>
            </p:extLst>
          </p:nvPr>
        </p:nvGraphicFramePr>
        <p:xfrm>
          <a:off x="5147736" y="365759"/>
          <a:ext cx="64008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3586">
                  <a:extLst>
                    <a:ext uri="{9D8B030D-6E8A-4147-A177-3AD203B41FA5}">
                      <a16:colId xmlns:a16="http://schemas.microsoft.com/office/drawing/2014/main" val="887913179"/>
                    </a:ext>
                  </a:extLst>
                </a:gridCol>
                <a:gridCol w="2467214">
                  <a:extLst>
                    <a:ext uri="{9D8B030D-6E8A-4147-A177-3AD203B41FA5}">
                      <a16:colId xmlns:a16="http://schemas.microsoft.com/office/drawing/2014/main" val="232796970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ROPA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CLOTHES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125030808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falda</a:t>
                      </a:r>
                      <a:r>
                        <a:rPr lang="en-US" sz="2000" b="1" dirty="0">
                          <a:effectLst/>
                        </a:rPr>
                        <a:t>			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skirt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95956765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camisa (for men)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shirt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2962474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blusa</a:t>
                      </a:r>
                      <a:r>
                        <a:rPr lang="en-US" sz="2000" b="1" dirty="0">
                          <a:effectLst/>
                        </a:rPr>
                        <a:t> (for women)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blouse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267099007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la </a:t>
                      </a:r>
                      <a:r>
                        <a:rPr lang="en-US" sz="2000" b="1" dirty="0" err="1">
                          <a:effectLst/>
                        </a:rPr>
                        <a:t>camiseta</a:t>
                      </a:r>
                      <a:r>
                        <a:rPr lang="en-US" sz="2000" b="1" dirty="0">
                          <a:effectLst/>
                        </a:rPr>
                        <a:t>/ la </a:t>
                      </a:r>
                      <a:r>
                        <a:rPr lang="en-US" sz="2000" b="1" dirty="0" err="1">
                          <a:effectLst/>
                        </a:rPr>
                        <a:t>playera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T-shirt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40525760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2000" b="1" dirty="0">
                          <a:effectLst/>
                        </a:rPr>
                        <a:t>la chamarra/ la chaqueta (except in mexico)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jacket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350661567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abrigo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coat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79581" marR="79581" marT="79581" marB="79581"/>
                </a:tc>
                <a:extLst>
                  <a:ext uri="{0D108BD9-81ED-4DB2-BD59-A6C34878D82A}">
                    <a16:rowId xmlns:a16="http://schemas.microsoft.com/office/drawing/2014/main" val="3471889760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clothing, shirt, person, red&#10;&#10;Description automatically generated">
            <a:extLst>
              <a:ext uri="{FF2B5EF4-FFF2-40B4-BE49-F238E27FC236}">
                <a16:creationId xmlns:a16="http://schemas.microsoft.com/office/drawing/2014/main" id="{1329C949-FF22-A9C6-4726-B47DD769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62261" y="1657350"/>
            <a:ext cx="914400" cy="11352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DE2EEF-EA03-6A0E-9B10-C4DA0B802BF2}"/>
              </a:ext>
            </a:extLst>
          </p:cNvPr>
          <p:cNvSpPr txBox="1"/>
          <p:nvPr/>
        </p:nvSpPr>
        <p:spPr>
          <a:xfrm>
            <a:off x="10101838" y="7234874"/>
            <a:ext cx="128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untipoconclase.blogspot.com/2012/10/camisa-de-franela-de-uniqlo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6" name="Picture 15" descr="A picture containing clothing, skirt, green&#10;&#10;Description automatically generated">
            <a:extLst>
              <a:ext uri="{FF2B5EF4-FFF2-40B4-BE49-F238E27FC236}">
                <a16:creationId xmlns:a16="http://schemas.microsoft.com/office/drawing/2014/main" id="{3396B9D1-AA62-73C8-984A-8C7005F22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95427" y="965576"/>
            <a:ext cx="914400" cy="914400"/>
          </a:xfrm>
          <a:prstGeom prst="rect">
            <a:avLst/>
          </a:prstGeom>
        </p:spPr>
      </p:pic>
      <p:pic>
        <p:nvPicPr>
          <p:cNvPr id="22" name="Picture 21" descr="A picture containing clothing, person&#10;&#10;Description automatically generated">
            <a:extLst>
              <a:ext uri="{FF2B5EF4-FFF2-40B4-BE49-F238E27FC236}">
                <a16:creationId xmlns:a16="http://schemas.microsoft.com/office/drawing/2014/main" id="{C50FBE2A-BF7F-5FB7-DE0A-EF16852B56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95427" y="2575417"/>
            <a:ext cx="914400" cy="1147487"/>
          </a:xfrm>
          <a:prstGeom prst="rect">
            <a:avLst/>
          </a:prstGeom>
        </p:spPr>
      </p:pic>
      <p:pic>
        <p:nvPicPr>
          <p:cNvPr id="28" name="Picture 27" descr="A white t-shirt with a graphic design on it&#10;&#10;Description automatically generated">
            <a:extLst>
              <a:ext uri="{FF2B5EF4-FFF2-40B4-BE49-F238E27FC236}">
                <a16:creationId xmlns:a16="http://schemas.microsoft.com/office/drawing/2014/main" id="{893BE71A-8088-77D9-9F75-A1BECE3A48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128680" y="3595980"/>
            <a:ext cx="914400" cy="959226"/>
          </a:xfrm>
          <a:prstGeom prst="rect">
            <a:avLst/>
          </a:prstGeom>
        </p:spPr>
      </p:pic>
      <p:pic>
        <p:nvPicPr>
          <p:cNvPr id="32" name="Picture 31" descr="A picture containing clothing, person, person, coat&#10;&#10;Description automatically generated">
            <a:extLst>
              <a:ext uri="{FF2B5EF4-FFF2-40B4-BE49-F238E27FC236}">
                <a16:creationId xmlns:a16="http://schemas.microsoft.com/office/drawing/2014/main" id="{2CBCC27C-ED3E-53CC-D11B-BE87CB40D7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95427" y="4631096"/>
            <a:ext cx="914400" cy="954595"/>
          </a:xfrm>
          <a:prstGeom prst="rect">
            <a:avLst/>
          </a:prstGeom>
        </p:spPr>
      </p:pic>
      <p:pic>
        <p:nvPicPr>
          <p:cNvPr id="38" name="Picture 37" descr="A picture containing clothing, coat&#10;&#10;Description automatically generated">
            <a:extLst>
              <a:ext uri="{FF2B5EF4-FFF2-40B4-BE49-F238E27FC236}">
                <a16:creationId xmlns:a16="http://schemas.microsoft.com/office/drawing/2014/main" id="{1EBD11F3-0F98-301D-C9D7-22F5211A19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890936" y="5178842"/>
            <a:ext cx="914400" cy="127916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3784003-4BD3-B31A-CA0A-8F6F794A9755}"/>
              </a:ext>
            </a:extLst>
          </p:cNvPr>
          <p:cNvSpPr txBox="1"/>
          <p:nvPr/>
        </p:nvSpPr>
        <p:spPr>
          <a:xfrm>
            <a:off x="2013884" y="7837834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4" tooltip="https://wearabletrends.blogspot.com/2011/08/fashion-winter-coats-for-less-than-100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3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BE2DD6-605A-1878-7A55-3EF29A94A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22838"/>
              </p:ext>
            </p:extLst>
          </p:nvPr>
        </p:nvGraphicFramePr>
        <p:xfrm>
          <a:off x="5227687" y="477553"/>
          <a:ext cx="640080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5337">
                  <a:extLst>
                    <a:ext uri="{9D8B030D-6E8A-4147-A177-3AD203B41FA5}">
                      <a16:colId xmlns:a16="http://schemas.microsoft.com/office/drawing/2014/main" val="2242380138"/>
                    </a:ext>
                  </a:extLst>
                </a:gridCol>
                <a:gridCol w="2465463">
                  <a:extLst>
                    <a:ext uri="{9D8B030D-6E8A-4147-A177-3AD203B41FA5}">
                      <a16:colId xmlns:a16="http://schemas.microsoft.com/office/drawing/2014/main" val="353923812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ROPA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CLOTHES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207807928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vestido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dress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110125146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gorro</a:t>
                      </a:r>
                      <a:r>
                        <a:rPr lang="en-US" sz="2000" b="1" dirty="0">
                          <a:effectLst/>
                        </a:rPr>
                        <a:t>/ </a:t>
                      </a: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sombrero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hat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71732875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zapatos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315669375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los tenis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179065276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las sandalias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sandals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429090823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guantes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gloves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08628" marR="108628" marT="108628" marB="108628"/>
                </a:tc>
                <a:extLst>
                  <a:ext uri="{0D108BD9-81ED-4DB2-BD59-A6C34878D82A}">
                    <a16:rowId xmlns:a16="http://schemas.microsoft.com/office/drawing/2014/main" val="3037594528"/>
                  </a:ext>
                </a:extLst>
              </a:tr>
            </a:tbl>
          </a:graphicData>
        </a:graphic>
      </p:graphicFrame>
      <p:pic>
        <p:nvPicPr>
          <p:cNvPr id="20" name="Picture 19" descr="A dress on a mannequin&#10;&#10;Description automatically generated">
            <a:extLst>
              <a:ext uri="{FF2B5EF4-FFF2-40B4-BE49-F238E27FC236}">
                <a16:creationId xmlns:a16="http://schemas.microsoft.com/office/drawing/2014/main" id="{A068D2DB-FD55-05E4-20FA-CB29CCC58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61406" y="1181032"/>
            <a:ext cx="914400" cy="1143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3640960-4EBB-2D89-7766-9970BBAD3423}"/>
              </a:ext>
            </a:extLst>
          </p:cNvPr>
          <p:cNvSpPr txBox="1"/>
          <p:nvPr/>
        </p:nvSpPr>
        <p:spPr>
          <a:xfrm>
            <a:off x="10577828" y="7943850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ijirst.org/Sports-Outdoor-Clothing-item-26649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24" name="Picture 23" descr="A picture containing hat, headdress, clothing&#10;&#10;Description automatically generated">
            <a:extLst>
              <a:ext uri="{FF2B5EF4-FFF2-40B4-BE49-F238E27FC236}">
                <a16:creationId xmlns:a16="http://schemas.microsoft.com/office/drawing/2014/main" id="{289D237D-2059-71C8-7927-1D1FCC67F9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78556" y="2108355"/>
            <a:ext cx="914400" cy="819305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259209C9-CDA2-BE0F-234D-8B7F15C1FC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232806" y="2972088"/>
            <a:ext cx="1371600" cy="913823"/>
          </a:xfrm>
          <a:prstGeom prst="rect">
            <a:avLst/>
          </a:prstGeom>
        </p:spPr>
      </p:pic>
      <p:pic>
        <p:nvPicPr>
          <p:cNvPr id="31" name="Picture 30" descr="A pair of black and red sneakers&#10;&#10;Description automatically generated with medium confidence">
            <a:extLst>
              <a:ext uri="{FF2B5EF4-FFF2-40B4-BE49-F238E27FC236}">
                <a16:creationId xmlns:a16="http://schemas.microsoft.com/office/drawing/2014/main" id="{4A00D014-0DBA-82BF-2F50-162418F0778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338476" y="3888448"/>
            <a:ext cx="1554480" cy="863865"/>
          </a:xfrm>
          <a:prstGeom prst="rect">
            <a:avLst/>
          </a:prstGeom>
        </p:spPr>
      </p:pic>
      <p:pic>
        <p:nvPicPr>
          <p:cNvPr id="40" name="Picture 39" descr="A picture containing footwear&#10;&#10;Description automatically generated">
            <a:extLst>
              <a:ext uri="{FF2B5EF4-FFF2-40B4-BE49-F238E27FC236}">
                <a16:creationId xmlns:a16="http://schemas.microsoft.com/office/drawing/2014/main" id="{3B207329-AF42-6FA2-3840-75F59989BC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0278526" y="4690717"/>
            <a:ext cx="1280160" cy="986251"/>
          </a:xfrm>
          <a:prstGeom prst="rect">
            <a:avLst/>
          </a:prstGeom>
        </p:spPr>
      </p:pic>
      <p:pic>
        <p:nvPicPr>
          <p:cNvPr id="43" name="Picture 42" descr="A picture containing gear&#10;&#10;Description automatically generated">
            <a:extLst>
              <a:ext uri="{FF2B5EF4-FFF2-40B4-BE49-F238E27FC236}">
                <a16:creationId xmlns:a16="http://schemas.microsoft.com/office/drawing/2014/main" id="{38231088-B948-1F58-EFBB-321E9453A7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7384196" y="5453892"/>
            <a:ext cx="1188720" cy="118872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ABCD53-BF72-FBF3-3CB0-9B0BFBE0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1" y="1812006"/>
            <a:ext cx="42976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LA ROPA</a:t>
            </a:r>
          </a:p>
        </p:txBody>
      </p:sp>
    </p:spTree>
    <p:extLst>
      <p:ext uri="{BB962C8B-B14F-4D97-AF65-F5344CB8AC3E}">
        <p14:creationId xmlns:p14="http://schemas.microsoft.com/office/powerpoint/2010/main" val="263219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8472A94-6657-4704-8AE9-70D15C58E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24136"/>
              </p:ext>
            </p:extLst>
          </p:nvPr>
        </p:nvGraphicFramePr>
        <p:xfrm>
          <a:off x="5219061" y="365759"/>
          <a:ext cx="6589311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467">
                  <a:extLst>
                    <a:ext uri="{9D8B030D-6E8A-4147-A177-3AD203B41FA5}">
                      <a16:colId xmlns:a16="http://schemas.microsoft.com/office/drawing/2014/main" val="1521856481"/>
                    </a:ext>
                  </a:extLst>
                </a:gridCol>
                <a:gridCol w="2185844">
                  <a:extLst>
                    <a:ext uri="{9D8B030D-6E8A-4147-A177-3AD203B41FA5}">
                      <a16:colId xmlns:a16="http://schemas.microsoft.com/office/drawing/2014/main" val="2194205406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457200" marR="0" indent="-2286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LA ROPA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THE CLOTHES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17744310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pantalones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pants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315535046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shorts (</a:t>
                      </a: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pantalones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cortos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shorts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3878227245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los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calcetines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socks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855185696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el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err="1">
                          <a:effectLst/>
                        </a:rPr>
                        <a:t>traje</a:t>
                      </a:r>
                      <a:r>
                        <a:rPr lang="en-US" sz="2000" b="1" dirty="0"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effectLst/>
                        </a:rPr>
                        <a:t>baño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swimsuit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294868724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la </a:t>
                      </a:r>
                      <a:r>
                        <a:rPr lang="en-US" sz="2000" b="1" dirty="0" err="1">
                          <a:effectLst/>
                        </a:rPr>
                        <a:t>bolsa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purse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2348" marR="82348" marT="82348" marB="82348"/>
                </a:tc>
                <a:extLst>
                  <a:ext uri="{0D108BD9-81ED-4DB2-BD59-A6C34878D82A}">
                    <a16:rowId xmlns:a16="http://schemas.microsoft.com/office/drawing/2014/main" val="1166398596"/>
                  </a:ext>
                </a:extLst>
              </a:tr>
            </a:tbl>
          </a:graphicData>
        </a:graphic>
      </p:graphicFrame>
      <p:pic>
        <p:nvPicPr>
          <p:cNvPr id="5" name="Picture 4" descr="A picture containing clothing, trouser&#10;&#10;Description automatically generated">
            <a:extLst>
              <a:ext uri="{FF2B5EF4-FFF2-40B4-BE49-F238E27FC236}">
                <a16:creationId xmlns:a16="http://schemas.microsoft.com/office/drawing/2014/main" id="{B9498E04-C85F-D7BD-9C43-EF371C3AE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7467" y="854005"/>
            <a:ext cx="914400" cy="1225186"/>
          </a:xfrm>
          <a:prstGeom prst="rect">
            <a:avLst/>
          </a:prstGeom>
        </p:spPr>
      </p:pic>
      <p:pic>
        <p:nvPicPr>
          <p:cNvPr id="9" name="Picture 8" descr="A picture containing clothing, black, underpants, trouser&#10;&#10;Description automatically generated">
            <a:extLst>
              <a:ext uri="{FF2B5EF4-FFF2-40B4-BE49-F238E27FC236}">
                <a16:creationId xmlns:a16="http://schemas.microsoft.com/office/drawing/2014/main" id="{1EB5ED27-E139-92D1-12FC-AD60C6990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641546" y="2111128"/>
            <a:ext cx="1097280" cy="1046802"/>
          </a:xfrm>
          <a:prstGeom prst="rect">
            <a:avLst/>
          </a:prstGeom>
        </p:spPr>
      </p:pic>
      <p:pic>
        <p:nvPicPr>
          <p:cNvPr id="15" name="Picture 14" descr="A picture containing floor&#10;&#10;Description automatically generated">
            <a:extLst>
              <a:ext uri="{FF2B5EF4-FFF2-40B4-BE49-F238E27FC236}">
                <a16:creationId xmlns:a16="http://schemas.microsoft.com/office/drawing/2014/main" id="{B8814E8B-2E89-0DD7-296D-5CE2AA355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336027" y="3234120"/>
            <a:ext cx="1005840" cy="1005840"/>
          </a:xfrm>
          <a:prstGeom prst="rect">
            <a:avLst/>
          </a:prstGeom>
        </p:spPr>
      </p:pic>
      <p:pic>
        <p:nvPicPr>
          <p:cNvPr id="21" name="Picture 20" descr="A black and white polka dot dress&#10;&#10;Description automatically generated with medium confidence">
            <a:extLst>
              <a:ext uri="{FF2B5EF4-FFF2-40B4-BE49-F238E27FC236}">
                <a16:creationId xmlns:a16="http://schemas.microsoft.com/office/drawing/2014/main" id="{E893A395-C0DB-404A-900B-720B5639EF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06237" y="3819656"/>
            <a:ext cx="731520" cy="15114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1DEE2B-F5A3-CC0B-F70E-7906FD7394D4}"/>
              </a:ext>
            </a:extLst>
          </p:cNvPr>
          <p:cNvSpPr txBox="1"/>
          <p:nvPr/>
        </p:nvSpPr>
        <p:spPr>
          <a:xfrm>
            <a:off x="4586364" y="7008000"/>
            <a:ext cx="331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://revistalamiscelanea.wordpress.com/2012/07/25/lista-para-el-verano-trajes-de-bano-de-todos-colores-y-para-todo-tipo-de-cuerpo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24" name="Picture 23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F881E7A-9597-E5B3-92A8-A206EF2240D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24291"/>
          <a:stretch/>
        </p:blipFill>
        <p:spPr>
          <a:xfrm>
            <a:off x="7604507" y="5371991"/>
            <a:ext cx="1463040" cy="11076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CEAECA-251E-4AC9-871B-7E8F2E6E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51" y="1812006"/>
            <a:ext cx="42976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/>
              <a:t>LA ROPA</a:t>
            </a:r>
          </a:p>
        </p:txBody>
      </p:sp>
    </p:spTree>
    <p:extLst>
      <p:ext uri="{BB962C8B-B14F-4D97-AF65-F5344CB8AC3E}">
        <p14:creationId xmlns:p14="http://schemas.microsoft.com/office/powerpoint/2010/main" val="36152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108</TotalTime>
  <Words>760</Words>
  <Application>Microsoft Office PowerPoint</Application>
  <PresentationFormat>Widescreen</PresentationFormat>
  <Paragraphs>170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Arial</vt:lpstr>
      <vt:lpstr>Century Gothic</vt:lpstr>
      <vt:lpstr>Wingdings</vt:lpstr>
      <vt:lpstr>Wingdings 2</vt:lpstr>
      <vt:lpstr>Quotable</vt:lpstr>
      <vt:lpstr>Adult Conversational Spanish: Beginner Part I</vt:lpstr>
      <vt:lpstr>¡A romper el hielo! Icebreaker</vt:lpstr>
      <vt:lpstr>¡A romper el hielo! Icebreaker</vt:lpstr>
      <vt:lpstr>PRONOMBRES PERSONALES</vt:lpstr>
      <vt:lpstr>NOTA CULTURAL</vt:lpstr>
      <vt:lpstr>¡PRACTIQUEMOS! Written practice. </vt:lpstr>
      <vt:lpstr>LA ROPA</vt:lpstr>
      <vt:lpstr>LA ROPA</vt:lpstr>
      <vt:lpstr>LA ROPA</vt:lpstr>
      <vt:lpstr>BUILDER PHRASES: CLOTHING</vt:lpstr>
      <vt:lpstr>¡Vamos a Conversar!  </vt:lpstr>
      <vt:lpstr>PowerPoint Presentation</vt:lpstr>
      <vt:lpstr>PowerPoint Presentation</vt:lpstr>
      <vt:lpstr>ADJETIVOS SIMPLES – simple adjectives</vt:lpstr>
      <vt:lpstr>ADJETIVOS SIMPLES – simple adjectives</vt:lpstr>
      <vt:lpstr>ADJETIVOS SIMPLES – simple adjectives</vt:lpstr>
      <vt:lpstr>ADJETIVOS SIMPLES – simple adjectives</vt:lpstr>
      <vt:lpstr>ADJETIVOS SIMPLES – simple adjectives</vt:lpstr>
      <vt:lpstr>Vocabulario: Adjetivos simples</vt:lpstr>
      <vt:lpstr>¡Vamos a Conversar!  </vt:lpstr>
      <vt:lpstr>PowerPoint Presentation</vt:lpstr>
      <vt:lpstr>PowerPoint Presentation</vt:lpstr>
      <vt:lpstr>PowerPoint Presentation</vt:lpstr>
      <vt:lpstr>LA DESPEDIDA 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Valeska Anderson</dc:creator>
  <cp:lastModifiedBy>Valeska Anderson</cp:lastModifiedBy>
  <cp:revision>3</cp:revision>
  <dcterms:created xsi:type="dcterms:W3CDTF">2025-06-17T15:11:39Z</dcterms:created>
  <dcterms:modified xsi:type="dcterms:W3CDTF">2025-06-17T17:00:38Z</dcterms:modified>
</cp:coreProperties>
</file>