
<file path=[Content_Types].xml><?xml version="1.0" encoding="utf-8"?>
<Types xmlns="http://schemas.openxmlformats.org/package/2006/content-types">
  <Default Extension="czz42RLiKfefscwcyrSRgUIpIB4qN93wAIF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yHJb5tEkLjLhx3antc5En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69" r:id="rId3"/>
    <p:sldId id="270" r:id="rId4"/>
    <p:sldId id="306" r:id="rId5"/>
    <p:sldId id="325" r:id="rId6"/>
    <p:sldId id="284" r:id="rId7"/>
    <p:sldId id="257" r:id="rId8"/>
    <p:sldId id="281" r:id="rId9"/>
    <p:sldId id="282" r:id="rId10"/>
    <p:sldId id="283" r:id="rId11"/>
    <p:sldId id="261" r:id="rId12"/>
    <p:sldId id="326" r:id="rId13"/>
    <p:sldId id="327" r:id="rId14"/>
    <p:sldId id="328" r:id="rId15"/>
    <p:sldId id="287" r:id="rId16"/>
    <p:sldId id="288" r:id="rId17"/>
    <p:sldId id="285" r:id="rId18"/>
    <p:sldId id="329" r:id="rId19"/>
    <p:sldId id="330" r:id="rId20"/>
    <p:sldId id="340" r:id="rId21"/>
    <p:sldId id="341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2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5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1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8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3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2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6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6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FEC9981-2C17-453F-92C7-8DC4B229643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90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5785&amp;picture=village&amp;large=1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pngall.com/church-png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ank-png/download/2483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lickr.com/photos/84568447@N00/3864543029" TargetMode="Externa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ilm-cinema-popcorn-coke-fun-162029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eviantart.com/double-edged-sword/art/Beach-Vector-60077213" TargetMode="External"/><Relationship Id="rId4" Type="http://schemas.openxmlformats.org/officeDocument/2006/relationships/image" Target="../media/image19.yHJb5tEkLjLhx3antc5E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BB%A4%ED%94%BC%EC%88%8D-%EA%B0%80%EA%B2%8C-%EC%8A%A4%ED%86%A0%EC%96%B4-%EC%BB%A4%ED%94%BC-%EC%BB%B5-%EA%B9%80-%EC%95%84%ED%8A%B8-%EB%A1%9C%EA%B3%A0-%EB%B8%8C%EB%9D%BC%EC%9A%B4-220225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vc.edu/keeplearning/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doctor-holding-clipboard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eesvg.org/plane-in-airport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4851534@N06/5138350009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restroom-public-restroom-rest-room-99225/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dna-alleys-restaurant-519d62eff83d416b8adc0f7798115ef2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eesvg.org/train-station-colored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88273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art-museum-gallery-exhibition-1693169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hotel-png/download/5800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house-residence-blue-1429409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amberjackson/art/STORE-CLIPART-620533420" TargetMode="External"/><Relationship Id="rId2" Type="http://schemas.openxmlformats.org/officeDocument/2006/relationships/image" Target="../media/image12.czz42RLiKfefscwcyrSRgUIpIB4qN93wAIF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oodfreephotos.com/vector-images/scroll-vector-art.png.php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69" y="1147395"/>
            <a:ext cx="10572000" cy="2971051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Adult Conversational Spanish: Beginner 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5</a:t>
            </a:r>
          </a:p>
        </p:txBody>
      </p:sp>
      <p:pic>
        <p:nvPicPr>
          <p:cNvPr id="4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BB339B9C-B709-EBAF-41C6-D5A7CD92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21019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2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pueblo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iglesia</a:t>
            </a:r>
            <a:endParaRPr lang="en-US" sz="3200" b="1" dirty="0"/>
          </a:p>
        </p:txBody>
      </p:sp>
      <p:pic>
        <p:nvPicPr>
          <p:cNvPr id="12" name="Content Placeholder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72B1F93-941B-41A9-A67A-C73EE9F6E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12183" y="2751138"/>
            <a:ext cx="2560320" cy="3629248"/>
          </a:xfrm>
        </p:spPr>
      </p:pic>
      <p:pic>
        <p:nvPicPr>
          <p:cNvPr id="9" name="Content Placeholder 10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CE0592C3-DA22-ADA7-A563-B080BA010E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24775" y="2922802"/>
            <a:ext cx="4114800" cy="3285919"/>
          </a:xfrm>
        </p:spPr>
      </p:pic>
    </p:spTree>
    <p:extLst>
      <p:ext uri="{BB962C8B-B14F-4D97-AF65-F5344CB8AC3E}">
        <p14:creationId xmlns:p14="http://schemas.microsoft.com/office/powerpoint/2010/main" val="7175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banco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calle</a:t>
            </a:r>
            <a:endParaRPr lang="en-US" sz="3200" b="1" dirty="0"/>
          </a:p>
        </p:txBody>
      </p:sp>
      <p:pic>
        <p:nvPicPr>
          <p:cNvPr id="11" name="Content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C56F290F-4467-0DF4-84F2-179A9E461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4069" y="2751138"/>
            <a:ext cx="4670174" cy="3109912"/>
          </a:xfrm>
        </p:spPr>
      </p:pic>
      <p:pic>
        <p:nvPicPr>
          <p:cNvPr id="14" name="Content Placeholder 13" descr="A street with buildings on either side&#10;&#10;Description automatically generated with low confidence">
            <a:extLst>
              <a:ext uri="{FF2B5EF4-FFF2-40B4-BE49-F238E27FC236}">
                <a16:creationId xmlns:a16="http://schemas.microsoft.com/office/drawing/2014/main" id="{8C3BC80C-0B87-9B20-4EB1-1EDA2FF9C3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88075" y="2845197"/>
            <a:ext cx="5194300" cy="2921793"/>
          </a:xfrm>
        </p:spPr>
      </p:pic>
    </p:spTree>
    <p:extLst>
      <p:ext uri="{BB962C8B-B14F-4D97-AF65-F5344CB8AC3E}">
        <p14:creationId xmlns:p14="http://schemas.microsoft.com/office/powerpoint/2010/main" val="2050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cine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playa</a:t>
            </a:r>
          </a:p>
        </p:txBody>
      </p:sp>
      <p:pic>
        <p:nvPicPr>
          <p:cNvPr id="10" name="Content Placeholder 9" descr="Logo&#10;&#10;Description automatically generated">
            <a:extLst>
              <a:ext uri="{FF2B5EF4-FFF2-40B4-BE49-F238E27FC236}">
                <a16:creationId xmlns:a16="http://schemas.microsoft.com/office/drawing/2014/main" id="{9056C4FF-1A8B-55C4-07AE-539A324957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8525" y="2936668"/>
            <a:ext cx="4169714" cy="3109912"/>
          </a:xfrm>
        </p:spPr>
      </p:pic>
      <p:pic>
        <p:nvPicPr>
          <p:cNvPr id="13" name="Content Placeholder 12" descr="Chairs and umbrella on beach&#10;&#10;Description automatically generated with medium confidence">
            <a:extLst>
              <a:ext uri="{FF2B5EF4-FFF2-40B4-BE49-F238E27FC236}">
                <a16:creationId xmlns:a16="http://schemas.microsoft.com/office/drawing/2014/main" id="{12E33A2C-04C3-A4A7-5B0A-660C0BA47E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7118" y="3112093"/>
            <a:ext cx="4754880" cy="2388002"/>
          </a:xfrm>
        </p:spPr>
      </p:pic>
    </p:spTree>
    <p:extLst>
      <p:ext uri="{BB962C8B-B14F-4D97-AF65-F5344CB8AC3E}">
        <p14:creationId xmlns:p14="http://schemas.microsoft.com/office/powerpoint/2010/main" val="23200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café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trabajo</a:t>
            </a:r>
            <a:endParaRPr lang="en-US" sz="3200" b="1" dirty="0"/>
          </a:p>
        </p:txBody>
      </p:sp>
      <p:pic>
        <p:nvPicPr>
          <p:cNvPr id="11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2E7AF4CC-95CB-5143-A347-F14937CAE5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1538" y="2751138"/>
            <a:ext cx="4355237" cy="3109912"/>
          </a:xfrm>
        </p:spPr>
      </p:pic>
      <p:pic>
        <p:nvPicPr>
          <p:cNvPr id="14" name="Content Placeholder 13" descr="A person wearing a mask and using a computer&#10;&#10;Description automatically generated with low confidence">
            <a:extLst>
              <a:ext uri="{FF2B5EF4-FFF2-40B4-BE49-F238E27FC236}">
                <a16:creationId xmlns:a16="http://schemas.microsoft.com/office/drawing/2014/main" id="{DCF92810-E1B7-2B3B-D20F-EB6B43A1C0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30539" y="2751138"/>
            <a:ext cx="4509372" cy="3109912"/>
          </a:xfrm>
        </p:spPr>
      </p:pic>
    </p:spTree>
    <p:extLst>
      <p:ext uri="{BB962C8B-B14F-4D97-AF65-F5344CB8AC3E}">
        <p14:creationId xmlns:p14="http://schemas.microsoft.com/office/powerpoint/2010/main" val="23654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doctor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aeropuerto</a:t>
            </a:r>
            <a:endParaRPr lang="en-US" sz="3200" b="1" dirty="0"/>
          </a:p>
        </p:txBody>
      </p:sp>
      <p:pic>
        <p:nvPicPr>
          <p:cNvPr id="10" name="Content Placeholder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0E0C7A0-E979-6B29-8C75-E7098683C6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3544" y="2874010"/>
            <a:ext cx="3291840" cy="3291840"/>
          </a:xfrm>
        </p:spPr>
      </p:pic>
      <p:pic>
        <p:nvPicPr>
          <p:cNvPr id="13" name="Content Placeholder 12" descr="A picture containing sky&#10;&#10;Description automatically generated">
            <a:extLst>
              <a:ext uri="{FF2B5EF4-FFF2-40B4-BE49-F238E27FC236}">
                <a16:creationId xmlns:a16="http://schemas.microsoft.com/office/drawing/2014/main" id="{7FD58CC4-B607-D1C1-012E-0DBE42C157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81586" y="2416810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27765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baño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0667" y="2174875"/>
            <a:ext cx="5194583" cy="576262"/>
          </a:xfrm>
        </p:spPr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supermercado</a:t>
            </a:r>
            <a:endParaRPr lang="en-US" sz="3200" b="1" dirty="0"/>
          </a:p>
        </p:txBody>
      </p:sp>
      <p:pic>
        <p:nvPicPr>
          <p:cNvPr id="17" name="Content Placeholder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3CA4684D-CECF-6FFD-82AB-00503CA2DB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86495" y="2751138"/>
            <a:ext cx="4197459" cy="3109912"/>
          </a:xfrm>
        </p:spPr>
      </p:pic>
      <p:pic>
        <p:nvPicPr>
          <p:cNvPr id="20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80A04E64-1765-2B76-F469-E410DF1949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54200" y="2751138"/>
            <a:ext cx="3109912" cy="3109912"/>
          </a:xfrm>
        </p:spPr>
      </p:pic>
    </p:spTree>
    <p:extLst>
      <p:ext uri="{BB962C8B-B14F-4D97-AF65-F5344CB8AC3E}">
        <p14:creationId xmlns:p14="http://schemas.microsoft.com/office/powerpoint/2010/main" val="25164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estación</a:t>
            </a:r>
            <a:r>
              <a:rPr lang="en-US" sz="3200" b="1" dirty="0"/>
              <a:t> de </a:t>
            </a:r>
            <a:r>
              <a:rPr lang="en-US" sz="3200" b="1" dirty="0" err="1"/>
              <a:t>tren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0667" y="2174875"/>
            <a:ext cx="5194583" cy="576262"/>
          </a:xfrm>
        </p:spPr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restaurante</a:t>
            </a:r>
            <a:endParaRPr lang="en-US" sz="3200" b="1" dirty="0"/>
          </a:p>
        </p:txBody>
      </p:sp>
      <p:pic>
        <p:nvPicPr>
          <p:cNvPr id="15" name="Content Placeholder 14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CCC44444-0B3B-0111-635A-A891B19D55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7698" y="3142949"/>
            <a:ext cx="5194300" cy="2921793"/>
          </a:xfrm>
        </p:spPr>
      </p:pic>
      <p:pic>
        <p:nvPicPr>
          <p:cNvPr id="13" name="Content Placeholder 12" descr="Funnel chart&#10;&#10;Description automatically generated">
            <a:extLst>
              <a:ext uri="{FF2B5EF4-FFF2-40B4-BE49-F238E27FC236}">
                <a16:creationId xmlns:a16="http://schemas.microsoft.com/office/drawing/2014/main" id="{25151DD7-596E-DCFF-5BB2-68514B6FEF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807" r="1956" b="14604"/>
          <a:stretch/>
        </p:blipFill>
        <p:spPr>
          <a:xfrm>
            <a:off x="1363870" y="3193769"/>
            <a:ext cx="3931920" cy="2870973"/>
          </a:xfrm>
        </p:spPr>
      </p:pic>
    </p:spTree>
    <p:extLst>
      <p:ext uri="{BB962C8B-B14F-4D97-AF65-F5344CB8AC3E}">
        <p14:creationId xmlns:p14="http://schemas.microsoft.com/office/powerpoint/2010/main" val="35900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3734" y="3205162"/>
            <a:ext cx="5070546" cy="274758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GT" sz="1600" dirty="0" err="1"/>
              <a:t>Let’s</a:t>
            </a:r>
            <a:r>
              <a:rPr lang="es-GT" sz="1600" dirty="0"/>
              <a:t> </a:t>
            </a:r>
            <a:r>
              <a:rPr lang="es-GT" sz="1600" dirty="0" err="1"/>
              <a:t>go</a:t>
            </a:r>
            <a:r>
              <a:rPr lang="es-GT" sz="1600" dirty="0"/>
              <a:t> </a:t>
            </a:r>
            <a:r>
              <a:rPr lang="es-GT" sz="1600" dirty="0" err="1"/>
              <a:t>over</a:t>
            </a:r>
            <a:r>
              <a:rPr lang="es-GT" sz="1600" dirty="0"/>
              <a:t> </a:t>
            </a:r>
            <a:r>
              <a:rPr lang="es-GT" sz="1600" dirty="0" err="1"/>
              <a:t>the</a:t>
            </a:r>
            <a:r>
              <a:rPr lang="es-GT" sz="1600" dirty="0"/>
              <a:t> </a:t>
            </a:r>
            <a:r>
              <a:rPr lang="es-GT" sz="1600" dirty="0" err="1"/>
              <a:t>partner</a:t>
            </a:r>
            <a:r>
              <a:rPr lang="es-GT" sz="1600" dirty="0"/>
              <a:t> </a:t>
            </a:r>
            <a:r>
              <a:rPr lang="es-GT" sz="1600" dirty="0" err="1"/>
              <a:t>conversation</a:t>
            </a:r>
            <a:r>
              <a:rPr lang="es-GT" sz="1600" dirty="0"/>
              <a:t> </a:t>
            </a:r>
            <a:r>
              <a:rPr lang="es-GT" sz="1600" dirty="0" err="1"/>
              <a:t>before</a:t>
            </a:r>
            <a:r>
              <a:rPr lang="es-GT" sz="1600" dirty="0"/>
              <a:t> </a:t>
            </a:r>
            <a:r>
              <a:rPr lang="es-GT" sz="1600" dirty="0" err="1"/>
              <a:t>we</a:t>
            </a:r>
            <a:r>
              <a:rPr lang="es-GT" sz="1600" dirty="0"/>
              <a:t> </a:t>
            </a:r>
            <a:r>
              <a:rPr lang="es-GT" sz="1600" dirty="0" err="1"/>
              <a:t>go</a:t>
            </a:r>
            <a:r>
              <a:rPr lang="es-GT" sz="1600" dirty="0"/>
              <a:t> </a:t>
            </a:r>
            <a:r>
              <a:rPr lang="es-GT" sz="1600" dirty="0" err="1"/>
              <a:t>to</a:t>
            </a:r>
            <a:r>
              <a:rPr lang="es-GT" sz="1600" dirty="0"/>
              <a:t> </a:t>
            </a:r>
            <a:r>
              <a:rPr lang="es-GT" sz="1600" dirty="0" err="1"/>
              <a:t>breakout</a:t>
            </a:r>
            <a:r>
              <a:rPr lang="es-GT" sz="1600" dirty="0"/>
              <a:t> </a:t>
            </a:r>
            <a:r>
              <a:rPr lang="es-GT" sz="1600" dirty="0" err="1"/>
              <a:t>rooms</a:t>
            </a:r>
            <a:r>
              <a:rPr lang="es-GT" sz="1600" dirty="0"/>
              <a:t>! </a:t>
            </a:r>
          </a:p>
          <a:p>
            <a:pPr algn="ctr"/>
            <a:endParaRPr lang="es-GT" sz="1600" dirty="0"/>
          </a:p>
          <a:p>
            <a:pPr algn="ctr"/>
            <a:r>
              <a:rPr lang="es-GT" sz="1600" b="1" dirty="0"/>
              <a:t>USE THE QUESTION…</a:t>
            </a:r>
          </a:p>
          <a:p>
            <a:r>
              <a:rPr lang="es-GT" sz="1600" b="1" dirty="0"/>
              <a:t>¿Cómo se dice ________ en español? </a:t>
            </a:r>
          </a:p>
          <a:p>
            <a:r>
              <a:rPr lang="en-US" sz="1600" i="1" dirty="0"/>
              <a:t>How do you say_______ in Spanish? </a:t>
            </a:r>
          </a:p>
          <a:p>
            <a:r>
              <a:rPr lang="en-US" sz="1600" i="1" dirty="0"/>
              <a:t> </a:t>
            </a:r>
            <a:r>
              <a:rPr lang="en-US" sz="1600" b="1" dirty="0"/>
              <a:t>Se dice_______________. </a:t>
            </a:r>
            <a:r>
              <a:rPr lang="en-US" sz="1600" i="1" dirty="0"/>
              <a:t>You say_______________.</a:t>
            </a:r>
            <a:r>
              <a:rPr lang="en-US" sz="1600" dirty="0"/>
              <a:t> 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¡Vamos! </a:t>
            </a:r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574921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57C97-BF28-97F5-08B3-9405FCFE1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6CA0-B80A-AAA6-E443-977EC5C2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C51E5-A032-C064-860A-77CACC17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1C6E50D3-814A-8EA3-B980-F5C88556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902F44-09C8-D65E-1BB9-FA5AF49C183F}"/>
              </a:ext>
            </a:extLst>
          </p:cNvPr>
          <p:cNvSpPr txBox="1"/>
          <p:nvPr/>
        </p:nvSpPr>
        <p:spPr>
          <a:xfrm>
            <a:off x="5424678" y="2175246"/>
            <a:ext cx="6094476" cy="21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Substitute names for subject pronouns</a:t>
            </a:r>
            <a:r>
              <a:rPr lang="en-US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 </a:t>
            </a:r>
          </a:p>
          <a:p>
            <a:pPr marL="0" marR="0" algn="just">
              <a:lnSpc>
                <a:spcPct val="115000"/>
              </a:lnSpc>
            </a:pPr>
            <a:r>
              <a:rPr lang="en-US" sz="40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in = </a:t>
            </a:r>
            <a:r>
              <a:rPr lang="en-US" sz="4000" b="1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</a:t>
            </a:r>
            <a:r>
              <a:rPr lang="en-US" sz="40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the = </a:t>
            </a:r>
            <a:r>
              <a:rPr lang="en-US" sz="4000" b="1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40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OR la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3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C33882-DB11-9B4A-9185-E870B073A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9" y="534577"/>
            <a:ext cx="11713994" cy="578884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55483C-A636-B01C-7E18-BDFA3E38AABF}"/>
              </a:ext>
            </a:extLst>
          </p:cNvPr>
          <p:cNvSpPr/>
          <p:nvPr/>
        </p:nvSpPr>
        <p:spPr>
          <a:xfrm>
            <a:off x="7461504" y="752175"/>
            <a:ext cx="2953512" cy="2974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Él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76EA3D-2729-83D4-AF02-D8A8CB16F228}"/>
              </a:ext>
            </a:extLst>
          </p:cNvPr>
          <p:cNvSpPr/>
          <p:nvPr/>
        </p:nvSpPr>
        <p:spPr>
          <a:xfrm>
            <a:off x="7461504" y="1238929"/>
            <a:ext cx="2843784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Ellos están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BD7D54-B01A-140F-C27D-B06F003027BF}"/>
              </a:ext>
            </a:extLst>
          </p:cNvPr>
          <p:cNvSpPr/>
          <p:nvPr/>
        </p:nvSpPr>
        <p:spPr>
          <a:xfrm>
            <a:off x="7827264" y="1804057"/>
            <a:ext cx="2157984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Estamos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0D08C7-5FC0-DD63-F8D4-C078BFC3A89F}"/>
              </a:ext>
            </a:extLst>
          </p:cNvPr>
          <p:cNvSpPr/>
          <p:nvPr/>
        </p:nvSpPr>
        <p:spPr>
          <a:xfrm>
            <a:off x="7671815" y="2335017"/>
            <a:ext cx="2438019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Yo estoy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42A34D-20BD-7616-5E6F-703C85CFECDF}"/>
              </a:ext>
            </a:extLst>
          </p:cNvPr>
          <p:cNvSpPr/>
          <p:nvPr/>
        </p:nvSpPr>
        <p:spPr>
          <a:xfrm>
            <a:off x="7763256" y="2869731"/>
            <a:ext cx="2651760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Ella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3224E8-CC4F-7104-B40D-A56D0EE6482E}"/>
              </a:ext>
            </a:extLst>
          </p:cNvPr>
          <p:cNvSpPr/>
          <p:nvPr/>
        </p:nvSpPr>
        <p:spPr>
          <a:xfrm>
            <a:off x="7612379" y="3405373"/>
            <a:ext cx="2953513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Esto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581DA08-CEB4-9F51-B555-AC65C1033BF4}"/>
              </a:ext>
            </a:extLst>
          </p:cNvPr>
          <p:cNvSpPr/>
          <p:nvPr/>
        </p:nvSpPr>
        <p:spPr>
          <a:xfrm>
            <a:off x="7612379" y="3962452"/>
            <a:ext cx="2610613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Ellos están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F04E19-B8D7-783C-17AF-47AD66F76968}"/>
              </a:ext>
            </a:extLst>
          </p:cNvPr>
          <p:cNvSpPr/>
          <p:nvPr/>
        </p:nvSpPr>
        <p:spPr>
          <a:xfrm>
            <a:off x="7612379" y="4519531"/>
            <a:ext cx="2651760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Esto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0BA1D36-3126-809D-4E21-1DB2EF2CCE19}"/>
              </a:ext>
            </a:extLst>
          </p:cNvPr>
          <p:cNvSpPr/>
          <p:nvPr/>
        </p:nvSpPr>
        <p:spPr>
          <a:xfrm>
            <a:off x="7763255" y="5063607"/>
            <a:ext cx="2651760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Él está / usted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B17FBD-09D5-F3A3-828D-109D08C7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3" y="5637359"/>
            <a:ext cx="11713994" cy="65655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35EF05B-12FE-2B30-9FBC-BD842051568E}"/>
              </a:ext>
            </a:extLst>
          </p:cNvPr>
          <p:cNvSpPr/>
          <p:nvPr/>
        </p:nvSpPr>
        <p:spPr>
          <a:xfrm>
            <a:off x="7580376" y="5636961"/>
            <a:ext cx="2651760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Ellas están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 ropa llevas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clothes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wearing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5C32-026B-131F-5137-477CA7DA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9A80-7957-4AAB-CDBF-0095A122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C5D62-A33A-8B0A-1554-C24B6CB2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5740" y="90592"/>
            <a:ext cx="6700604" cy="3600311"/>
          </a:xfrm>
        </p:spPr>
        <p:txBody>
          <a:bodyPr/>
          <a:lstStyle/>
          <a:p>
            <a:pPr algn="just"/>
            <a:r>
              <a:rPr lang="en-US" sz="2000" b="1" dirty="0"/>
              <a:t>Matching Q&amp;A. </a:t>
            </a:r>
            <a:r>
              <a:rPr lang="en-US" sz="1800" dirty="0"/>
              <a:t>Using subject pronouns, places &amp; ESTAR verb conjugations, find the answer that matches every question provided.</a:t>
            </a:r>
            <a:endParaRPr lang="es-G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0C9FBDEA-704B-B8CA-338A-1CE4FEB5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66" y="2566459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86244-DA32-695D-4CB2-C2EED13C0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64" y="411112"/>
            <a:ext cx="11205987" cy="603577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5AF59C-D4EB-3AEC-79EA-030660DE8373}"/>
              </a:ext>
            </a:extLst>
          </p:cNvPr>
          <p:cNvSpPr/>
          <p:nvPr/>
        </p:nvSpPr>
        <p:spPr>
          <a:xfrm>
            <a:off x="1257299" y="2469799"/>
            <a:ext cx="2953512" cy="2974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estás?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DEA4D1-9858-F475-277B-3DD4D3B249F5}"/>
              </a:ext>
            </a:extLst>
          </p:cNvPr>
          <p:cNvSpPr/>
          <p:nvPr/>
        </p:nvSpPr>
        <p:spPr>
          <a:xfrm>
            <a:off x="1284731" y="2929936"/>
            <a:ext cx="2843784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están ellos?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000DDD-36C8-791B-078A-5A8AA71951EA}"/>
              </a:ext>
            </a:extLst>
          </p:cNvPr>
          <p:cNvSpPr/>
          <p:nvPr/>
        </p:nvSpPr>
        <p:spPr>
          <a:xfrm>
            <a:off x="1257298" y="3385600"/>
            <a:ext cx="2843783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está ella?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5FDD7C-FD10-39F4-680B-389E15C9727D}"/>
              </a:ext>
            </a:extLst>
          </p:cNvPr>
          <p:cNvSpPr/>
          <p:nvPr/>
        </p:nvSpPr>
        <p:spPr>
          <a:xfrm>
            <a:off x="1257299" y="3854643"/>
            <a:ext cx="2438019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estás?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068E6C-F45D-EAF8-B375-ECADACDE403D}"/>
              </a:ext>
            </a:extLst>
          </p:cNvPr>
          <p:cNvSpPr/>
          <p:nvPr/>
        </p:nvSpPr>
        <p:spPr>
          <a:xfrm>
            <a:off x="1257299" y="4331044"/>
            <a:ext cx="2651760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está él?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D926DC-D386-1749-1AE7-4840582D8D9F}"/>
              </a:ext>
            </a:extLst>
          </p:cNvPr>
          <p:cNvSpPr/>
          <p:nvPr/>
        </p:nvSpPr>
        <p:spPr>
          <a:xfrm>
            <a:off x="1229867" y="4827167"/>
            <a:ext cx="2953513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está usted?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542D51-F8D6-3F80-5132-E483D8240C05}"/>
              </a:ext>
            </a:extLst>
          </p:cNvPr>
          <p:cNvSpPr/>
          <p:nvPr/>
        </p:nvSpPr>
        <p:spPr>
          <a:xfrm>
            <a:off x="1257299" y="5297476"/>
            <a:ext cx="2610613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estamos?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24C8AE-C211-75A1-249A-4400EA8778B4}"/>
              </a:ext>
            </a:extLst>
          </p:cNvPr>
          <p:cNvSpPr/>
          <p:nvPr/>
        </p:nvSpPr>
        <p:spPr>
          <a:xfrm>
            <a:off x="1236724" y="5781403"/>
            <a:ext cx="3134107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¿Dónde están ustedes?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864" y="446088"/>
            <a:ext cx="7251192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Llevo__________.                            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wearing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_____________. (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clothing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item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color)</a:t>
            </a:r>
          </a:p>
          <a:p>
            <a:pPr marL="0" indent="0">
              <a:buNone/>
            </a:pPr>
            <a:endParaRPr lang="es-MX" sz="12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pantalones rojos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camisa azul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playera roja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los zapatos café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los tenis blancos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los calcetines morados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 sombrero amarillo</a:t>
            </a:r>
            <a:endParaRPr lang="es-GT" sz="2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32" y="90424"/>
            <a:ext cx="11641772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REVIEW: PRONOMBRES PERSONALES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9153"/>
          <a:ext cx="5024436" cy="374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140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3011296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7751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SINGULAR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(informal)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181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él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ella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he</a:t>
                      </a:r>
                    </a:p>
                    <a:p>
                      <a:pPr algn="ctr"/>
                      <a:r>
                        <a:rPr lang="en-US" sz="2800" b="1" dirty="0"/>
                        <a:t>she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you (formal)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27778" y="2491961"/>
          <a:ext cx="5035550" cy="376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49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3205301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8498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PLURAL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we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all (informal)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1671059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they </a:t>
                      </a:r>
                      <a:r>
                        <a:rPr lang="en-US" sz="1800" b="1" dirty="0"/>
                        <a:t>(masculine OR mix)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they (feminine)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you all (formal)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/>
              <a:t>EL VERBO ESTAR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6AB5F-591D-4273-8E2B-2DE980AC2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67" y="5872682"/>
            <a:ext cx="5189857" cy="5762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/>
              <a:t>SINGULAR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1881250"/>
          <a:ext cx="5024436" cy="3841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8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2512218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6408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PRONOMBRE PERSONAL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VERBO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estoy</a:t>
                      </a:r>
                      <a:endParaRPr lang="en-US" sz="32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estás</a:t>
                      </a:r>
                      <a:endParaRPr lang="en-US" sz="32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s-GT" sz="3200" b="1" dirty="0"/>
                        <a:t>é</a:t>
                      </a:r>
                      <a:r>
                        <a:rPr lang="en-US" sz="3200" b="1" dirty="0"/>
                        <a:t>l</a:t>
                      </a:r>
                    </a:p>
                    <a:p>
                      <a:r>
                        <a:rPr lang="en-US" sz="3200" b="1" dirty="0" err="1"/>
                        <a:t>ella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esto</a:t>
                      </a:r>
                      <a:r>
                        <a:rPr lang="en-US" sz="3200" b="1" dirty="0"/>
                        <a:t> 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</a:t>
                      </a:r>
                      <a:endParaRPr lang="en-US" sz="32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1756D-872F-4EEF-9155-5BCAB0EC1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03" y="5872682"/>
            <a:ext cx="5194583" cy="5762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/>
              <a:t>PLURAL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66826305"/>
              </p:ext>
            </p:extLst>
          </p:nvPr>
        </p:nvGraphicFramePr>
        <p:xfrm>
          <a:off x="6590582" y="1881250"/>
          <a:ext cx="5035550" cy="3842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775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2517775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6424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PRONOMBRE PERSONAL</a:t>
                      </a:r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VERBO</a:t>
                      </a:r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estamos</a:t>
                      </a:r>
                      <a:endParaRPr lang="en-US" sz="32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estáis</a:t>
                      </a:r>
                      <a:endParaRPr lang="en-US" sz="32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  <a:p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están</a:t>
                      </a:r>
                      <a:endParaRPr lang="en-US" sz="32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7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12D17D-AC09-D82B-D048-ED39B2587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236" y="654974"/>
            <a:ext cx="6106377" cy="2389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D0DA36-5820-AE5C-12A2-68F3A119E8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471"/>
          <a:stretch>
            <a:fillRect/>
          </a:stretch>
        </p:blipFill>
        <p:spPr>
          <a:xfrm>
            <a:off x="5447683" y="3502678"/>
            <a:ext cx="6183485" cy="254099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6042C6-9A1B-D2E7-AF1B-BA6493FE9104}"/>
              </a:ext>
            </a:extLst>
          </p:cNvPr>
          <p:cNvSpPr/>
          <p:nvPr/>
        </p:nvSpPr>
        <p:spPr>
          <a:xfrm>
            <a:off x="6953250" y="814324"/>
            <a:ext cx="4138422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nosotros estamos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C32366-C420-1939-9FA7-FFF4BDF0E264}"/>
              </a:ext>
            </a:extLst>
          </p:cNvPr>
          <p:cNvSpPr/>
          <p:nvPr/>
        </p:nvSpPr>
        <p:spPr>
          <a:xfrm>
            <a:off x="6953250" y="1302350"/>
            <a:ext cx="4138422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yo estoy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FD3B18-1126-979C-0BF7-10AC4740483C}"/>
              </a:ext>
            </a:extLst>
          </p:cNvPr>
          <p:cNvSpPr/>
          <p:nvPr/>
        </p:nvSpPr>
        <p:spPr>
          <a:xfrm>
            <a:off x="6953250" y="1830854"/>
            <a:ext cx="4138422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esto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83FA68-285F-DC28-173A-C9D4557EFDE2}"/>
              </a:ext>
            </a:extLst>
          </p:cNvPr>
          <p:cNvSpPr/>
          <p:nvPr/>
        </p:nvSpPr>
        <p:spPr>
          <a:xfrm>
            <a:off x="7782306" y="2363260"/>
            <a:ext cx="3638550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usted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7EAA5F-67C8-B3B5-F013-84F8096B1B26}"/>
              </a:ext>
            </a:extLst>
          </p:cNvPr>
          <p:cNvSpPr/>
          <p:nvPr/>
        </p:nvSpPr>
        <p:spPr>
          <a:xfrm>
            <a:off x="7069074" y="3583520"/>
            <a:ext cx="4138422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ella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176708-70B6-7DD4-2DEA-97A2EFB765EF}"/>
              </a:ext>
            </a:extLst>
          </p:cNvPr>
          <p:cNvSpPr/>
          <p:nvPr/>
        </p:nvSpPr>
        <p:spPr>
          <a:xfrm>
            <a:off x="7882890" y="4164882"/>
            <a:ext cx="3537966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ellas están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D450B6-04EB-18A4-5147-56F0FC80F719}"/>
              </a:ext>
            </a:extLst>
          </p:cNvPr>
          <p:cNvSpPr/>
          <p:nvPr/>
        </p:nvSpPr>
        <p:spPr>
          <a:xfrm>
            <a:off x="8319745" y="4746244"/>
            <a:ext cx="3183407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vosotros estáis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049795-53CD-CB7F-461A-C7CF81EFA695}"/>
              </a:ext>
            </a:extLst>
          </p:cNvPr>
          <p:cNvSpPr/>
          <p:nvPr/>
        </p:nvSpPr>
        <p:spPr>
          <a:xfrm>
            <a:off x="6953250" y="5327606"/>
            <a:ext cx="4138422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él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447188"/>
            <a:ext cx="12408408" cy="970450"/>
          </a:xfrm>
        </p:spPr>
        <p:txBody>
          <a:bodyPr/>
          <a:lstStyle/>
          <a:p>
            <a:r>
              <a:rPr lang="en-US" sz="4800" dirty="0"/>
              <a:t>LOS LUGARES – places in the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parque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museo</a:t>
            </a:r>
            <a:endParaRPr lang="en-US" sz="3200" b="1" dirty="0"/>
          </a:p>
        </p:txBody>
      </p:sp>
      <p:pic>
        <p:nvPicPr>
          <p:cNvPr id="9" name="Content Placeholder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7F28E9F-B112-D05D-819E-0482558D2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5253" y="2751138"/>
            <a:ext cx="4827806" cy="3109912"/>
          </a:xfrm>
        </p:spPr>
      </p:pic>
      <p:pic>
        <p:nvPicPr>
          <p:cNvPr id="10" name="Content Placeholder 9" descr="A picture containing room&#10;&#10;Description automatically generated">
            <a:extLst>
              <a:ext uri="{FF2B5EF4-FFF2-40B4-BE49-F238E27FC236}">
                <a16:creationId xmlns:a16="http://schemas.microsoft.com/office/drawing/2014/main" id="{DF7838C6-68E8-3DA6-1F31-0D5567A24B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88075" y="3003459"/>
            <a:ext cx="5577840" cy="2797636"/>
          </a:xfrm>
        </p:spPr>
      </p:pic>
    </p:spTree>
    <p:extLst>
      <p:ext uri="{BB962C8B-B14F-4D97-AF65-F5344CB8AC3E}">
        <p14:creationId xmlns:p14="http://schemas.microsoft.com/office/powerpoint/2010/main" val="591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casa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hotel</a:t>
            </a:r>
          </a:p>
        </p:txBody>
      </p:sp>
      <p:pic>
        <p:nvPicPr>
          <p:cNvPr id="12" name="Content Placeholder 11" descr="A drawing of a house&#10;&#10;Description automatically generated with medium confidence">
            <a:extLst>
              <a:ext uri="{FF2B5EF4-FFF2-40B4-BE49-F238E27FC236}">
                <a16:creationId xmlns:a16="http://schemas.microsoft.com/office/drawing/2014/main" id="{BA4065FB-9AE3-F956-D763-C80349B269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9678" y="2751136"/>
            <a:ext cx="3200400" cy="3395652"/>
          </a:xfrm>
        </p:spPr>
      </p:pic>
      <p:pic>
        <p:nvPicPr>
          <p:cNvPr id="18" name="Content Placeholder 17" descr="A picture containing building, house, outdoor, window&#10;&#10;Description automatically generated">
            <a:extLst>
              <a:ext uri="{FF2B5EF4-FFF2-40B4-BE49-F238E27FC236}">
                <a16:creationId xmlns:a16="http://schemas.microsoft.com/office/drawing/2014/main" id="{6B665328-BE60-1D84-5F61-D42AFFD99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91770" y="2751138"/>
            <a:ext cx="4234773" cy="3109912"/>
          </a:xfrm>
        </p:spPr>
      </p:pic>
    </p:spTree>
    <p:extLst>
      <p:ext uri="{BB962C8B-B14F-4D97-AF65-F5344CB8AC3E}">
        <p14:creationId xmlns:p14="http://schemas.microsoft.com/office/powerpoint/2010/main" val="33839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ciudad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tienda</a:t>
            </a:r>
          </a:p>
        </p:txBody>
      </p:sp>
      <p:pic>
        <p:nvPicPr>
          <p:cNvPr id="4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E5355A2B-7AA6-A448-55CD-5EC2D2241E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0268" y="2751137"/>
            <a:ext cx="3461177" cy="3461177"/>
          </a:xfrm>
        </p:spPr>
      </p:pic>
      <p:pic>
        <p:nvPicPr>
          <p:cNvPr id="12" name="Content Placeholder 12" descr="A tall building in a city&#10;&#10;Description automatically generated">
            <a:extLst>
              <a:ext uri="{FF2B5EF4-FFF2-40B4-BE49-F238E27FC236}">
                <a16:creationId xmlns:a16="http://schemas.microsoft.com/office/drawing/2014/main" id="{A93A3340-A312-B115-084D-C3A808997D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7878" y="3019884"/>
            <a:ext cx="5189537" cy="2923682"/>
          </a:xfrm>
        </p:spPr>
      </p:pic>
    </p:spTree>
    <p:extLst>
      <p:ext uri="{BB962C8B-B14F-4D97-AF65-F5344CB8AC3E}">
        <p14:creationId xmlns:p14="http://schemas.microsoft.com/office/powerpoint/2010/main" val="6068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81</TotalTime>
  <Words>450</Words>
  <Application>Microsoft Office PowerPoint</Application>
  <PresentationFormat>Widescreen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Century Gothic</vt:lpstr>
      <vt:lpstr>Wingdings</vt:lpstr>
      <vt:lpstr>Wingdings 2</vt:lpstr>
      <vt:lpstr>Quotable</vt:lpstr>
      <vt:lpstr>Adult Conversational Spanish: Beginner Part I</vt:lpstr>
      <vt:lpstr>¡A romper el hielo! Icebreaker</vt:lpstr>
      <vt:lpstr>¡A romper el hielo! Icebreaker</vt:lpstr>
      <vt:lpstr>REVIEW: PRONOMBRES PERSONALES</vt:lpstr>
      <vt:lpstr>EL VERBO ESTAR</vt:lpstr>
      <vt:lpstr>¡PRACTIQUEMOS! Written practice. </vt:lpstr>
      <vt:lpstr>LOS LUGARES – places in the community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¡Vamos a Conversar!  </vt:lpstr>
      <vt:lpstr>¡PRACTIQUEMOS! Written practice. </vt:lpstr>
      <vt:lpstr>PowerPoint Presentation</vt:lpstr>
      <vt:lpstr>WHOLE CLASS ACTIVITY!  </vt:lpstr>
      <vt:lpstr>PowerPoint Presentation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2</cp:revision>
  <dcterms:created xsi:type="dcterms:W3CDTF">2025-06-17T15:40:08Z</dcterms:created>
  <dcterms:modified xsi:type="dcterms:W3CDTF">2025-06-17T17:02:05Z</dcterms:modified>
</cp:coreProperties>
</file>